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Lst>
  <p:notesMasterIdLst>
    <p:notesMasterId r:id="rId59"/>
  </p:notesMasterIdLst>
  <p:sldIdLst>
    <p:sldId id="2147481304" r:id="rId2"/>
    <p:sldId id="2147481386" r:id="rId3"/>
    <p:sldId id="2147481332" r:id="rId4"/>
    <p:sldId id="2147481322" r:id="rId5"/>
    <p:sldId id="2147481333" r:id="rId6"/>
    <p:sldId id="2147481200" r:id="rId7"/>
    <p:sldId id="2147481335" r:id="rId8"/>
    <p:sldId id="2147481336" r:id="rId9"/>
    <p:sldId id="2147481337" r:id="rId10"/>
    <p:sldId id="2147481375" r:id="rId11"/>
    <p:sldId id="2147481373" r:id="rId12"/>
    <p:sldId id="2147481374" r:id="rId13"/>
    <p:sldId id="2147481345" r:id="rId14"/>
    <p:sldId id="2147481357" r:id="rId15"/>
    <p:sldId id="2147481379" r:id="rId16"/>
    <p:sldId id="2147470923" r:id="rId17"/>
    <p:sldId id="2147481355" r:id="rId18"/>
    <p:sldId id="2147481366" r:id="rId19"/>
    <p:sldId id="2147481367" r:id="rId20"/>
    <p:sldId id="2147481364" r:id="rId21"/>
    <p:sldId id="2147481365" r:id="rId22"/>
    <p:sldId id="2147481356" r:id="rId23"/>
    <p:sldId id="2147481381" r:id="rId24"/>
    <p:sldId id="2147481358" r:id="rId25"/>
    <p:sldId id="2147470913" r:id="rId26"/>
    <p:sldId id="2147481376" r:id="rId27"/>
    <p:sldId id="2147481360" r:id="rId28"/>
    <p:sldId id="2147481346" r:id="rId29"/>
    <p:sldId id="2147470918" r:id="rId30"/>
    <p:sldId id="2147481363" r:id="rId31"/>
    <p:sldId id="2147481351" r:id="rId32"/>
    <p:sldId id="2147481382" r:id="rId33"/>
    <p:sldId id="2147481378" r:id="rId34"/>
    <p:sldId id="2147481359" r:id="rId35"/>
    <p:sldId id="2147481368" r:id="rId36"/>
    <p:sldId id="2147470897" r:id="rId37"/>
    <p:sldId id="2147481369" r:id="rId38"/>
    <p:sldId id="2147481353" r:id="rId39"/>
    <p:sldId id="2147481383" r:id="rId40"/>
    <p:sldId id="2147481361" r:id="rId41"/>
    <p:sldId id="2147470917" r:id="rId42"/>
    <p:sldId id="2147470922" r:id="rId43"/>
    <p:sldId id="2147481343" r:id="rId44"/>
    <p:sldId id="2147481352" r:id="rId45"/>
    <p:sldId id="2147481384" r:id="rId46"/>
    <p:sldId id="2147481362" r:id="rId47"/>
    <p:sldId id="2147481370" r:id="rId48"/>
    <p:sldId id="2147470909" r:id="rId49"/>
    <p:sldId id="2147481371" r:id="rId50"/>
    <p:sldId id="475" r:id="rId51"/>
    <p:sldId id="2147481377" r:id="rId52"/>
    <p:sldId id="2147481385" r:id="rId53"/>
    <p:sldId id="2147481320" r:id="rId54"/>
    <p:sldId id="2147481321" r:id="rId55"/>
    <p:sldId id="2147481380" r:id="rId56"/>
    <p:sldId id="2147481387" r:id="rId57"/>
    <p:sldId id="2147481255" r:id="rId5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242C9E8-5B19-4CDA-BC18-B91D11AB05D0}">
          <p14:sldIdLst>
            <p14:sldId id="2147481304"/>
            <p14:sldId id="2147481386"/>
            <p14:sldId id="2147481332"/>
            <p14:sldId id="2147481322"/>
            <p14:sldId id="2147481333"/>
            <p14:sldId id="2147481200"/>
            <p14:sldId id="2147481335"/>
            <p14:sldId id="2147481336"/>
            <p14:sldId id="2147481337"/>
            <p14:sldId id="2147481375"/>
            <p14:sldId id="2147481373"/>
            <p14:sldId id="2147481374"/>
            <p14:sldId id="2147481345"/>
            <p14:sldId id="2147481357"/>
            <p14:sldId id="2147481379"/>
            <p14:sldId id="2147470923"/>
            <p14:sldId id="2147481355"/>
            <p14:sldId id="2147481366"/>
            <p14:sldId id="2147481367"/>
            <p14:sldId id="2147481364"/>
            <p14:sldId id="2147481365"/>
            <p14:sldId id="2147481356"/>
            <p14:sldId id="2147481381"/>
            <p14:sldId id="2147481358"/>
            <p14:sldId id="2147470913"/>
            <p14:sldId id="2147481376"/>
            <p14:sldId id="2147481360"/>
            <p14:sldId id="2147481346"/>
            <p14:sldId id="2147470918"/>
            <p14:sldId id="2147481363"/>
            <p14:sldId id="2147481351"/>
            <p14:sldId id="2147481382"/>
            <p14:sldId id="2147481378"/>
            <p14:sldId id="2147481359"/>
            <p14:sldId id="2147481368"/>
            <p14:sldId id="2147470897"/>
            <p14:sldId id="2147481369"/>
            <p14:sldId id="2147481353"/>
            <p14:sldId id="2147481383"/>
            <p14:sldId id="2147481361"/>
            <p14:sldId id="2147470917"/>
            <p14:sldId id="2147470922"/>
            <p14:sldId id="2147481343"/>
            <p14:sldId id="2147481352"/>
            <p14:sldId id="2147481384"/>
            <p14:sldId id="2147481362"/>
            <p14:sldId id="2147481370"/>
            <p14:sldId id="2147470909"/>
            <p14:sldId id="2147481371"/>
            <p14:sldId id="475"/>
            <p14:sldId id="2147481377"/>
            <p14:sldId id="2147481385"/>
            <p14:sldId id="2147481320"/>
            <p14:sldId id="2147481321"/>
            <p14:sldId id="2147481380"/>
            <p14:sldId id="2147481387"/>
            <p14:sldId id="2147481255"/>
          </p14:sldIdLst>
        </p14:section>
        <p14:section name="Appendix" id="{E1986E6B-AFED-4F8E-8840-DC97DDF75A02}">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AFAF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947" autoAdjust="0"/>
    <p:restoredTop sz="81348" autoAdjust="0"/>
  </p:normalViewPr>
  <p:slideViewPr>
    <p:cSldViewPr snapToGrid="0">
      <p:cViewPr varScale="1">
        <p:scale>
          <a:sx n="103" d="100"/>
          <a:sy n="103" d="100"/>
        </p:scale>
        <p:origin x="96" y="206"/>
      </p:cViewPr>
      <p:guideLst/>
    </p:cSldViewPr>
  </p:slideViewPr>
  <p:notesTextViewPr>
    <p:cViewPr>
      <p:scale>
        <a:sx n="1" d="1"/>
        <a:sy n="1" d="1"/>
      </p:scale>
      <p:origin x="0" y="-1272"/>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microsoft.com/office/2018/10/relationships/authors" Targe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svg>
</file>

<file path=ppt/media/image100.png>
</file>

<file path=ppt/media/image101.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svg>
</file>

<file path=ppt/media/image29.pn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png>
</file>

<file path=ppt/media/image42.png>
</file>

<file path=ppt/media/image43.sv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svg>
</file>

<file path=ppt/media/image56.png>
</file>

<file path=ppt/media/image57.svg>
</file>

<file path=ppt/media/image58.png>
</file>

<file path=ppt/media/image59.svg>
</file>

<file path=ppt/media/image6.png>
</file>

<file path=ppt/media/image60.png>
</file>

<file path=ppt/media/image61.svg>
</file>

<file path=ppt/media/image62.png>
</file>

<file path=ppt/media/image63.svg>
</file>

<file path=ppt/media/image64.png>
</file>

<file path=ppt/media/image65.png>
</file>

<file path=ppt/media/image66.png>
</file>

<file path=ppt/media/image67.svg>
</file>

<file path=ppt/media/image68.png>
</file>

<file path=ppt/media/image69.svg>
</file>

<file path=ppt/media/image7.png>
</file>

<file path=ppt/media/image70.png>
</file>

<file path=ppt/media/image71.svg>
</file>

<file path=ppt/media/image72.png>
</file>

<file path=ppt/media/image73.svg>
</file>

<file path=ppt/media/image74.png>
</file>

<file path=ppt/media/image75.svg>
</file>

<file path=ppt/media/image76.png>
</file>

<file path=ppt/media/image77.png>
</file>

<file path=ppt/media/image78.png>
</file>

<file path=ppt/media/image79.png>
</file>

<file path=ppt/media/image8.svg>
</file>

<file path=ppt/media/image80.png>
</file>

<file path=ppt/media/image81.png>
</file>

<file path=ppt/media/image82.png>
</file>

<file path=ppt/media/image83.png>
</file>

<file path=ppt/media/image84.png>
</file>

<file path=ppt/media/image85.png>
</file>

<file path=ppt/media/image86.png>
</file>

<file path=ppt/media/image87.svg>
</file>

<file path=ppt/media/image88.png>
</file>

<file path=ppt/media/image89.svg>
</file>

<file path=ppt/media/image9.png>
</file>

<file path=ppt/media/image90.png>
</file>

<file path=ppt/media/image91.sv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79804D-6E67-4AB1-A9D1-B8F1147538CF}" type="datetimeFigureOut">
              <a:rPr lang="en-US" smtClean="0"/>
              <a:t>7/8/2024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3CA6BE-A2D7-4C06-A9E2-2586375C169C}" type="slidenum">
              <a:rPr lang="en-US" smtClean="0"/>
              <a:t>‹#›</a:t>
            </a:fld>
            <a:endParaRPr lang="en-US"/>
          </a:p>
        </p:txBody>
      </p:sp>
    </p:spTree>
    <p:extLst>
      <p:ext uri="{BB962C8B-B14F-4D97-AF65-F5344CB8AC3E}">
        <p14:creationId xmlns:p14="http://schemas.microsoft.com/office/powerpoint/2010/main" val="12199451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7/8/2024 9:21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622334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at the very beginner of how I would build this app. I would spin up a Blazor web app with some data. Maybe it is hardcoded or in a </a:t>
            </a:r>
            <a:r>
              <a:rPr lang="en-US" dirty="0" err="1"/>
              <a:t>json</a:t>
            </a:r>
            <a:r>
              <a:rPr lang="en-US" dirty="0"/>
              <a:t> file, or even maybe a small SQLite database. With just a single web app there is plenty that .NET Aspire can help me with we will get into.</a:t>
            </a:r>
          </a:p>
          <a:p>
            <a:endParaRPr lang="en-US" dirty="0"/>
          </a:p>
          <a:p>
            <a:r>
              <a:rPr lang="ja-JP" altLang="en-US" b="0" i="0" dirty="0">
                <a:effectLst/>
                <a:highlight>
                  <a:srgbClr val="F3F3F3"/>
                </a:highlight>
                <a:latin typeface="-apple-system"/>
              </a:rPr>
              <a:t>このアプリをどのように構築するか、まず最初から始めましょう。私は</a:t>
            </a:r>
            <a:r>
              <a:rPr lang="en-US" altLang="ja-JP" b="0" i="0" dirty="0" err="1">
                <a:effectLst/>
                <a:highlight>
                  <a:srgbClr val="F3F3F3"/>
                </a:highlight>
                <a:latin typeface="-apple-system"/>
              </a:rPr>
              <a:t>Blazor</a:t>
            </a:r>
            <a:r>
              <a:rPr lang="ja-JP" altLang="en-US" b="0" i="0" dirty="0">
                <a:effectLst/>
                <a:highlight>
                  <a:srgbClr val="F3F3F3"/>
                </a:highlight>
                <a:latin typeface="-apple-system"/>
              </a:rPr>
              <a:t>ウェブアプリをいくつかのデータと共に立ち上げるでしょう。それはハードコードされているかもしれませんし、</a:t>
            </a:r>
            <a:r>
              <a:rPr lang="en-US" altLang="ja-JP" b="0" i="0" dirty="0" err="1">
                <a:effectLst/>
                <a:highlight>
                  <a:srgbClr val="F3F3F3"/>
                </a:highlight>
                <a:latin typeface="-apple-system"/>
              </a:rPr>
              <a:t>json</a:t>
            </a:r>
            <a:r>
              <a:rPr lang="ja-JP" altLang="en-US" b="0" i="0" dirty="0">
                <a:effectLst/>
                <a:highlight>
                  <a:srgbClr val="F3F3F3"/>
                </a:highlight>
                <a:latin typeface="-apple-system"/>
              </a:rPr>
              <a:t>ファイルにあるかもしれません、または小さな</a:t>
            </a:r>
            <a:r>
              <a:rPr lang="en-US" altLang="ja-JP" b="0" i="0" dirty="0">
                <a:effectLst/>
                <a:highlight>
                  <a:srgbClr val="F3F3F3"/>
                </a:highlight>
                <a:latin typeface="-apple-system"/>
              </a:rPr>
              <a:t>SQLite</a:t>
            </a:r>
            <a:r>
              <a:rPr lang="ja-JP" altLang="en-US" b="0" i="0" dirty="0">
                <a:effectLst/>
                <a:highlight>
                  <a:srgbClr val="F3F3F3"/>
                </a:highlight>
                <a:latin typeface="-apple-system"/>
              </a:rPr>
              <a:t>データベースにあるかもしれません。ただ</a:t>
            </a:r>
            <a:r>
              <a:rPr lang="en-US" altLang="ja-JP" b="0" i="0" dirty="0">
                <a:effectLst/>
                <a:highlight>
                  <a:srgbClr val="F3F3F3"/>
                </a:highlight>
                <a:latin typeface="-apple-system"/>
              </a:rPr>
              <a:t>1</a:t>
            </a:r>
            <a:r>
              <a:rPr lang="ja-JP" altLang="en-US" b="0" i="0" dirty="0">
                <a:effectLst/>
                <a:highlight>
                  <a:srgbClr val="F3F3F3"/>
                </a:highlight>
                <a:latin typeface="-apple-system"/>
              </a:rPr>
              <a:t>つのウェブアプリだけでも、</a:t>
            </a:r>
            <a:r>
              <a:rPr lang="en-US" altLang="ja-JP" b="0" i="0" dirty="0">
                <a:effectLst/>
                <a:highlight>
                  <a:srgbClr val="F3F3F3"/>
                </a:highlight>
                <a:latin typeface="-apple-system"/>
              </a:rPr>
              <a:t>.NET Aspire</a:t>
            </a:r>
            <a:r>
              <a:rPr lang="ja-JP" altLang="en-US" b="0" i="0" dirty="0">
                <a:effectLst/>
                <a:highlight>
                  <a:srgbClr val="F3F3F3"/>
                </a:highlight>
                <a:latin typeface="-apple-system"/>
              </a:rPr>
              <a:t>が私たちに提供できるものはたくさんあります。これから詳しく説明していきます。</a:t>
            </a:r>
            <a:endParaRPr lang="en-US" dirty="0"/>
          </a:p>
        </p:txBody>
      </p:sp>
      <p:sp>
        <p:nvSpPr>
          <p:cNvPr id="4" name="Slide Number Placeholder 3"/>
          <p:cNvSpPr>
            <a:spLocks noGrp="1"/>
          </p:cNvSpPr>
          <p:nvPr>
            <p:ph type="sldNum" sz="quarter" idx="5"/>
          </p:nvPr>
        </p:nvSpPr>
        <p:spPr/>
        <p:txBody>
          <a:bodyPr/>
          <a:lstStyle/>
          <a:p>
            <a:fld id="{5C3CA6BE-A2D7-4C06-A9E2-2586375C169C}" type="slidenum">
              <a:rPr lang="en-US" smtClean="0"/>
              <a:t>10</a:t>
            </a:fld>
            <a:endParaRPr lang="en-US"/>
          </a:p>
        </p:txBody>
      </p:sp>
    </p:spTree>
    <p:extLst>
      <p:ext uri="{BB962C8B-B14F-4D97-AF65-F5344CB8AC3E}">
        <p14:creationId xmlns:p14="http://schemas.microsoft.com/office/powerpoint/2010/main" val="32605483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.NET Aspire starts to shine as your application grows. A common scenario for developers are building a backend for their frontend side by side. The backend usually talks to a database and has multiple APIs that the web app can talk to. There are several features of .NET Aspire that this type of application can take advantage of.</a:t>
            </a:r>
          </a:p>
          <a:p>
            <a:endParaRPr lang="en-US" dirty="0"/>
          </a:p>
          <a:p>
            <a:r>
              <a:rPr lang="ja-JP" altLang="en-US" dirty="0"/>
              <a:t>あなたのアプリケーションが成長するにつれて、</a:t>
            </a:r>
            <a:r>
              <a:rPr lang="en-US" altLang="ja-JP" dirty="0"/>
              <a:t>.NET Aspire</a:t>
            </a:r>
            <a:r>
              <a:rPr lang="ja-JP" altLang="en-US" dirty="0"/>
              <a:t>は輝きを増していきます。開発者にとって一般的なシナリオは、フロントエンドと並行してバックエンドを構築することです。バックエンドは通常、データベースと通信し、ウェブアプリが通信できる複数の</a:t>
            </a:r>
            <a:r>
              <a:rPr lang="en-US" altLang="ja-JP" dirty="0"/>
              <a:t>API</a:t>
            </a:r>
            <a:r>
              <a:rPr lang="ja-JP" altLang="en-US" dirty="0"/>
              <a:t>を持っています。このタイプのアプリケーションは、</a:t>
            </a:r>
            <a:r>
              <a:rPr lang="en-US" altLang="ja-JP" dirty="0"/>
              <a:t>.NET Aspire</a:t>
            </a:r>
            <a:r>
              <a:rPr lang="ja-JP" altLang="en-US" dirty="0"/>
              <a:t>のいくつかの機能を活用することができます。</a:t>
            </a:r>
            <a:endParaRPr lang="en-US" dirty="0"/>
          </a:p>
        </p:txBody>
      </p:sp>
      <p:sp>
        <p:nvSpPr>
          <p:cNvPr id="4" name="Slide Number Placeholder 3"/>
          <p:cNvSpPr>
            <a:spLocks noGrp="1"/>
          </p:cNvSpPr>
          <p:nvPr>
            <p:ph type="sldNum" sz="quarter" idx="5"/>
          </p:nvPr>
        </p:nvSpPr>
        <p:spPr/>
        <p:txBody>
          <a:bodyPr/>
          <a:lstStyle/>
          <a:p>
            <a:fld id="{5C3CA6BE-A2D7-4C06-A9E2-2586375C169C}" type="slidenum">
              <a:rPr lang="en-US" smtClean="0"/>
              <a:t>11</a:t>
            </a:fld>
            <a:endParaRPr lang="en-US"/>
          </a:p>
        </p:txBody>
      </p:sp>
    </p:spTree>
    <p:extLst>
      <p:ext uri="{BB962C8B-B14F-4D97-AF65-F5344CB8AC3E}">
        <p14:creationId xmlns:p14="http://schemas.microsoft.com/office/powerpoint/2010/main" val="11064035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some point you may start to build out a fully distributed cloud-native architected project with lots of different dependences. </a:t>
            </a:r>
          </a:p>
          <a:p>
            <a:endParaRPr lang="en-US" dirty="0"/>
          </a:p>
          <a:p>
            <a:r>
              <a:rPr lang="en-US" dirty="0"/>
              <a:t>In each these scenarios whether your application is small as a single API with the front end and a back-end or a full cloud native distributed application .NET Aspire is a great use case for you.</a:t>
            </a:r>
          </a:p>
          <a:p>
            <a:endParaRPr lang="en-US" dirty="0"/>
          </a:p>
          <a:p>
            <a:r>
              <a:rPr lang="ja-JP" altLang="en-US" dirty="0"/>
              <a:t>ある時点で、あなたは多くの異なる依存関係を持つ完全に分散型のクラウドネイティブなアーキテクチャのプロジェクトを構築し始めるかもしれません。</a:t>
            </a:r>
          </a:p>
          <a:p>
            <a:endParaRPr lang="ja-JP" altLang="en-US" dirty="0"/>
          </a:p>
          <a:p>
            <a:r>
              <a:rPr lang="ja-JP" altLang="en-US" dirty="0"/>
              <a:t>これらのシナリオのそれぞれで、あなたのアプリケーションがフロントエンドとバックエンドを持つ単一の</a:t>
            </a:r>
            <a:r>
              <a:rPr lang="en-US" altLang="ja-JP" dirty="0"/>
              <a:t>API</a:t>
            </a:r>
            <a:r>
              <a:rPr lang="ja-JP" altLang="en-US" dirty="0"/>
              <a:t>ほど小さくても、または完全なクラウドネイティブの分散アプリケーションであっても、</a:t>
            </a:r>
            <a:r>
              <a:rPr lang="en-US" altLang="ja-JP" dirty="0"/>
              <a:t>.NET Aspire</a:t>
            </a:r>
            <a:r>
              <a:rPr lang="ja-JP" altLang="en-US" dirty="0"/>
              <a:t>はあなたにとって素晴らしいユースケースです。</a:t>
            </a:r>
            <a:endParaRPr lang="en-US" dirty="0"/>
          </a:p>
        </p:txBody>
      </p:sp>
      <p:sp>
        <p:nvSpPr>
          <p:cNvPr id="4" name="Slide Number Placeholder 3"/>
          <p:cNvSpPr>
            <a:spLocks noGrp="1"/>
          </p:cNvSpPr>
          <p:nvPr>
            <p:ph type="sldNum" sz="quarter" idx="5"/>
          </p:nvPr>
        </p:nvSpPr>
        <p:spPr/>
        <p:txBody>
          <a:bodyPr/>
          <a:lstStyle/>
          <a:p>
            <a:fld id="{5C3CA6BE-A2D7-4C06-A9E2-2586375C169C}" type="slidenum">
              <a:rPr lang="en-US" smtClean="0"/>
              <a:t>12</a:t>
            </a:fld>
            <a:endParaRPr lang="en-US"/>
          </a:p>
        </p:txBody>
      </p:sp>
    </p:spTree>
    <p:extLst>
      <p:ext uri="{BB962C8B-B14F-4D97-AF65-F5344CB8AC3E}">
        <p14:creationId xmlns:p14="http://schemas.microsoft.com/office/powerpoint/2010/main" val="38081615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I like to say is every single application should have .NET Aspire added to it and I'm going to show and tell you why and by the end of this presentation and this demo as we follow along you're going to be wow at how developer productivity is boosted and I can get deep insights into my application</a:t>
            </a:r>
          </a:p>
          <a:p>
            <a:endParaRPr lang="en-US" dirty="0"/>
          </a:p>
          <a:p>
            <a:r>
              <a:rPr lang="ja-JP" altLang="en-US" dirty="0"/>
              <a:t>私が言いたいのは、すべてのアプリケーションには</a:t>
            </a:r>
            <a:r>
              <a:rPr lang="en-US" altLang="ja-JP" dirty="0"/>
              <a:t>.NET Aspire</a:t>
            </a:r>
            <a:r>
              <a:rPr lang="ja-JP" altLang="en-US" dirty="0"/>
              <a:t>を追加すべきだということです。そして、私はその理由を示し、説明します。このプレゼンテーションとデモの最後には、私たちが一緒に進めていく中で、開発者の生産性がどれほど向上し、私がアプリケーションに深い洞察を得ることができるかに驚くことでしょう。</a:t>
            </a:r>
            <a:endParaRPr lang="en-US" dirty="0"/>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7/8/2024 9:21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619758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dirty="0"/>
              <a:t>So what's in .NET Aspire? There's a series of different features that help developers be more productive, build better observable production ready distributed applications, and ease the deployment in many scenarios for us. We're going to take a look at every single one of these different features from start to finish and integrate them into our application. Now a lot of people start with the developer dashboard because it's the fancy shiny thing that ships directly with .NET Aspire but we're going to start in a different area first which I think is one of the areas and features that every single application should integrate into our application today</a:t>
            </a:r>
          </a:p>
          <a:p>
            <a:pPr marL="0" marR="0">
              <a:spcBef>
                <a:spcPts val="0"/>
              </a:spcBef>
              <a:spcAft>
                <a:spcPts val="0"/>
              </a:spcAft>
            </a:pPr>
            <a:endParaRPr lang="en-US" dirty="0"/>
          </a:p>
          <a:p>
            <a:pPr marL="0" marR="0">
              <a:spcBef>
                <a:spcPts val="0"/>
              </a:spcBef>
              <a:spcAft>
                <a:spcPts val="0"/>
              </a:spcAft>
            </a:pPr>
            <a:r>
              <a:rPr lang="en-US" altLang="ja-JP" dirty="0"/>
              <a:t>.NET Aspire</a:t>
            </a:r>
            <a:r>
              <a:rPr lang="ja-JP" altLang="en-US" dirty="0"/>
              <a:t>には何が含まれていますか？開発者がより生産的になるため、より観察可能な本番環境での分散アプリケーションを構築するため、そして私たちのために多くのシナリオでデプロイを容易にするための一連の異なる機能があります。私たちはこれらの異なる機能をすべて最初から最後まで見ていき、それらを私たちのアプリケーションに統合していきます。多くの人々は開発者ダッシュボードから始めます、なぜならそれは直接</a:t>
            </a:r>
            <a:r>
              <a:rPr lang="en-US" altLang="ja-JP" dirty="0"/>
              <a:t>.NET Aspire</a:t>
            </a:r>
            <a:r>
              <a:rPr lang="ja-JP" altLang="en-US" dirty="0"/>
              <a:t>に付属する華やかで新しいものだからです。しかし、私たちはまず異なるエリアから始めるつもりです、それは私が考えるところでは、今日すべてのアプリケーションが統合すべきエリアと機能の一つです</a:t>
            </a:r>
            <a:endParaRPr lang="en-US" dirty="0"/>
          </a:p>
        </p:txBody>
      </p:sp>
      <p:sp>
        <p:nvSpPr>
          <p:cNvPr id="4" name="Slide Number Placeholder 3"/>
          <p:cNvSpPr>
            <a:spLocks noGrp="1"/>
          </p:cNvSpPr>
          <p:nvPr>
            <p:ph type="sldNum" sz="quarter" idx="5"/>
          </p:nvPr>
        </p:nvSpPr>
        <p:spPr/>
        <p:txBody>
          <a:bodyPr/>
          <a:lstStyle/>
          <a:p>
            <a:pPr marL="0" marR="0" lvl="0" indent="0" algn="r" defTabSz="949147" rtl="0" eaLnBrk="1" fontAlgn="auto" latinLnBrk="0" hangingPunct="1">
              <a:lnSpc>
                <a:spcPct val="100000"/>
              </a:lnSpc>
              <a:spcBef>
                <a:spcPts val="0"/>
              </a:spcBef>
              <a:spcAft>
                <a:spcPts val="0"/>
              </a:spcAft>
              <a:buClrTx/>
              <a:buSzTx/>
              <a:buFontTx/>
              <a:buNone/>
              <a:tabLst/>
              <a:defRPr/>
            </a:pPr>
            <a:fld id="{D96FA0A3-07FB-4AAC-A99C-E63CB0E4F33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49147"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417267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the project we will be “</a:t>
            </a:r>
            <a:r>
              <a:rPr lang="en-US" dirty="0" err="1"/>
              <a:t>Aspireify</a:t>
            </a:r>
            <a:r>
              <a:rPr lang="en-US" dirty="0"/>
              <a:t>” today. This application is a weather hub that uses the United States national weather service API with a nice Blazor UI that allows you to select a weather station.</a:t>
            </a:r>
          </a:p>
          <a:p>
            <a:endParaRPr lang="en-US" dirty="0"/>
          </a:p>
          <a:p>
            <a:r>
              <a:rPr lang="en-US" dirty="0"/>
              <a:t>First, let’s clone the repo where you will find the source code for the app, these slides, and full walkthrough guides that you can follow along.</a:t>
            </a:r>
          </a:p>
          <a:p>
            <a:endParaRPr lang="en-US" dirty="0"/>
          </a:p>
          <a:p>
            <a:r>
              <a:rPr lang="en-US" dirty="0"/>
              <a:t>NOTE: Open up this </a:t>
            </a:r>
            <a:r>
              <a:rPr lang="en-US" dirty="0" err="1"/>
              <a:t>github</a:t>
            </a:r>
            <a:r>
              <a:rPr lang="en-US" dirty="0"/>
              <a:t> repo and do a walkthrough of the necessary setup steps</a:t>
            </a:r>
          </a:p>
          <a:p>
            <a:endParaRPr lang="en-US" dirty="0"/>
          </a:p>
          <a:p>
            <a:pPr algn="l"/>
            <a:r>
              <a:rPr lang="ja-JP" altLang="en-US" b="0" i="0" dirty="0">
                <a:solidFill>
                  <a:srgbClr val="FFFFFF"/>
                </a:solidFill>
                <a:effectLst/>
                <a:highlight>
                  <a:srgbClr val="2B2B2B"/>
                </a:highlight>
                <a:latin typeface="-apple-system"/>
              </a:rPr>
              <a:t>今日は</a:t>
            </a:r>
            <a:r>
              <a:rPr lang="en-US" altLang="ja-JP" b="0" i="0" dirty="0">
                <a:solidFill>
                  <a:srgbClr val="FFFFFF"/>
                </a:solidFill>
                <a:effectLst/>
                <a:highlight>
                  <a:srgbClr val="2B2B2B"/>
                </a:highlight>
                <a:latin typeface="-apple-system"/>
              </a:rPr>
              <a:t>"</a:t>
            </a:r>
            <a:r>
              <a:rPr lang="en-US" altLang="ja-JP" b="0" i="0" dirty="0" err="1">
                <a:solidFill>
                  <a:srgbClr val="FFFFFF"/>
                </a:solidFill>
                <a:effectLst/>
                <a:highlight>
                  <a:srgbClr val="2B2B2B"/>
                </a:highlight>
                <a:latin typeface="-apple-system"/>
              </a:rPr>
              <a:t>Aspireify</a:t>
            </a:r>
            <a:r>
              <a:rPr lang="en-US" altLang="ja-JP" b="0" i="0" dirty="0">
                <a:solidFill>
                  <a:srgbClr val="FFFFFF"/>
                </a:solidFill>
                <a:effectLst/>
                <a:highlight>
                  <a:srgbClr val="2B2B2B"/>
                </a:highlight>
                <a:latin typeface="-apple-system"/>
              </a:rPr>
              <a:t>"</a:t>
            </a:r>
            <a:r>
              <a:rPr lang="ja-JP" altLang="en-US" b="0" i="0" dirty="0">
                <a:solidFill>
                  <a:srgbClr val="FFFFFF"/>
                </a:solidFill>
                <a:effectLst/>
                <a:highlight>
                  <a:srgbClr val="2B2B2B"/>
                </a:highlight>
                <a:latin typeface="-apple-system"/>
              </a:rPr>
              <a:t>というプロジェクトを見てみましょう。このアプリケーションは、アメリカ国立気象サービスの</a:t>
            </a:r>
            <a:r>
              <a:rPr lang="en-US" altLang="ja-JP" b="0" i="0" dirty="0">
                <a:solidFill>
                  <a:srgbClr val="FFFFFF"/>
                </a:solidFill>
                <a:effectLst/>
                <a:highlight>
                  <a:srgbClr val="2B2B2B"/>
                </a:highlight>
                <a:latin typeface="-apple-system"/>
              </a:rPr>
              <a:t>API</a:t>
            </a:r>
            <a:r>
              <a:rPr lang="ja-JP" altLang="en-US" b="0" i="0" dirty="0">
                <a:solidFill>
                  <a:srgbClr val="FFFFFF"/>
                </a:solidFill>
                <a:effectLst/>
                <a:highlight>
                  <a:srgbClr val="2B2B2B"/>
                </a:highlight>
                <a:latin typeface="-apple-system"/>
              </a:rPr>
              <a:t>を使用した天気ハブで、</a:t>
            </a:r>
            <a:r>
              <a:rPr lang="en-US" altLang="ja-JP" b="0" i="0" dirty="0" err="1">
                <a:solidFill>
                  <a:srgbClr val="FFFFFF"/>
                </a:solidFill>
                <a:effectLst/>
                <a:highlight>
                  <a:srgbClr val="2B2B2B"/>
                </a:highlight>
                <a:latin typeface="-apple-system"/>
              </a:rPr>
              <a:t>Blazor</a:t>
            </a:r>
            <a:r>
              <a:rPr lang="ja-JP" altLang="en-US" b="0" i="0" dirty="0">
                <a:solidFill>
                  <a:srgbClr val="FFFFFF"/>
                </a:solidFill>
                <a:effectLst/>
                <a:highlight>
                  <a:srgbClr val="2B2B2B"/>
                </a:highlight>
                <a:latin typeface="-apple-system"/>
              </a:rPr>
              <a:t>の素敵な</a:t>
            </a:r>
            <a:r>
              <a:rPr lang="en-US" altLang="ja-JP" b="0" i="0" dirty="0">
                <a:solidFill>
                  <a:srgbClr val="FFFFFF"/>
                </a:solidFill>
                <a:effectLst/>
                <a:highlight>
                  <a:srgbClr val="2B2B2B"/>
                </a:highlight>
                <a:latin typeface="-apple-system"/>
              </a:rPr>
              <a:t>UI</a:t>
            </a:r>
            <a:r>
              <a:rPr lang="ja-JP" altLang="en-US" b="0" i="0" dirty="0">
                <a:solidFill>
                  <a:srgbClr val="FFFFFF"/>
                </a:solidFill>
                <a:effectLst/>
                <a:highlight>
                  <a:srgbClr val="2B2B2B"/>
                </a:highlight>
                <a:latin typeface="-apple-system"/>
              </a:rPr>
              <a:t>を使って気象ステーションを選択できます。</a:t>
            </a:r>
          </a:p>
          <a:p>
            <a:pPr algn="l"/>
            <a:r>
              <a:rPr lang="ja-JP" altLang="en-US" b="0" i="0" dirty="0">
                <a:solidFill>
                  <a:srgbClr val="FFFFFF"/>
                </a:solidFill>
                <a:effectLst/>
                <a:highlight>
                  <a:srgbClr val="2B2B2B"/>
                </a:highlight>
                <a:latin typeface="-apple-system"/>
              </a:rPr>
              <a:t>まず、アプリのソースコード、スライド、完全なウォークスルーガイドが見つかるリポジトリをクローンしましょう。これらのガイドに沿って進めることができます。</a:t>
            </a:r>
          </a:p>
          <a:p>
            <a:pPr algn="l"/>
            <a:r>
              <a:rPr lang="ja-JP" altLang="en-US" b="0" i="0" dirty="0">
                <a:solidFill>
                  <a:srgbClr val="FFFFFF"/>
                </a:solidFill>
                <a:effectLst/>
                <a:highlight>
                  <a:srgbClr val="2B2B2B"/>
                </a:highlight>
                <a:latin typeface="-apple-system"/>
              </a:rPr>
              <a:t>注：この</a:t>
            </a:r>
            <a:r>
              <a:rPr lang="en-US" altLang="ja-JP" b="0" i="0" dirty="0">
                <a:solidFill>
                  <a:srgbClr val="FFFFFF"/>
                </a:solidFill>
                <a:effectLst/>
                <a:highlight>
                  <a:srgbClr val="2B2B2B"/>
                </a:highlight>
                <a:latin typeface="-apple-system"/>
              </a:rPr>
              <a:t>GitHub</a:t>
            </a:r>
            <a:r>
              <a:rPr lang="ja-JP" altLang="en-US" b="0" i="0" dirty="0">
                <a:solidFill>
                  <a:srgbClr val="FFFFFF"/>
                </a:solidFill>
                <a:effectLst/>
                <a:highlight>
                  <a:srgbClr val="2B2B2B"/>
                </a:highlight>
                <a:latin typeface="-apple-system"/>
              </a:rPr>
              <a:t>リポジトリを開き、必要なセットアップ手順のウォークスルーを行います</a:t>
            </a:r>
          </a:p>
          <a:p>
            <a:endParaRPr lang="en-US" dirty="0"/>
          </a:p>
        </p:txBody>
      </p:sp>
      <p:sp>
        <p:nvSpPr>
          <p:cNvPr id="4" name="Slide Number Placeholder 3"/>
          <p:cNvSpPr>
            <a:spLocks noGrp="1"/>
          </p:cNvSpPr>
          <p:nvPr>
            <p:ph type="sldNum" sz="quarter" idx="5"/>
          </p:nvPr>
        </p:nvSpPr>
        <p:spPr/>
        <p:txBody>
          <a:bodyPr/>
          <a:lstStyle/>
          <a:p>
            <a:fld id="{7F8305DC-CC3D-479A-8171-D767E3089694}" type="slidenum">
              <a:rPr lang="en-US" smtClean="0"/>
              <a:t>15</a:t>
            </a:fld>
            <a:endParaRPr lang="en-US"/>
          </a:p>
        </p:txBody>
      </p:sp>
    </p:spTree>
    <p:extLst>
      <p:ext uri="{BB962C8B-B14F-4D97-AF65-F5344CB8AC3E}">
        <p14:creationId xmlns:p14="http://schemas.microsoft.com/office/powerpoint/2010/main" val="18109333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dirty="0"/>
              <a:t>So what exactly are smart defaults?</a:t>
            </a:r>
          </a:p>
          <a:p>
            <a:pPr marL="0" marR="0">
              <a:spcBef>
                <a:spcPts val="0"/>
              </a:spcBef>
              <a:spcAft>
                <a:spcPts val="0"/>
              </a:spcAft>
            </a:pPr>
            <a:endParaRPr lang="en-US" dirty="0"/>
          </a:p>
          <a:p>
            <a:pPr marL="0" marR="0">
              <a:spcBef>
                <a:spcPts val="0"/>
              </a:spcBef>
              <a:spcAft>
                <a:spcPts val="0"/>
              </a:spcAft>
            </a:pPr>
            <a:r>
              <a:rPr lang="ja-JP" altLang="en-US" b="0" i="0" dirty="0">
                <a:solidFill>
                  <a:srgbClr val="FFFFFF"/>
                </a:solidFill>
                <a:effectLst/>
                <a:highlight>
                  <a:srgbClr val="2B2B2B"/>
                </a:highlight>
                <a:latin typeface="-apple-system"/>
              </a:rPr>
              <a:t>スマートデフォルトとは具体的に何ですか？</a:t>
            </a:r>
            <a:endParaRPr lang="en-US" dirty="0"/>
          </a:p>
        </p:txBody>
      </p:sp>
      <p:sp>
        <p:nvSpPr>
          <p:cNvPr id="4" name="Slide Number Placeholder 3"/>
          <p:cNvSpPr>
            <a:spLocks noGrp="1"/>
          </p:cNvSpPr>
          <p:nvPr>
            <p:ph type="sldNum" sz="quarter" idx="5"/>
          </p:nvPr>
        </p:nvSpPr>
        <p:spPr/>
        <p:txBody>
          <a:bodyPr/>
          <a:lstStyle/>
          <a:p>
            <a:pPr marL="0" marR="0" lvl="0" indent="0" algn="r" defTabSz="949147" rtl="0" eaLnBrk="1" fontAlgn="auto" latinLnBrk="0" hangingPunct="1">
              <a:lnSpc>
                <a:spcPct val="100000"/>
              </a:lnSpc>
              <a:spcBef>
                <a:spcPts val="0"/>
              </a:spcBef>
              <a:spcAft>
                <a:spcPts val="0"/>
              </a:spcAft>
              <a:buClrTx/>
              <a:buSzTx/>
              <a:buFontTx/>
              <a:buNone/>
              <a:tabLst/>
              <a:defRPr/>
            </a:pPr>
            <a:fld id="{D96FA0A3-07FB-4AAC-A99C-E63CB0E4F33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49147"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164210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dirty="0"/>
              <a:t>Well, there are several things that every single type of application needs, and they're integrated directly into the .NET SDK or packages. If you want to go ahead and configure all of these yourselves you totally can and many applications today might add one or two of these different areas but with smart defaults with one single project added into your solution, you will be able to integrate in a set of defaults are recommended by the asp.NET core team into your applications let's see what that means.</a:t>
            </a:r>
            <a:br>
              <a:rPr lang="en-US" dirty="0"/>
            </a:br>
            <a:br>
              <a:rPr lang="en-US" dirty="0"/>
            </a:br>
            <a:r>
              <a:rPr lang="ja-JP" altLang="en-US" b="0" i="0" dirty="0">
                <a:solidFill>
                  <a:srgbClr val="FFFFFF"/>
                </a:solidFill>
                <a:effectLst/>
                <a:highlight>
                  <a:srgbClr val="2B2B2B"/>
                </a:highlight>
                <a:latin typeface="-apple-system"/>
              </a:rPr>
              <a:t>すべてのアプリケーションが必要とするいくつかの要素があり、それらは</a:t>
            </a:r>
            <a:r>
              <a:rPr lang="en-US" altLang="ja-JP" b="0" i="0" dirty="0">
                <a:solidFill>
                  <a:srgbClr val="FFFFFF"/>
                </a:solidFill>
                <a:effectLst/>
                <a:highlight>
                  <a:srgbClr val="2B2B2B"/>
                </a:highlight>
                <a:latin typeface="-apple-system"/>
              </a:rPr>
              <a:t>.NET SDK</a:t>
            </a:r>
            <a:r>
              <a:rPr lang="ja-JP" altLang="en-US" b="0" i="0" dirty="0">
                <a:solidFill>
                  <a:srgbClr val="FFFFFF"/>
                </a:solidFill>
                <a:effectLst/>
                <a:highlight>
                  <a:srgbClr val="2B2B2B"/>
                </a:highlight>
                <a:latin typeface="-apple-system"/>
              </a:rPr>
              <a:t>やパッケージに直接統合されています。これらすべてを自分で設定したい場合は、全く問題ありません。今日の多くのアプリケーションでは、これらの異なる領域の一つや二つを追加するかもしれませんが、スマートなデフォルト設定とともに一つのプロジェクトをソリューションに追加するだけで、</a:t>
            </a:r>
            <a:r>
              <a:rPr lang="en-US" altLang="ja-JP" b="0" i="0" dirty="0">
                <a:solidFill>
                  <a:srgbClr val="FFFFFF"/>
                </a:solidFill>
                <a:effectLst/>
                <a:highlight>
                  <a:srgbClr val="2B2B2B"/>
                </a:highlight>
                <a:latin typeface="-apple-system"/>
              </a:rPr>
              <a:t>asp.NET core</a:t>
            </a:r>
            <a:r>
              <a:rPr lang="ja-JP" altLang="en-US" b="0" i="0" dirty="0">
                <a:solidFill>
                  <a:srgbClr val="FFFFFF"/>
                </a:solidFill>
                <a:effectLst/>
                <a:highlight>
                  <a:srgbClr val="2B2B2B"/>
                </a:highlight>
                <a:latin typeface="-apple-system"/>
              </a:rPr>
              <a:t>チームが推奨する一連のデフォルトをアプリケーションに統合することができます。それが何を意味するか見てみましょう。</a:t>
            </a:r>
            <a:endParaRPr lang="en-US" dirty="0"/>
          </a:p>
        </p:txBody>
      </p:sp>
      <p:sp>
        <p:nvSpPr>
          <p:cNvPr id="4" name="Slide Number Placeholder 3"/>
          <p:cNvSpPr>
            <a:spLocks noGrp="1"/>
          </p:cNvSpPr>
          <p:nvPr>
            <p:ph type="sldNum" sz="quarter" idx="5"/>
          </p:nvPr>
        </p:nvSpPr>
        <p:spPr/>
        <p:txBody>
          <a:bodyPr/>
          <a:lstStyle/>
          <a:p>
            <a:pPr marL="0" marR="0" lvl="0" indent="0" algn="r" defTabSz="949147" rtl="0" eaLnBrk="1" fontAlgn="auto" latinLnBrk="0" hangingPunct="1">
              <a:lnSpc>
                <a:spcPct val="100000"/>
              </a:lnSpc>
              <a:spcBef>
                <a:spcPts val="0"/>
              </a:spcBef>
              <a:spcAft>
                <a:spcPts val="0"/>
              </a:spcAft>
              <a:buClrTx/>
              <a:buSzTx/>
              <a:buFontTx/>
              <a:buNone/>
              <a:tabLst/>
              <a:defRPr/>
            </a:pPr>
            <a:fld id="{D96FA0A3-07FB-4AAC-A99C-E63CB0E4F33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49147"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999635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dirty="0"/>
              <a:t>First is observability,  </a:t>
            </a:r>
            <a:r>
              <a:rPr lang="en-US" dirty="0" err="1"/>
              <a:t>OpenTelemetry</a:t>
            </a:r>
            <a:r>
              <a:rPr lang="en-US" dirty="0"/>
              <a:t> is an open-source standard that is becoming the de facto way of getting deep metrics stack traces and insights into your application. With ASP.NET Core, </a:t>
            </a:r>
            <a:r>
              <a:rPr lang="en-US" dirty="0" err="1"/>
              <a:t>OpenTelemetry</a:t>
            </a:r>
            <a:r>
              <a:rPr lang="en-US" dirty="0"/>
              <a:t> is deeply integrated into the built in logging service and metrics and tracing services that are provided. It was just a few lines of code, and not only will the service defaults automatically configure this but they'll also enable you to set up exporters so you can publish that data in other places.</a:t>
            </a:r>
          </a:p>
          <a:p>
            <a:pPr marL="0" marR="0">
              <a:spcBef>
                <a:spcPts val="0"/>
              </a:spcBef>
              <a:spcAft>
                <a:spcPts val="0"/>
              </a:spcAft>
            </a:pPr>
            <a:endParaRPr lang="en-US" dirty="0"/>
          </a:p>
          <a:p>
            <a:pPr marL="0" marR="0">
              <a:spcBef>
                <a:spcPts val="0"/>
              </a:spcBef>
              <a:spcAft>
                <a:spcPts val="0"/>
              </a:spcAft>
            </a:pPr>
            <a:r>
              <a:rPr lang="ja-JP" altLang="en-US" dirty="0"/>
              <a:t>まず、観測性についてです。</a:t>
            </a:r>
            <a:r>
              <a:rPr lang="en-US" altLang="ja-JP" dirty="0" err="1"/>
              <a:t>OpenTelemetry</a:t>
            </a:r>
            <a:r>
              <a:rPr lang="ja-JP" altLang="en-US" dirty="0"/>
              <a:t>は、アプリケーションの深いメトリクススタックトレースと洞察を得るための事実上の方法となっているオープンソースの標準です。</a:t>
            </a:r>
            <a:r>
              <a:rPr lang="en-US" altLang="ja-JP" dirty="0"/>
              <a:t>ASP.NET Core</a:t>
            </a:r>
            <a:r>
              <a:rPr lang="ja-JP" altLang="en-US" dirty="0"/>
              <a:t>では、</a:t>
            </a:r>
            <a:r>
              <a:rPr lang="en-US" altLang="ja-JP" dirty="0" err="1"/>
              <a:t>OpenTelemetry</a:t>
            </a:r>
            <a:r>
              <a:rPr lang="ja-JP" altLang="en-US" dirty="0"/>
              <a:t>は組み込みのロギングサービスや提供されるメトリクスとトレーシングサービスに深く統合されています。これはたった数行のコードで、サービスのデフォルト設定だけでなく、エクスポーターを設定してデータを他の場所に公開することも可能にします。</a:t>
            </a:r>
            <a:endParaRPr lang="en-US" dirty="0"/>
          </a:p>
        </p:txBody>
      </p:sp>
      <p:sp>
        <p:nvSpPr>
          <p:cNvPr id="4" name="Slide Number Placeholder 3"/>
          <p:cNvSpPr>
            <a:spLocks noGrp="1"/>
          </p:cNvSpPr>
          <p:nvPr>
            <p:ph type="sldNum" sz="quarter" idx="5"/>
          </p:nvPr>
        </p:nvSpPr>
        <p:spPr/>
        <p:txBody>
          <a:bodyPr/>
          <a:lstStyle/>
          <a:p>
            <a:pPr marL="0" marR="0" lvl="0" indent="0" algn="r" defTabSz="949147" rtl="0" eaLnBrk="1" fontAlgn="auto" latinLnBrk="0" hangingPunct="1">
              <a:lnSpc>
                <a:spcPct val="100000"/>
              </a:lnSpc>
              <a:spcBef>
                <a:spcPts val="0"/>
              </a:spcBef>
              <a:spcAft>
                <a:spcPts val="0"/>
              </a:spcAft>
              <a:buClrTx/>
              <a:buSzTx/>
              <a:buFontTx/>
              <a:buNone/>
              <a:tabLst/>
              <a:defRPr/>
            </a:pPr>
            <a:fld id="{D96FA0A3-07FB-4AAC-A99C-E63CB0E4F33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49147"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731593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dirty="0"/>
              <a:t>These exporters directly enable you to export them to several different services out-of-the-box they will configure the </a:t>
            </a:r>
            <a:r>
              <a:rPr lang="en-US" dirty="0" err="1"/>
              <a:t>gRPC</a:t>
            </a:r>
            <a:r>
              <a:rPr lang="en-US" dirty="0"/>
              <a:t> exporter which is what the dashboard will use later to visualize which we'll talk about and see in a little bit. You can also configure it to use command line or other services such as Azure Monitor to see your telemetry in production. What's great about this is with just a few lines of code from these defaults you will automatically be ready to go with some of the best metrics and telemetry in just a few seconds here</a:t>
            </a:r>
          </a:p>
          <a:p>
            <a:pPr marL="0" marR="0">
              <a:spcBef>
                <a:spcPts val="0"/>
              </a:spcBef>
              <a:spcAft>
                <a:spcPts val="0"/>
              </a:spcAft>
            </a:pPr>
            <a:endParaRPr lang="en-US" dirty="0"/>
          </a:p>
          <a:p>
            <a:pPr marL="0" marR="0">
              <a:spcBef>
                <a:spcPts val="0"/>
              </a:spcBef>
              <a:spcAft>
                <a:spcPts val="0"/>
              </a:spcAft>
            </a:pPr>
            <a:r>
              <a:rPr lang="ja-JP" altLang="en-US" b="0" i="0" dirty="0">
                <a:solidFill>
                  <a:srgbClr val="FFFFFF"/>
                </a:solidFill>
                <a:effectLst/>
                <a:highlight>
                  <a:srgbClr val="2B2B2B"/>
                </a:highlight>
                <a:latin typeface="-apple-system"/>
              </a:rPr>
              <a:t>これらのエクスポーターは、直接、いくつかの異なるサービスに対して簡単にエクスポートすることを可能にします。これらは</a:t>
            </a:r>
            <a:r>
              <a:rPr lang="en-US" altLang="ja-JP" b="0" i="0" dirty="0" err="1">
                <a:solidFill>
                  <a:srgbClr val="FFFFFF"/>
                </a:solidFill>
                <a:effectLst/>
                <a:highlight>
                  <a:srgbClr val="2B2B2B"/>
                </a:highlight>
                <a:latin typeface="-apple-system"/>
              </a:rPr>
              <a:t>gRPC</a:t>
            </a:r>
            <a:r>
              <a:rPr lang="ja-JP" altLang="en-US" b="0" i="0" dirty="0">
                <a:solidFill>
                  <a:srgbClr val="FFFFFF"/>
                </a:solidFill>
                <a:effectLst/>
                <a:highlight>
                  <a:srgbClr val="2B2B2B"/>
                </a:highlight>
                <a:latin typeface="-apple-system"/>
              </a:rPr>
              <a:t>エクスポーターを設定し、これは後でダッシュボードが視覚化に使用するものです。これについては後ほど詳しく説明し、少し見てみましょう。また、コマンドラインや</a:t>
            </a:r>
            <a:r>
              <a:rPr lang="en-US" altLang="ja-JP" b="0" i="0" dirty="0">
                <a:solidFill>
                  <a:srgbClr val="FFFFFF"/>
                </a:solidFill>
                <a:effectLst/>
                <a:highlight>
                  <a:srgbClr val="2B2B2B"/>
                </a:highlight>
                <a:latin typeface="-apple-system"/>
              </a:rPr>
              <a:t>Azure Monitor</a:t>
            </a:r>
            <a:r>
              <a:rPr lang="ja-JP" altLang="en-US" b="0" i="0" dirty="0">
                <a:solidFill>
                  <a:srgbClr val="FFFFFF"/>
                </a:solidFill>
                <a:effectLst/>
                <a:highlight>
                  <a:srgbClr val="2B2B2B"/>
                </a:highlight>
                <a:latin typeface="-apple-system"/>
              </a:rPr>
              <a:t>のような他のサービスを使用して、本番環境でのテレメトリーを確認するように設定することもできます。これが素晴らしいのは、これらのデフォルトから数行のコードを書くだけで、数秒で最高のメトリクスとテレメトリーを準備することができる点です。</a:t>
            </a:r>
            <a:endParaRPr lang="en-US" dirty="0"/>
          </a:p>
        </p:txBody>
      </p:sp>
      <p:sp>
        <p:nvSpPr>
          <p:cNvPr id="4" name="Slide Number Placeholder 3"/>
          <p:cNvSpPr>
            <a:spLocks noGrp="1"/>
          </p:cNvSpPr>
          <p:nvPr>
            <p:ph type="sldNum" sz="quarter" idx="5"/>
          </p:nvPr>
        </p:nvSpPr>
        <p:spPr/>
        <p:txBody>
          <a:bodyPr/>
          <a:lstStyle/>
          <a:p>
            <a:pPr marL="0" marR="0" lvl="0" indent="0" algn="r" defTabSz="949147" rtl="0" eaLnBrk="1" fontAlgn="auto" latinLnBrk="0" hangingPunct="1">
              <a:lnSpc>
                <a:spcPct val="100000"/>
              </a:lnSpc>
              <a:spcBef>
                <a:spcPts val="0"/>
              </a:spcBef>
              <a:spcAft>
                <a:spcPts val="0"/>
              </a:spcAft>
              <a:buClrTx/>
              <a:buSzTx/>
              <a:buFontTx/>
              <a:buNone/>
              <a:tabLst/>
              <a:defRPr/>
            </a:pPr>
            <a:fld id="{D96FA0A3-07FB-4AAC-A99C-E63CB0E4F33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49147"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92131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tons of great .NET Aspire learning resources available and we have a single link to guide you through our learning journey including a brand new training path on Microsoft Learn.</a:t>
            </a:r>
          </a:p>
          <a:p>
            <a:endParaRPr lang="en-US" dirty="0"/>
          </a:p>
          <a:p>
            <a:r>
              <a:rPr lang="en-US" dirty="0"/>
              <a:t>Today we will be going through a workshop from start to finish available on GitHub so you can follow along at home. You can go directly to this </a:t>
            </a:r>
            <a:r>
              <a:rPr lang="en-US" dirty="0" err="1"/>
              <a:t>github</a:t>
            </a:r>
            <a:r>
              <a:rPr lang="en-US" dirty="0"/>
              <a:t> repository or click on it from the main learning resources link, it is at the top.</a:t>
            </a:r>
          </a:p>
          <a:p>
            <a:endParaRPr lang="en-US" dirty="0"/>
          </a:p>
          <a:p>
            <a:r>
              <a:rPr lang="en-US" altLang="ja-JP" dirty="0"/>
              <a:t>.NET Aspire</a:t>
            </a:r>
            <a:r>
              <a:rPr lang="ja-JP" altLang="en-US" dirty="0"/>
              <a:t>の学習リソースはたくさんあり、私たちの学習の旅を案内するためのリンクが一つあります。</a:t>
            </a:r>
            <a:r>
              <a:rPr lang="en-US" altLang="ja-JP" dirty="0"/>
              <a:t>Microsoft Learn</a:t>
            </a:r>
            <a:r>
              <a:rPr lang="ja-JP" altLang="en-US" dirty="0"/>
              <a:t>の新しいトレーニングパスも含まれています。</a:t>
            </a:r>
          </a:p>
          <a:p>
            <a:endParaRPr lang="ja-JP" altLang="en-US" dirty="0"/>
          </a:p>
          <a:p>
            <a:r>
              <a:rPr lang="ja-JP" altLang="en-US" dirty="0"/>
              <a:t>今日は、</a:t>
            </a:r>
            <a:r>
              <a:rPr lang="en-US" altLang="ja-JP" dirty="0"/>
              <a:t>GitHub</a:t>
            </a:r>
            <a:r>
              <a:rPr lang="ja-JP" altLang="en-US" dirty="0"/>
              <a:t>で利用可能なワークショップを最初から最後まで進めていきますので、自宅で一緒に進めることができます。この</a:t>
            </a:r>
            <a:r>
              <a:rPr lang="en-US" altLang="ja-JP" dirty="0"/>
              <a:t>GitHub</a:t>
            </a:r>
            <a:r>
              <a:rPr lang="ja-JP" altLang="en-US" dirty="0"/>
              <a:t>リポジトリに直接アクセスするか、メインの学習リソースリンクからクリックしてください。リポジトリは一番上にあります。</a:t>
            </a:r>
            <a:endParaRPr lang="en-US" dirty="0"/>
          </a:p>
        </p:txBody>
      </p:sp>
      <p:sp>
        <p:nvSpPr>
          <p:cNvPr id="4" name="Slide Number Placeholder 3"/>
          <p:cNvSpPr>
            <a:spLocks noGrp="1"/>
          </p:cNvSpPr>
          <p:nvPr>
            <p:ph type="sldNum" sz="quarter" idx="5"/>
          </p:nvPr>
        </p:nvSpPr>
        <p:spPr/>
        <p:txBody>
          <a:bodyPr/>
          <a:lstStyle/>
          <a:p>
            <a:fld id="{5C3CA6BE-A2D7-4C06-A9E2-2586375C169C}" type="slidenum">
              <a:rPr lang="en-US" smtClean="0"/>
              <a:t>2</a:t>
            </a:fld>
            <a:endParaRPr lang="en-US"/>
          </a:p>
        </p:txBody>
      </p:sp>
    </p:spTree>
    <p:extLst>
      <p:ext uri="{BB962C8B-B14F-4D97-AF65-F5344CB8AC3E}">
        <p14:creationId xmlns:p14="http://schemas.microsoft.com/office/powerpoint/2010/main" val="4000470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dirty="0"/>
              <a:t>When we think about our applications and having spotty Internet connections, we want our applications to be able to automatically retry for example or be able to pick up lost connections and with standard resiliency turnout by default your applications will be able to do just that. now of course these are the recommended defaults, but you can always tweak them to your exact needs.</a:t>
            </a:r>
          </a:p>
          <a:p>
            <a:pPr marL="0" marR="0">
              <a:spcBef>
                <a:spcPts val="0"/>
              </a:spcBef>
              <a:spcAft>
                <a:spcPts val="0"/>
              </a:spcAft>
            </a:pPr>
            <a:endParaRPr lang="en-US" dirty="0"/>
          </a:p>
          <a:p>
            <a:pPr marL="0" marR="0">
              <a:spcBef>
                <a:spcPts val="0"/>
              </a:spcBef>
              <a:spcAft>
                <a:spcPts val="0"/>
              </a:spcAft>
            </a:pPr>
            <a:r>
              <a:rPr lang="ja-JP" altLang="en-US" b="0" i="0" dirty="0">
                <a:solidFill>
                  <a:srgbClr val="FFFFFF"/>
                </a:solidFill>
                <a:effectLst/>
                <a:highlight>
                  <a:srgbClr val="2B2B2B"/>
                </a:highlight>
                <a:latin typeface="-apple-system"/>
              </a:rPr>
              <a:t>私たちが自分たちのアプリケーションを考え、インターネット接続が不安定な場合、例えば自動的に再試行するようなアプリケーションを作りたいと思います。また、失われた接続を回復することも可能です。デフォルトで標準的なレジリエンスが適用されていれば、あなたのアプリケーションはこれらのことを実現できます。もちろん、これらは推奨されるデフォルト設定ですが、必要に応じて自由に調整することができます。</a:t>
            </a:r>
            <a:endParaRPr lang="en-US" dirty="0"/>
          </a:p>
        </p:txBody>
      </p:sp>
      <p:sp>
        <p:nvSpPr>
          <p:cNvPr id="4" name="Slide Number Placeholder 3"/>
          <p:cNvSpPr>
            <a:spLocks noGrp="1"/>
          </p:cNvSpPr>
          <p:nvPr>
            <p:ph type="sldNum" sz="quarter" idx="5"/>
          </p:nvPr>
        </p:nvSpPr>
        <p:spPr/>
        <p:txBody>
          <a:bodyPr/>
          <a:lstStyle/>
          <a:p>
            <a:pPr marL="0" marR="0" lvl="0" indent="0" algn="r" defTabSz="949147" rtl="0" eaLnBrk="1" fontAlgn="auto" latinLnBrk="0" hangingPunct="1">
              <a:lnSpc>
                <a:spcPct val="100000"/>
              </a:lnSpc>
              <a:spcBef>
                <a:spcPts val="0"/>
              </a:spcBef>
              <a:spcAft>
                <a:spcPts val="0"/>
              </a:spcAft>
              <a:buClrTx/>
              <a:buSzTx/>
              <a:buFontTx/>
              <a:buNone/>
              <a:tabLst/>
              <a:defRPr/>
            </a:pPr>
            <a:fld id="{D96FA0A3-07FB-4AAC-A99C-E63CB0E4F33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49147"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412918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dirty="0"/>
              <a:t>And finally, our health checks. </a:t>
            </a:r>
          </a:p>
          <a:p>
            <a:pPr marL="0" marR="0">
              <a:spcBef>
                <a:spcPts val="0"/>
              </a:spcBef>
              <a:spcAft>
                <a:spcPts val="0"/>
              </a:spcAft>
            </a:pPr>
            <a:endParaRPr lang="en-US" dirty="0"/>
          </a:p>
          <a:p>
            <a:pPr algn="l"/>
            <a:r>
              <a:rPr lang="en-US" dirty="0"/>
              <a:t>With just a few simple lines of code automatically the service defaults will configure your application with several health checks that you can extend with your very own health checks and additionally a few endpoints that you can set up for automation to make sure your applications are running in production. Now these specific service defaults will get extended in the future as we start to integrate additional features into our application, so these are our set of defaults for the base applications they enable further integration as we start to build out and integrate .NET Aspire and components into our application later.</a:t>
            </a:r>
            <a:br>
              <a:rPr lang="en-US" dirty="0"/>
            </a:br>
            <a:br>
              <a:rPr lang="en-US" dirty="0"/>
            </a:br>
            <a:r>
              <a:rPr lang="ja-JP" altLang="en-US" b="0" i="0" dirty="0">
                <a:solidFill>
                  <a:srgbClr val="FFFFFF"/>
                </a:solidFill>
                <a:effectLst/>
                <a:highlight>
                  <a:srgbClr val="2B2B2B"/>
                </a:highlight>
                <a:latin typeface="-apple-system"/>
              </a:rPr>
              <a:t>最後に、ヘルスチェックについてです。</a:t>
            </a:r>
          </a:p>
          <a:p>
            <a:pPr algn="l"/>
            <a:r>
              <a:rPr lang="ja-JP" altLang="en-US" b="0" i="0" dirty="0">
                <a:solidFill>
                  <a:srgbClr val="FFFFFF"/>
                </a:solidFill>
                <a:effectLst/>
                <a:highlight>
                  <a:srgbClr val="2B2B2B"/>
                </a:highlight>
                <a:latin typeface="-apple-system"/>
              </a:rPr>
              <a:t>数行のシンプルなコードだけで、サービスのデフォルト設定が自動的にあなたのアプリケーションにいくつかのヘルスチェックを設定します。これらは、あなた自身のヘルスチェックで拡張することができます。さらに、自動化のために設定できるいくつかのエンドポイントもあります。これにより、アプリケーションがプロダクション環境で稼働していることを確認できます。これらの特定のサービスデフォルトは、将来的にアプリケーションに追加の機能を統合するにつれて拡張されます。したがって、これらは基本アプリケーションのデフォルト設定のセットであり、</a:t>
            </a:r>
            <a:r>
              <a:rPr lang="en-US" altLang="ja-JP" b="0" i="0" dirty="0">
                <a:solidFill>
                  <a:srgbClr val="FFFFFF"/>
                </a:solidFill>
                <a:effectLst/>
                <a:highlight>
                  <a:srgbClr val="2B2B2B"/>
                </a:highlight>
                <a:latin typeface="-apple-system"/>
              </a:rPr>
              <a:t>.NET Aspire</a:t>
            </a:r>
            <a:r>
              <a:rPr lang="ja-JP" altLang="en-US" b="0" i="0" dirty="0">
                <a:solidFill>
                  <a:srgbClr val="FFFFFF"/>
                </a:solidFill>
                <a:effectLst/>
                <a:highlight>
                  <a:srgbClr val="2B2B2B"/>
                </a:highlight>
                <a:latin typeface="-apple-system"/>
              </a:rPr>
              <a:t>やその他のコンポーネントを後からアプリケーションに統合する際のさらなる統合を可能にします。</a:t>
            </a:r>
          </a:p>
          <a:p>
            <a:pPr marL="0" marR="0">
              <a:spcBef>
                <a:spcPts val="0"/>
              </a:spcBef>
              <a:spcAft>
                <a:spcPts val="0"/>
              </a:spcAft>
            </a:pPr>
            <a:endParaRPr lang="en-US" dirty="0"/>
          </a:p>
        </p:txBody>
      </p:sp>
      <p:sp>
        <p:nvSpPr>
          <p:cNvPr id="4" name="Slide Number Placeholder 3"/>
          <p:cNvSpPr>
            <a:spLocks noGrp="1"/>
          </p:cNvSpPr>
          <p:nvPr>
            <p:ph type="sldNum" sz="quarter" idx="5"/>
          </p:nvPr>
        </p:nvSpPr>
        <p:spPr/>
        <p:txBody>
          <a:bodyPr/>
          <a:lstStyle/>
          <a:p>
            <a:pPr marL="0" marR="0" lvl="0" indent="0" algn="r" defTabSz="949147" rtl="0" eaLnBrk="1" fontAlgn="auto" latinLnBrk="0" hangingPunct="1">
              <a:lnSpc>
                <a:spcPct val="100000"/>
              </a:lnSpc>
              <a:spcBef>
                <a:spcPts val="0"/>
              </a:spcBef>
              <a:spcAft>
                <a:spcPts val="0"/>
              </a:spcAft>
              <a:buClrTx/>
              <a:buSzTx/>
              <a:buFontTx/>
              <a:buNone/>
              <a:tabLst/>
              <a:defRPr/>
            </a:pPr>
            <a:fld id="{D96FA0A3-07FB-4AAC-A99C-E63CB0E4F33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49147"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91422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But now let's first take an application and add service defaults and configure it in an application that has a back end and a front end and see what we get.</a:t>
            </a:r>
          </a:p>
          <a:p>
            <a:endParaRPr lang="en-US" dirty="0"/>
          </a:p>
          <a:p>
            <a:r>
              <a:rPr lang="ja-JP" altLang="en-US" b="0" i="0" dirty="0">
                <a:solidFill>
                  <a:srgbClr val="FFFFFF"/>
                </a:solidFill>
                <a:effectLst/>
                <a:highlight>
                  <a:srgbClr val="2B2B2B"/>
                </a:highlight>
                <a:latin typeface="-apple-system"/>
              </a:rPr>
              <a:t>では、まずアプリケーションを取り上げて、サービスのデフォルトを追加し、バックエンドとフロントエンドを持つアプリケーションでそれを設定してみましょう。それから、何が得られるかを見てみましょう。</a:t>
            </a:r>
            <a:endParaRPr lang="en-US" dirty="0"/>
          </a:p>
        </p:txBody>
      </p:sp>
      <p:sp>
        <p:nvSpPr>
          <p:cNvPr id="4" name="Slide Number Placeholder 3"/>
          <p:cNvSpPr>
            <a:spLocks noGrp="1"/>
          </p:cNvSpPr>
          <p:nvPr>
            <p:ph type="sldNum" sz="quarter" idx="5"/>
          </p:nvPr>
        </p:nvSpPr>
        <p:spPr/>
        <p:txBody>
          <a:bodyPr/>
          <a:lstStyle/>
          <a:p>
            <a:fld id="{7F8305DC-CC3D-479A-8171-D767E3089694}" type="slidenum">
              <a:rPr lang="en-US" smtClean="0"/>
              <a:t>22</a:t>
            </a:fld>
            <a:endParaRPr lang="en-US"/>
          </a:p>
        </p:txBody>
      </p:sp>
    </p:spTree>
    <p:extLst>
      <p:ext uri="{BB962C8B-B14F-4D97-AF65-F5344CB8AC3E}">
        <p14:creationId xmlns:p14="http://schemas.microsoft.com/office/powerpoint/2010/main" val="3472432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But now let's first take an application and add service defaults and configure it in an application that has a back end and a front end and see what we get.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b="0" i="0" dirty="0">
                <a:solidFill>
                  <a:srgbClr val="FFFFFF"/>
                </a:solidFill>
                <a:effectLst/>
                <a:highlight>
                  <a:srgbClr val="2B2B2B"/>
                </a:highlight>
                <a:latin typeface="-apple-system"/>
              </a:rPr>
              <a:t>では、まずアプリケーションを取り上げて、サービスのデフォルトを追加し、バックエンドとフロントエンドを持つアプリケーションでそれを設定してみましょう。それから、何が得られるかを見てみましょう。</a:t>
            </a:r>
            <a:endParaRPr lang="en-US" altLang="ja-JP" dirty="0"/>
          </a:p>
          <a:p>
            <a:endParaRPr lang="en-US" dirty="0"/>
          </a:p>
        </p:txBody>
      </p:sp>
      <p:sp>
        <p:nvSpPr>
          <p:cNvPr id="4" name="Slide Number Placeholder 3"/>
          <p:cNvSpPr>
            <a:spLocks noGrp="1"/>
          </p:cNvSpPr>
          <p:nvPr>
            <p:ph type="sldNum" sz="quarter" idx="5"/>
          </p:nvPr>
        </p:nvSpPr>
        <p:spPr/>
        <p:txBody>
          <a:bodyPr/>
          <a:lstStyle/>
          <a:p>
            <a:fld id="{7F8305DC-CC3D-479A-8171-D767E3089694}" type="slidenum">
              <a:rPr lang="en-US" smtClean="0"/>
              <a:t>23</a:t>
            </a:fld>
            <a:endParaRPr lang="en-US"/>
          </a:p>
        </p:txBody>
      </p:sp>
    </p:spTree>
    <p:extLst>
      <p:ext uri="{BB962C8B-B14F-4D97-AF65-F5344CB8AC3E}">
        <p14:creationId xmlns:p14="http://schemas.microsoft.com/office/powerpoint/2010/main" val="5857527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dirty="0"/>
              <a:t>Now with our application all set up with smart defaults and starting to generate things such as metrics and traces and telemetry the next thing that we want to do as a developer is get insight into our application as it's running and also better manageability.</a:t>
            </a:r>
          </a:p>
          <a:p>
            <a:pPr marL="0" marR="0">
              <a:spcBef>
                <a:spcPts val="0"/>
              </a:spcBef>
              <a:spcAft>
                <a:spcPts val="0"/>
              </a:spcAft>
            </a:pPr>
            <a:endParaRPr lang="en-US" dirty="0"/>
          </a:p>
          <a:p>
            <a:pPr marL="0" marR="0">
              <a:spcBef>
                <a:spcPts val="0"/>
              </a:spcBef>
              <a:spcAft>
                <a:spcPts val="0"/>
              </a:spcAft>
            </a:pPr>
            <a:r>
              <a:rPr lang="ja-JP" altLang="en-US" b="0" i="0" dirty="0">
                <a:solidFill>
                  <a:srgbClr val="FFFFFF"/>
                </a:solidFill>
                <a:effectLst/>
                <a:highlight>
                  <a:srgbClr val="2B2B2B"/>
                </a:highlight>
                <a:latin typeface="-apple-system"/>
              </a:rPr>
              <a:t>スマートなデフォルト設定でアプリケーションをすべてセットアップし、メトリクスやトレース、テレメトリーなどを生成し始めたところで、次に開発者として行いたいことは、アプリケーションが実行中の状態を把握し、さらに管理性を向上させることです。</a:t>
            </a:r>
            <a:endParaRPr lang="en-US" dirty="0"/>
          </a:p>
        </p:txBody>
      </p:sp>
      <p:sp>
        <p:nvSpPr>
          <p:cNvPr id="4" name="Slide Number Placeholder 3"/>
          <p:cNvSpPr>
            <a:spLocks noGrp="1"/>
          </p:cNvSpPr>
          <p:nvPr>
            <p:ph type="sldNum" sz="quarter" idx="5"/>
          </p:nvPr>
        </p:nvSpPr>
        <p:spPr/>
        <p:txBody>
          <a:bodyPr/>
          <a:lstStyle/>
          <a:p>
            <a:pPr marL="0" marR="0" lvl="0" indent="0" algn="r" defTabSz="949147" rtl="0" eaLnBrk="1" fontAlgn="auto" latinLnBrk="0" hangingPunct="1">
              <a:lnSpc>
                <a:spcPct val="100000"/>
              </a:lnSpc>
              <a:spcBef>
                <a:spcPts val="0"/>
              </a:spcBef>
              <a:spcAft>
                <a:spcPts val="0"/>
              </a:spcAft>
              <a:buClrTx/>
              <a:buSzTx/>
              <a:buFontTx/>
              <a:buNone/>
              <a:tabLst/>
              <a:defRPr/>
            </a:pPr>
            <a:fld id="{D96FA0A3-07FB-4AAC-A99C-E63CB0E4F33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49147"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305806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is where the developer dashboard comes in the developer dashboard for .NET Aspire gives you a one stop shop for an entire overview of your application including see all of your projects and dependencies running and giving you deep visualization of all of that </a:t>
            </a:r>
            <a:r>
              <a:rPr lang="en-US" dirty="0" err="1"/>
              <a:t>OpenTelemetry</a:t>
            </a:r>
            <a:r>
              <a:rPr lang="en-US" dirty="0"/>
              <a:t> data all coming in via the </a:t>
            </a:r>
            <a:r>
              <a:rPr lang="en-US" dirty="0" err="1"/>
              <a:t>gRPC</a:t>
            </a:r>
            <a:r>
              <a:rPr lang="en-US" dirty="0"/>
              <a:t> exporter. The dashboard is amazing because it's built 100% open source with .NET, Blazor, and </a:t>
            </a:r>
            <a:r>
              <a:rPr lang="en-US" dirty="0" err="1"/>
              <a:t>FluentUI</a:t>
            </a:r>
            <a:r>
              <a:rPr lang="en-US" dirty="0"/>
              <a:t>. </a:t>
            </a:r>
          </a:p>
          <a:p>
            <a:endParaRPr lang="en-US" dirty="0"/>
          </a:p>
          <a:p>
            <a:r>
              <a:rPr lang="ja-JP" altLang="en-US" b="0" i="0" dirty="0">
                <a:solidFill>
                  <a:srgbClr val="FFFFFF"/>
                </a:solidFill>
                <a:effectLst/>
                <a:highlight>
                  <a:srgbClr val="2B2B2B"/>
                </a:highlight>
                <a:latin typeface="-apple-system"/>
              </a:rPr>
              <a:t>ここで開発者ダッシュボードの出番です。</a:t>
            </a:r>
            <a:r>
              <a:rPr lang="en-US" altLang="ja-JP" b="0" i="0" dirty="0">
                <a:solidFill>
                  <a:srgbClr val="FFFFFF"/>
                </a:solidFill>
                <a:effectLst/>
                <a:highlight>
                  <a:srgbClr val="2B2B2B"/>
                </a:highlight>
                <a:latin typeface="-apple-system"/>
              </a:rPr>
              <a:t>.NET Aspire</a:t>
            </a:r>
            <a:r>
              <a:rPr lang="ja-JP" altLang="en-US" b="0" i="0" dirty="0">
                <a:solidFill>
                  <a:srgbClr val="FFFFFF"/>
                </a:solidFill>
                <a:effectLst/>
                <a:highlight>
                  <a:srgbClr val="2B2B2B"/>
                </a:highlight>
                <a:latin typeface="-apple-system"/>
              </a:rPr>
              <a:t>の開発者ダッシュボードは、アプリケーションの全体的な概要を一元的に提供します。これには、実行中のすべてのプロジェクトと依存関係を見ることが含まれます。また、</a:t>
            </a:r>
            <a:r>
              <a:rPr lang="en-US" altLang="ja-JP" b="0" i="0" dirty="0" err="1">
                <a:solidFill>
                  <a:srgbClr val="FFFFFF"/>
                </a:solidFill>
                <a:effectLst/>
                <a:highlight>
                  <a:srgbClr val="2B2B2B"/>
                </a:highlight>
                <a:latin typeface="-apple-system"/>
              </a:rPr>
              <a:t>gRPC</a:t>
            </a:r>
            <a:r>
              <a:rPr lang="ja-JP" altLang="en-US" b="0" i="0" dirty="0">
                <a:solidFill>
                  <a:srgbClr val="FFFFFF"/>
                </a:solidFill>
                <a:effectLst/>
                <a:highlight>
                  <a:srgbClr val="2B2B2B"/>
                </a:highlight>
                <a:latin typeface="-apple-system"/>
              </a:rPr>
              <a:t>エクスポーターを介して取り込まれるすべての</a:t>
            </a:r>
            <a:r>
              <a:rPr lang="en-US" altLang="ja-JP" b="0" i="0" dirty="0" err="1">
                <a:solidFill>
                  <a:srgbClr val="FFFFFF"/>
                </a:solidFill>
                <a:effectLst/>
                <a:highlight>
                  <a:srgbClr val="2B2B2B"/>
                </a:highlight>
                <a:latin typeface="-apple-system"/>
              </a:rPr>
              <a:t>OpenTelemetry</a:t>
            </a:r>
            <a:r>
              <a:rPr lang="ja-JP" altLang="en-US" b="0" i="0" dirty="0">
                <a:solidFill>
                  <a:srgbClr val="FFFFFF"/>
                </a:solidFill>
                <a:effectLst/>
                <a:highlight>
                  <a:srgbClr val="2B2B2B"/>
                </a:highlight>
                <a:latin typeface="-apple-system"/>
              </a:rPr>
              <a:t>データの深い可視化も提供します。このダッシュボードは素晴らしいです。なぜなら、それは</a:t>
            </a:r>
            <a:r>
              <a:rPr lang="en-US" altLang="ja-JP" b="0" i="0" dirty="0">
                <a:solidFill>
                  <a:srgbClr val="FFFFFF"/>
                </a:solidFill>
                <a:effectLst/>
                <a:highlight>
                  <a:srgbClr val="2B2B2B"/>
                </a:highlight>
                <a:latin typeface="-apple-system"/>
              </a:rPr>
              <a:t>.NET</a:t>
            </a:r>
            <a:r>
              <a:rPr lang="ja-JP" altLang="en-US" b="0" i="0" dirty="0">
                <a:solidFill>
                  <a:srgbClr val="FFFFFF"/>
                </a:solidFill>
                <a:effectLst/>
                <a:highlight>
                  <a:srgbClr val="2B2B2B"/>
                </a:highlight>
                <a:latin typeface="-apple-system"/>
              </a:rPr>
              <a:t>、</a:t>
            </a:r>
            <a:r>
              <a:rPr lang="en-US" altLang="ja-JP" b="0" i="0" dirty="0" err="1">
                <a:solidFill>
                  <a:srgbClr val="FFFFFF"/>
                </a:solidFill>
                <a:effectLst/>
                <a:highlight>
                  <a:srgbClr val="2B2B2B"/>
                </a:highlight>
                <a:latin typeface="-apple-system"/>
              </a:rPr>
              <a:t>Blazor</a:t>
            </a:r>
            <a:r>
              <a:rPr lang="ja-JP" altLang="en-US" b="0" i="0" dirty="0">
                <a:solidFill>
                  <a:srgbClr val="FFFFFF"/>
                </a:solidFill>
                <a:effectLst/>
                <a:highlight>
                  <a:srgbClr val="2B2B2B"/>
                </a:highlight>
                <a:latin typeface="-apple-system"/>
              </a:rPr>
              <a:t>、</a:t>
            </a:r>
            <a:r>
              <a:rPr lang="en-US" altLang="ja-JP" b="0" i="0" dirty="0" err="1">
                <a:solidFill>
                  <a:srgbClr val="FFFFFF"/>
                </a:solidFill>
                <a:effectLst/>
                <a:highlight>
                  <a:srgbClr val="2B2B2B"/>
                </a:highlight>
                <a:latin typeface="-apple-system"/>
              </a:rPr>
              <a:t>FluentUI</a:t>
            </a:r>
            <a:r>
              <a:rPr lang="ja-JP" altLang="en-US" b="0" i="0" dirty="0">
                <a:solidFill>
                  <a:srgbClr val="FFFFFF"/>
                </a:solidFill>
                <a:effectLst/>
                <a:highlight>
                  <a:srgbClr val="2B2B2B"/>
                </a:highlight>
                <a:latin typeface="-apple-system"/>
              </a:rPr>
              <a:t>を使用して</a:t>
            </a:r>
            <a:r>
              <a:rPr lang="en-US" altLang="ja-JP" b="0" i="0" dirty="0">
                <a:solidFill>
                  <a:srgbClr val="FFFFFF"/>
                </a:solidFill>
                <a:effectLst/>
                <a:highlight>
                  <a:srgbClr val="2B2B2B"/>
                </a:highlight>
                <a:latin typeface="-apple-system"/>
              </a:rPr>
              <a:t>100%</a:t>
            </a:r>
            <a:r>
              <a:rPr lang="ja-JP" altLang="en-US" b="0" i="0" dirty="0">
                <a:solidFill>
                  <a:srgbClr val="FFFFFF"/>
                </a:solidFill>
                <a:effectLst/>
                <a:highlight>
                  <a:srgbClr val="2B2B2B"/>
                </a:highlight>
                <a:latin typeface="-apple-system"/>
              </a:rPr>
              <a:t>オープンソースで構築されているからです。</a:t>
            </a:r>
            <a:endParaRPr lang="en-US" dirty="0"/>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7/8/2024 9:21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872013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.NET Aspire dashboard can be run multiple ways. It is available as a standalone container that you can run locally on your machine. This means the Dashboard can be used and deployed internally, for development deployments, or even production. </a:t>
            </a:r>
          </a:p>
          <a:p>
            <a:endParaRPr lang="en-US" dirty="0"/>
          </a:p>
          <a:p>
            <a:r>
              <a:rPr lang="en-US" dirty="0"/>
              <a:t>Most developers will get their first glance by using the .NET Aspire App Host project that will automatically orchestrate your projects and dependencies to launch and will open the dashboard automatically. Let’s talk about what that looks like.</a:t>
            </a:r>
          </a:p>
          <a:p>
            <a:endParaRPr lang="en-US" dirty="0"/>
          </a:p>
          <a:p>
            <a:pPr algn="l"/>
            <a:r>
              <a:rPr lang="en-US" altLang="ja-JP" b="0" i="0" dirty="0">
                <a:solidFill>
                  <a:srgbClr val="FFFFFF"/>
                </a:solidFill>
                <a:effectLst/>
                <a:highlight>
                  <a:srgbClr val="2B2B2B"/>
                </a:highlight>
                <a:latin typeface="-apple-system"/>
              </a:rPr>
              <a:t>.NET Aspire</a:t>
            </a:r>
            <a:r>
              <a:rPr lang="ja-JP" altLang="en-US" b="0" i="0" dirty="0">
                <a:solidFill>
                  <a:srgbClr val="FFFFFF"/>
                </a:solidFill>
                <a:effectLst/>
                <a:highlight>
                  <a:srgbClr val="2B2B2B"/>
                </a:highlight>
                <a:latin typeface="-apple-system"/>
              </a:rPr>
              <a:t>ダッシュボードは、複数の方法で実行することができます。これはスタンドアロンのコンテナとして利用可能で、あなたのマシン上でローカルに実行することができます。これは、ダッシュボードを内部的に使用したり、開発デプロイメントに使用したり、あるいは本番環境にデプロイしたりすることができるということを意味します。</a:t>
            </a:r>
          </a:p>
          <a:p>
            <a:pPr algn="l"/>
            <a:r>
              <a:rPr lang="ja-JP" altLang="en-US" b="0" i="0" dirty="0">
                <a:solidFill>
                  <a:srgbClr val="FFFFFF"/>
                </a:solidFill>
                <a:effectLst/>
                <a:highlight>
                  <a:srgbClr val="2B2B2B"/>
                </a:highlight>
                <a:latin typeface="-apple-system"/>
              </a:rPr>
              <a:t>ほとんどの開発者は、</a:t>
            </a:r>
            <a:r>
              <a:rPr lang="en-US" altLang="ja-JP" b="0" i="0" dirty="0">
                <a:solidFill>
                  <a:srgbClr val="FFFFFF"/>
                </a:solidFill>
                <a:effectLst/>
                <a:highlight>
                  <a:srgbClr val="2B2B2B"/>
                </a:highlight>
                <a:latin typeface="-apple-system"/>
              </a:rPr>
              <a:t>.NET Aspire App Host</a:t>
            </a:r>
            <a:r>
              <a:rPr lang="ja-JP" altLang="en-US" b="0" i="0" dirty="0">
                <a:solidFill>
                  <a:srgbClr val="FFFFFF"/>
                </a:solidFill>
                <a:effectLst/>
                <a:highlight>
                  <a:srgbClr val="2B2B2B"/>
                </a:highlight>
                <a:latin typeface="-apple-system"/>
              </a:rPr>
              <a:t>プロジェクトを使用して初めてダッシュボードを見ることになるでしょう。このプロジェクトは、あなたのプロジェクトと依存関係を自動的にオーケストレーションして起動し、ダッシュボードを自動的に開きます。それがどのように見えるかについて話しましょう。</a:t>
            </a:r>
          </a:p>
          <a:p>
            <a:endParaRPr lang="en-US" dirty="0"/>
          </a:p>
        </p:txBody>
      </p:sp>
      <p:sp>
        <p:nvSpPr>
          <p:cNvPr id="4" name="Slide Number Placeholder 3"/>
          <p:cNvSpPr>
            <a:spLocks noGrp="1"/>
          </p:cNvSpPr>
          <p:nvPr>
            <p:ph type="sldNum" sz="quarter" idx="5"/>
          </p:nvPr>
        </p:nvSpPr>
        <p:spPr/>
        <p:txBody>
          <a:bodyPr/>
          <a:lstStyle/>
          <a:p>
            <a:fld id="{5C3CA6BE-A2D7-4C06-A9E2-2586375C169C}" type="slidenum">
              <a:rPr lang="en-US" smtClean="0"/>
              <a:t>26</a:t>
            </a:fld>
            <a:endParaRPr lang="en-US"/>
          </a:p>
        </p:txBody>
      </p:sp>
    </p:spTree>
    <p:extLst>
      <p:ext uri="{BB962C8B-B14F-4D97-AF65-F5344CB8AC3E}">
        <p14:creationId xmlns:p14="http://schemas.microsoft.com/office/powerpoint/2010/main" val="110055447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dirty="0"/>
              <a:t>As I mentioned, orchestration is one of the main feature of .NET Aspire. But what does that look like in practice?</a:t>
            </a:r>
          </a:p>
          <a:p>
            <a:pPr marL="0" marR="0">
              <a:spcBef>
                <a:spcPts val="0"/>
              </a:spcBef>
              <a:spcAft>
                <a:spcPts val="0"/>
              </a:spcAft>
            </a:pPr>
            <a:endParaRPr lang="en-US" dirty="0"/>
          </a:p>
          <a:p>
            <a:pPr marL="0" marR="0">
              <a:spcBef>
                <a:spcPts val="0"/>
              </a:spcBef>
              <a:spcAft>
                <a:spcPts val="0"/>
              </a:spcAft>
            </a:pPr>
            <a:r>
              <a:rPr lang="ja-JP" altLang="en-US" b="0" i="0" dirty="0">
                <a:solidFill>
                  <a:srgbClr val="FFFFFF"/>
                </a:solidFill>
                <a:effectLst/>
                <a:highlight>
                  <a:srgbClr val="2B2B2B"/>
                </a:highlight>
                <a:latin typeface="-apple-system"/>
              </a:rPr>
              <a:t>私が言及したように、オーケストレーションは</a:t>
            </a:r>
            <a:r>
              <a:rPr lang="en-US" altLang="ja-JP" b="0" i="0" dirty="0">
                <a:solidFill>
                  <a:srgbClr val="FFFFFF"/>
                </a:solidFill>
                <a:effectLst/>
                <a:highlight>
                  <a:srgbClr val="2B2B2B"/>
                </a:highlight>
                <a:latin typeface="-apple-system"/>
              </a:rPr>
              <a:t>.NET Aspire</a:t>
            </a:r>
            <a:r>
              <a:rPr lang="ja-JP" altLang="en-US" b="0" i="0" dirty="0">
                <a:solidFill>
                  <a:srgbClr val="FFFFFF"/>
                </a:solidFill>
                <a:effectLst/>
                <a:highlight>
                  <a:srgbClr val="2B2B2B"/>
                </a:highlight>
                <a:latin typeface="-apple-system"/>
              </a:rPr>
              <a:t>の主要な機能の一つです。しかし、実際にはどのように見えるのでしょうか？</a:t>
            </a:r>
            <a:endParaRPr lang="en-US" dirty="0"/>
          </a:p>
        </p:txBody>
      </p:sp>
      <p:sp>
        <p:nvSpPr>
          <p:cNvPr id="4" name="Slide Number Placeholder 3"/>
          <p:cNvSpPr>
            <a:spLocks noGrp="1"/>
          </p:cNvSpPr>
          <p:nvPr>
            <p:ph type="sldNum" sz="quarter" idx="5"/>
          </p:nvPr>
        </p:nvSpPr>
        <p:spPr/>
        <p:txBody>
          <a:bodyPr/>
          <a:lstStyle/>
          <a:p>
            <a:pPr marL="0" marR="0" lvl="0" indent="0" algn="r" defTabSz="949147" rtl="0" eaLnBrk="1" fontAlgn="auto" latinLnBrk="0" hangingPunct="1">
              <a:lnSpc>
                <a:spcPct val="100000"/>
              </a:lnSpc>
              <a:spcBef>
                <a:spcPts val="0"/>
              </a:spcBef>
              <a:spcAft>
                <a:spcPts val="0"/>
              </a:spcAft>
              <a:buClrTx/>
              <a:buSzTx/>
              <a:buFontTx/>
              <a:buNone/>
              <a:tabLst/>
              <a:defRPr/>
            </a:pPr>
            <a:fld id="{D96FA0A3-07FB-4AAC-A99C-E63CB0E4F33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49147"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2377878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currently today and as you just saw if we wanted to run multiple services all at the same time and debug them we're going to have to run multiple commands or configure VS Code or Visual Studio to set up multiple startup projects. Additionally, if we have other dependencies such as this case maybe a database or another container, we're going to also have to spin them up automatically.</a:t>
            </a:r>
          </a:p>
          <a:p>
            <a:endParaRPr lang="en-US" dirty="0"/>
          </a:p>
          <a:p>
            <a:r>
              <a:rPr lang="ja-JP" altLang="en-US" dirty="0"/>
              <a:t>現在、そしてあなたが見たように、もし私たちが同時に複数のサービスを実行し、それらをデバッグしたい場合、複数のコマンドを実行するか、</a:t>
            </a:r>
            <a:r>
              <a:rPr lang="en-US" altLang="ja-JP" dirty="0"/>
              <a:t>VS Code</a:t>
            </a:r>
            <a:r>
              <a:rPr lang="ja-JP" altLang="en-US" dirty="0"/>
              <a:t>や</a:t>
            </a:r>
            <a:r>
              <a:rPr lang="en-US" altLang="ja-JP" dirty="0"/>
              <a:t>Visual Studio</a:t>
            </a:r>
            <a:r>
              <a:rPr lang="ja-JP" altLang="en-US" dirty="0"/>
              <a:t>を設定して複数のスタートアッププロジェクトを設定する必要があります。さらに、このケースのようにデータベースや他のコンテナなどの他の依存関係がある場合、それらも自動的に起動する必要があります。</a:t>
            </a:r>
            <a:endParaRPr lang="en-US" dirty="0"/>
          </a:p>
        </p:txBody>
      </p:sp>
      <p:sp>
        <p:nvSpPr>
          <p:cNvPr id="4" name="Slide Number Placeholder 3"/>
          <p:cNvSpPr>
            <a:spLocks noGrp="1"/>
          </p:cNvSpPr>
          <p:nvPr>
            <p:ph type="sldNum" sz="quarter" idx="5"/>
          </p:nvPr>
        </p:nvSpPr>
        <p:spPr/>
        <p:txBody>
          <a:bodyPr/>
          <a:lstStyle/>
          <a:p>
            <a:fld id="{5C3CA6BE-A2D7-4C06-A9E2-2586375C169C}" type="slidenum">
              <a:rPr lang="en-US" smtClean="0"/>
              <a:t>28</a:t>
            </a:fld>
            <a:endParaRPr lang="en-US"/>
          </a:p>
        </p:txBody>
      </p:sp>
    </p:spTree>
    <p:extLst>
      <p:ext uri="{BB962C8B-B14F-4D97-AF65-F5344CB8AC3E}">
        <p14:creationId xmlns:p14="http://schemas.microsoft.com/office/powerpoint/2010/main" val="390625683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This is where the .NET Aspire App Host and orchestration come into play. We add a new project to our application which is called the App Host and it is a distributed application that enables us to add project dependencies and orchestrate if you will a single file that tells the .NET Aspire App Host what to start up and what dependencies are required. In this case we can see that I have a distributed application with two different projects and API service and a web front end at this case I haven't orchestrated or done anything about dependencies or anything I'm just saying hey please start up my application which are these two services that live independently.</a:t>
            </a:r>
            <a:br>
              <a:rPr lang="en-US" dirty="0">
                <a:ea typeface="Calibri"/>
                <a:cs typeface="Calibri"/>
              </a:rPr>
            </a:br>
            <a:br>
              <a:rPr lang="en-US" dirty="0">
                <a:ea typeface="Calibri"/>
                <a:cs typeface="Calibri"/>
              </a:rPr>
            </a:br>
            <a:r>
              <a:rPr lang="ja-JP" altLang="en-US" b="0" i="0" dirty="0">
                <a:solidFill>
                  <a:srgbClr val="FFFFFF"/>
                </a:solidFill>
                <a:effectLst/>
                <a:highlight>
                  <a:srgbClr val="2B2B2B"/>
                </a:highlight>
                <a:latin typeface="-apple-system"/>
              </a:rPr>
              <a:t>ここで、</a:t>
            </a:r>
            <a:r>
              <a:rPr lang="en-US" altLang="ja-JP" b="0" i="0" dirty="0">
                <a:solidFill>
                  <a:srgbClr val="FFFFFF"/>
                </a:solidFill>
                <a:effectLst/>
                <a:highlight>
                  <a:srgbClr val="2B2B2B"/>
                </a:highlight>
                <a:latin typeface="-apple-system"/>
              </a:rPr>
              <a:t>.NET Aspire App Host</a:t>
            </a:r>
            <a:r>
              <a:rPr lang="ja-JP" altLang="en-US" b="0" i="0" dirty="0">
                <a:solidFill>
                  <a:srgbClr val="FFFFFF"/>
                </a:solidFill>
                <a:effectLst/>
                <a:highlight>
                  <a:srgbClr val="2B2B2B"/>
                </a:highlight>
                <a:latin typeface="-apple-system"/>
              </a:rPr>
              <a:t>とオーケストレーションが登場します。私たちは新しいプロジェクトをアプリケーションに追加します。これは</a:t>
            </a:r>
            <a:r>
              <a:rPr lang="en-US" altLang="ja-JP" b="0" i="0" dirty="0">
                <a:solidFill>
                  <a:srgbClr val="FFFFFF"/>
                </a:solidFill>
                <a:effectLst/>
                <a:highlight>
                  <a:srgbClr val="2B2B2B"/>
                </a:highlight>
                <a:latin typeface="-apple-system"/>
              </a:rPr>
              <a:t>App Host</a:t>
            </a:r>
            <a:r>
              <a:rPr lang="ja-JP" altLang="en-US" b="0" i="0" dirty="0">
                <a:solidFill>
                  <a:srgbClr val="FFFFFF"/>
                </a:solidFill>
                <a:effectLst/>
                <a:highlight>
                  <a:srgbClr val="2B2B2B"/>
                </a:highlight>
                <a:latin typeface="-apple-system"/>
              </a:rPr>
              <a:t>と呼ばれ、分散アプリケーションであり、プロジェクトの依存関係を追加し、</a:t>
            </a:r>
            <a:r>
              <a:rPr lang="en-US" altLang="ja-JP" b="0" i="0" dirty="0">
                <a:solidFill>
                  <a:srgbClr val="FFFFFF"/>
                </a:solidFill>
                <a:effectLst/>
                <a:highlight>
                  <a:srgbClr val="2B2B2B"/>
                </a:highlight>
                <a:latin typeface="-apple-system"/>
              </a:rPr>
              <a:t>.NET Aspire App Host</a:t>
            </a:r>
            <a:r>
              <a:rPr lang="ja-JP" altLang="en-US" b="0" i="0" dirty="0">
                <a:solidFill>
                  <a:srgbClr val="FFFFFF"/>
                </a:solidFill>
                <a:effectLst/>
                <a:highlight>
                  <a:srgbClr val="2B2B2B"/>
                </a:highlight>
                <a:latin typeface="-apple-system"/>
              </a:rPr>
              <a:t>に何を起動し、どの依存関係が必要かを指示する単一のファイルをオーケストレーションすることができます。このケースでは、私は</a:t>
            </a:r>
            <a:r>
              <a:rPr lang="en-US" altLang="ja-JP" b="0" i="0" dirty="0">
                <a:solidFill>
                  <a:srgbClr val="FFFFFF"/>
                </a:solidFill>
                <a:effectLst/>
                <a:highlight>
                  <a:srgbClr val="2B2B2B"/>
                </a:highlight>
                <a:latin typeface="-apple-system"/>
              </a:rPr>
              <a:t>2</a:t>
            </a:r>
            <a:r>
              <a:rPr lang="ja-JP" altLang="en-US" b="0" i="0" dirty="0">
                <a:solidFill>
                  <a:srgbClr val="FFFFFF"/>
                </a:solidFill>
                <a:effectLst/>
                <a:highlight>
                  <a:srgbClr val="2B2B2B"/>
                </a:highlight>
                <a:latin typeface="-apple-system"/>
              </a:rPr>
              <a:t>つの異なるプロジェクトと</a:t>
            </a:r>
            <a:r>
              <a:rPr lang="en-US" altLang="ja-JP" b="0" i="0" dirty="0">
                <a:solidFill>
                  <a:srgbClr val="FFFFFF"/>
                </a:solidFill>
                <a:effectLst/>
                <a:highlight>
                  <a:srgbClr val="2B2B2B"/>
                </a:highlight>
                <a:latin typeface="-apple-system"/>
              </a:rPr>
              <a:t>API</a:t>
            </a:r>
            <a:r>
              <a:rPr lang="ja-JP" altLang="en-US" b="0" i="0" dirty="0">
                <a:solidFill>
                  <a:srgbClr val="FFFFFF"/>
                </a:solidFill>
                <a:effectLst/>
                <a:highlight>
                  <a:srgbClr val="2B2B2B"/>
                </a:highlight>
                <a:latin typeface="-apple-system"/>
              </a:rPr>
              <a:t>サービス、そして</a:t>
            </a:r>
            <a:r>
              <a:rPr lang="en-US" altLang="ja-JP" b="0" i="0" dirty="0">
                <a:solidFill>
                  <a:srgbClr val="FFFFFF"/>
                </a:solidFill>
                <a:effectLst/>
                <a:highlight>
                  <a:srgbClr val="2B2B2B"/>
                </a:highlight>
                <a:latin typeface="-apple-system"/>
              </a:rPr>
              <a:t>Web</a:t>
            </a:r>
            <a:r>
              <a:rPr lang="ja-JP" altLang="en-US" b="0" i="0" dirty="0">
                <a:solidFill>
                  <a:srgbClr val="FFFFFF"/>
                </a:solidFill>
                <a:effectLst/>
                <a:highlight>
                  <a:srgbClr val="2B2B2B"/>
                </a:highlight>
                <a:latin typeface="-apple-system"/>
              </a:rPr>
              <a:t>フロントエンドを持つ分散アプリケーションを持っていることがわかります。このケースでは、私は依存関係や何かについてオーケストレーションしたり何かしたりしていません、私はただ「ねえ、私のアプリケーションを起動してください」と言っているだけです。これらは独立して存在する</a:t>
            </a:r>
            <a:r>
              <a:rPr lang="en-US" altLang="ja-JP" b="0" i="0" dirty="0">
                <a:solidFill>
                  <a:srgbClr val="FFFFFF"/>
                </a:solidFill>
                <a:effectLst/>
                <a:highlight>
                  <a:srgbClr val="2B2B2B"/>
                </a:highlight>
                <a:latin typeface="-apple-system"/>
              </a:rPr>
              <a:t>2</a:t>
            </a:r>
            <a:r>
              <a:rPr lang="ja-JP" altLang="en-US" b="0" i="0" dirty="0">
                <a:solidFill>
                  <a:srgbClr val="FFFFFF"/>
                </a:solidFill>
                <a:effectLst/>
                <a:highlight>
                  <a:srgbClr val="2B2B2B"/>
                </a:highlight>
                <a:latin typeface="-apple-system"/>
              </a:rPr>
              <a:t>つのサービスです。</a:t>
            </a:r>
            <a:endParaRPr lang="en-US" dirty="0">
              <a:ea typeface="Calibri"/>
              <a:cs typeface="Calibri"/>
            </a:endParaRPr>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7/8/2024 9:21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83170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.NET’s goal is to be a </a:t>
            </a:r>
            <a:r>
              <a:rPr lang="en-US" sz="1800" b="1"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unified development platform </a:t>
            </a:r>
            <a:r>
              <a:rPr lang="en-US" sz="1800"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that </a:t>
            </a:r>
            <a:r>
              <a:rPr lang="en-US" sz="1800" b="1"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developers love </a:t>
            </a:r>
            <a:r>
              <a:rPr lang="en-US" sz="1800"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and </a:t>
            </a:r>
            <a:r>
              <a:rPr lang="en-US" sz="1800" b="1"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businesses trust</a:t>
            </a:r>
            <a:r>
              <a:rPr lang="en-US" sz="1800"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It enables developers to build any kind of application with best-in-class </a:t>
            </a:r>
            <a:r>
              <a:rPr lang="en-US" sz="1800" b="1"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runtime</a:t>
            </a:r>
            <a:r>
              <a:rPr lang="en-US" sz="1800"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a:t>
            </a:r>
            <a:r>
              <a:rPr lang="en-US" sz="1800" b="1"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programming languages</a:t>
            </a:r>
            <a:r>
              <a:rPr lang="en-US" sz="1800"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development </a:t>
            </a:r>
            <a:r>
              <a:rPr lang="en-US" sz="1800" b="1"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tools</a:t>
            </a:r>
            <a:r>
              <a:rPr lang="en-US" sz="1800"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and a </a:t>
            </a:r>
            <a:r>
              <a:rPr lang="en-US" sz="1800" b="1"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vast </a:t>
            </a:r>
            <a:r>
              <a:rPr lang="en-US" sz="1800"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ecosystem that is powered by amazing developers around the world.”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You can any type of application across web, mobile, desktop, cloud, and more while infusing them with AI and building them across any operating system and a wide range of tools and a great command line.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sz="1800" dirty="0"/>
          </a:p>
          <a:p>
            <a:pPr algn="l"/>
            <a:r>
              <a:rPr lang="en-US" altLang="ja-JP" sz="2800" b="0" i="0" dirty="0">
                <a:solidFill>
                  <a:srgbClr val="FFFFFF"/>
                </a:solidFill>
                <a:effectLst/>
                <a:highlight>
                  <a:srgbClr val="2B2B2B"/>
                </a:highlight>
                <a:latin typeface="-apple-system"/>
              </a:rPr>
              <a:t>.NET</a:t>
            </a:r>
            <a:r>
              <a:rPr lang="ja-JP" altLang="en-US" sz="2800" b="0" i="0" dirty="0">
                <a:solidFill>
                  <a:srgbClr val="FFFFFF"/>
                </a:solidFill>
                <a:effectLst/>
                <a:highlight>
                  <a:srgbClr val="2B2B2B"/>
                </a:highlight>
                <a:latin typeface="-apple-system"/>
              </a:rPr>
              <a:t>の目標は、開発者が愛し、ビジネスが信頼する統一された開発プラットフォームであることです。</a:t>
            </a:r>
          </a:p>
          <a:p>
            <a:pPr algn="l"/>
            <a:r>
              <a:rPr lang="ja-JP" altLang="en-US" sz="2800" b="0" i="0" dirty="0">
                <a:solidFill>
                  <a:srgbClr val="FFFFFF"/>
                </a:solidFill>
                <a:effectLst/>
                <a:highlight>
                  <a:srgbClr val="2B2B2B"/>
                </a:highlight>
                <a:latin typeface="-apple-system"/>
              </a:rPr>
              <a:t>これにより、開発者は最高クラスのランタイム、プログラミング言語、開発ツール、そして世界中の素晴らしい開発者によって支えられた広大なエコシステムを利用して、あらゆる種類のアプリケーションを構築することができます。</a:t>
            </a:r>
          </a:p>
          <a:p>
            <a:pPr algn="l"/>
            <a:r>
              <a:rPr lang="en-US" altLang="ja-JP" sz="2800" b="0" i="0" dirty="0">
                <a:solidFill>
                  <a:srgbClr val="FFFFFF"/>
                </a:solidFill>
                <a:effectLst/>
                <a:highlight>
                  <a:srgbClr val="2B2B2B"/>
                </a:highlight>
                <a:latin typeface="-apple-system"/>
              </a:rPr>
              <a:t>AI</a:t>
            </a:r>
            <a:r>
              <a:rPr lang="ja-JP" altLang="en-US" sz="2800" b="0" i="0" dirty="0">
                <a:solidFill>
                  <a:srgbClr val="FFFFFF"/>
                </a:solidFill>
                <a:effectLst/>
                <a:highlight>
                  <a:srgbClr val="2B2B2B"/>
                </a:highlight>
                <a:latin typeface="-apple-system"/>
              </a:rPr>
              <a:t>を取り入れて、</a:t>
            </a:r>
            <a:r>
              <a:rPr lang="en-US" altLang="ja-JP" sz="2800" b="0" i="0" dirty="0">
                <a:solidFill>
                  <a:srgbClr val="FFFFFF"/>
                </a:solidFill>
                <a:effectLst/>
                <a:highlight>
                  <a:srgbClr val="2B2B2B"/>
                </a:highlight>
                <a:latin typeface="-apple-system"/>
              </a:rPr>
              <a:t>Web</a:t>
            </a:r>
            <a:r>
              <a:rPr lang="ja-JP" altLang="en-US" sz="2800" b="0" i="0" dirty="0">
                <a:solidFill>
                  <a:srgbClr val="FFFFFF"/>
                </a:solidFill>
                <a:effectLst/>
                <a:highlight>
                  <a:srgbClr val="2B2B2B"/>
                </a:highlight>
                <a:latin typeface="-apple-system"/>
              </a:rPr>
              <a:t>、モバイル、デスクトップ、クラウドなど、あらゆる種類のアプリケーションを構築し、それらを任意のオペレーティングシステムで動作させることができます。また、幅広いツールと優れたコマンドラインを使用することも可能です。</a:t>
            </a:r>
          </a:p>
          <a:p>
            <a:endParaRPr lang="en-US" sz="1800" dirty="0"/>
          </a:p>
        </p:txBody>
      </p:sp>
      <p:sp>
        <p:nvSpPr>
          <p:cNvPr id="4" name="Slide Number Placeholder 3"/>
          <p:cNvSpPr>
            <a:spLocks noGrp="1"/>
          </p:cNvSpPr>
          <p:nvPr>
            <p:ph type="sldNum" sz="quarter" idx="10"/>
          </p:nvPr>
        </p:nvSpPr>
        <p:spPr/>
        <p:txBody>
          <a:bodyPr/>
          <a:lstStyle/>
          <a:p>
            <a:pPr marL="0" marR="0" lvl="0" indent="0" algn="r" defTabSz="966501" rtl="0" eaLnBrk="1" fontAlgn="auto" latinLnBrk="0" hangingPunct="1">
              <a:lnSpc>
                <a:spcPct val="100000"/>
              </a:lnSpc>
              <a:spcBef>
                <a:spcPts val="0"/>
              </a:spcBef>
              <a:spcAft>
                <a:spcPts val="0"/>
              </a:spcAft>
              <a:buClrTx/>
              <a:buSzTx/>
              <a:buFontTx/>
              <a:buNone/>
              <a:tabLst/>
              <a:defRPr/>
            </a:pPr>
            <a:fld id="{3829E9FC-B671-424D-AD31-3E8C5FC948FF}" type="slidenum">
              <a:rPr kumimoji="0" lang="en-US" sz="13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66501" rtl="0" eaLnBrk="1" fontAlgn="auto" latinLnBrk="0" hangingPunct="1">
                <a:lnSpc>
                  <a:spcPct val="100000"/>
                </a:lnSpc>
                <a:spcBef>
                  <a:spcPts val="0"/>
                </a:spcBef>
                <a:spcAft>
                  <a:spcPts val="0"/>
                </a:spcAft>
                <a:buClrTx/>
                <a:buSzTx/>
                <a:buFontTx/>
                <a:buNone/>
                <a:tabLst/>
                <a:defRPr/>
              </a:pPr>
              <a:t>3</a:t>
            </a:fld>
            <a:endParaRPr kumimoji="0" lang="en-US" sz="13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Header Placeholder 10">
            <a:extLst>
              <a:ext uri="{FF2B5EF4-FFF2-40B4-BE49-F238E27FC236}">
                <a16:creationId xmlns:a16="http://schemas.microsoft.com/office/drawing/2014/main" id="{AB5F594E-8458-4AE9-887A-9FBCC1B47156}"/>
              </a:ext>
            </a:extLst>
          </p:cNvPr>
          <p:cNvSpPr>
            <a:spLocks noGrp="1"/>
          </p:cNvSpPr>
          <p:nvPr>
            <p:ph type="hdr" sz="quarter"/>
          </p:nvPr>
        </p:nvSpPr>
        <p:spPr>
          <a:xfrm>
            <a:off x="0" y="1"/>
            <a:ext cx="3170238" cy="481013"/>
          </a:xfrm>
          <a:prstGeom prst="rect">
            <a:avLst/>
          </a:prstGeom>
        </p:spPr>
        <p:txBody>
          <a:bodyPr vert="horz" lIns="91429" tIns="45715" rIns="91429" bIns="45715" rtlCol="0"/>
          <a:lstStyle>
            <a:lvl1pPr algn="l">
              <a:defRPr sz="1200"/>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https://github.com/dotnet-presentations/home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126839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what I get from that is a new project inside of Visual Studio or VS Code that allows me to add those projects and configure that </a:t>
            </a:r>
            <a:r>
              <a:rPr lang="en-US" dirty="0" err="1"/>
              <a:t>program.cs</a:t>
            </a:r>
            <a:r>
              <a:rPr lang="en-US" dirty="0"/>
              <a:t> file inside of the IDE I can also see that I have a new app host startup project and when I run it not only will it look to build and compile and run any of the projects or dependencies in the </a:t>
            </a:r>
            <a:r>
              <a:rPr lang="en-US" dirty="0" err="1"/>
              <a:t>program.cs</a:t>
            </a:r>
            <a:r>
              <a:rPr lang="en-US" dirty="0"/>
              <a:t> but it will also start a .NET Aspire dashboard that has a new tab on it called resources. and these resources are what are being defined specifically inside of that distributed application and here we can see that API service and that web front end and I can easily click in to see logs details and points.</a:t>
            </a:r>
            <a:br>
              <a:rPr lang="en-US" dirty="0"/>
            </a:br>
            <a:br>
              <a:rPr lang="en-US" dirty="0"/>
            </a:br>
            <a:r>
              <a:rPr lang="ja-JP" altLang="en-US" b="0" i="0" dirty="0">
                <a:solidFill>
                  <a:srgbClr val="FFFFFF"/>
                </a:solidFill>
                <a:effectLst/>
                <a:highlight>
                  <a:srgbClr val="2B2B2B"/>
                </a:highlight>
                <a:latin typeface="-apple-system"/>
              </a:rPr>
              <a:t>それにより、</a:t>
            </a:r>
            <a:r>
              <a:rPr lang="en-US" altLang="ja-JP" b="0" i="0" dirty="0">
                <a:solidFill>
                  <a:srgbClr val="FFFFFF"/>
                </a:solidFill>
                <a:effectLst/>
                <a:highlight>
                  <a:srgbClr val="2B2B2B"/>
                </a:highlight>
                <a:latin typeface="-apple-system"/>
              </a:rPr>
              <a:t>Visual Studio</a:t>
            </a:r>
            <a:r>
              <a:rPr lang="ja-JP" altLang="en-US" b="0" i="0" dirty="0">
                <a:solidFill>
                  <a:srgbClr val="FFFFFF"/>
                </a:solidFill>
                <a:effectLst/>
                <a:highlight>
                  <a:srgbClr val="2B2B2B"/>
                </a:highlight>
                <a:latin typeface="-apple-system"/>
              </a:rPr>
              <a:t>または</a:t>
            </a:r>
            <a:r>
              <a:rPr lang="en-US" altLang="ja-JP" b="0" i="0" dirty="0">
                <a:solidFill>
                  <a:srgbClr val="FFFFFF"/>
                </a:solidFill>
                <a:effectLst/>
                <a:highlight>
                  <a:srgbClr val="2B2B2B"/>
                </a:highlight>
                <a:latin typeface="-apple-system"/>
              </a:rPr>
              <a:t>VS Code</a:t>
            </a:r>
            <a:r>
              <a:rPr lang="ja-JP" altLang="en-US" b="0" i="0" dirty="0">
                <a:solidFill>
                  <a:srgbClr val="FFFFFF"/>
                </a:solidFill>
                <a:effectLst/>
                <a:highlight>
                  <a:srgbClr val="2B2B2B"/>
                </a:highlight>
                <a:latin typeface="-apple-system"/>
              </a:rPr>
              <a:t>内に新しいプロジェクトが作成され、そのプロジェクトを追加し、</a:t>
            </a:r>
            <a:r>
              <a:rPr lang="en-US" altLang="ja-JP" b="0" i="0" dirty="0">
                <a:solidFill>
                  <a:srgbClr val="FFFFFF"/>
                </a:solidFill>
                <a:effectLst/>
                <a:highlight>
                  <a:srgbClr val="2B2B2B"/>
                </a:highlight>
                <a:latin typeface="-apple-system"/>
              </a:rPr>
              <a:t>IDE</a:t>
            </a:r>
            <a:r>
              <a:rPr lang="ja-JP" altLang="en-US" b="0" i="0" dirty="0">
                <a:solidFill>
                  <a:srgbClr val="FFFFFF"/>
                </a:solidFill>
                <a:effectLst/>
                <a:highlight>
                  <a:srgbClr val="2B2B2B"/>
                </a:highlight>
                <a:latin typeface="-apple-system"/>
              </a:rPr>
              <a:t>内の</a:t>
            </a:r>
            <a:r>
              <a:rPr lang="en-US" altLang="ja-JP" b="0" i="0" dirty="0" err="1">
                <a:solidFill>
                  <a:srgbClr val="FFFFFF"/>
                </a:solidFill>
                <a:effectLst/>
                <a:highlight>
                  <a:srgbClr val="2B2B2B"/>
                </a:highlight>
                <a:latin typeface="-apple-system"/>
              </a:rPr>
              <a:t>program.cs</a:t>
            </a:r>
            <a:r>
              <a:rPr lang="ja-JP" altLang="en-US" b="0" i="0" dirty="0">
                <a:solidFill>
                  <a:srgbClr val="FFFFFF"/>
                </a:solidFill>
                <a:effectLst/>
                <a:highlight>
                  <a:srgbClr val="2B2B2B"/>
                </a:highlight>
                <a:latin typeface="-apple-system"/>
              </a:rPr>
              <a:t>ファイルを設定することができます。また、新しい</a:t>
            </a:r>
            <a:r>
              <a:rPr lang="en-US" altLang="ja-JP" b="0" i="0" dirty="0">
                <a:solidFill>
                  <a:srgbClr val="FFFFFF"/>
                </a:solidFill>
                <a:effectLst/>
                <a:highlight>
                  <a:srgbClr val="2B2B2B"/>
                </a:highlight>
                <a:latin typeface="-apple-system"/>
              </a:rPr>
              <a:t>App Host</a:t>
            </a:r>
            <a:r>
              <a:rPr lang="ja-JP" altLang="en-US" b="0" i="0" dirty="0">
                <a:solidFill>
                  <a:srgbClr val="FFFFFF"/>
                </a:solidFill>
                <a:effectLst/>
                <a:highlight>
                  <a:srgbClr val="2B2B2B"/>
                </a:highlight>
                <a:latin typeface="-apple-system"/>
              </a:rPr>
              <a:t>スタートアッププロジェクトがあり、それを実行すると、</a:t>
            </a:r>
            <a:r>
              <a:rPr lang="en-US" altLang="ja-JP" b="0" i="0" dirty="0" err="1">
                <a:solidFill>
                  <a:srgbClr val="FFFFFF"/>
                </a:solidFill>
                <a:effectLst/>
                <a:highlight>
                  <a:srgbClr val="2B2B2B"/>
                </a:highlight>
                <a:latin typeface="-apple-system"/>
              </a:rPr>
              <a:t>program.cs</a:t>
            </a:r>
            <a:r>
              <a:rPr lang="ja-JP" altLang="en-US" b="0" i="0" dirty="0">
                <a:solidFill>
                  <a:srgbClr val="FFFFFF"/>
                </a:solidFill>
                <a:effectLst/>
                <a:highlight>
                  <a:srgbClr val="2B2B2B"/>
                </a:highlight>
                <a:latin typeface="-apple-system"/>
              </a:rPr>
              <a:t>内のプロジェクトや依存関係をビルド、コンパイル、実行するだけでなく、リソースという新しいタブがある</a:t>
            </a:r>
            <a:r>
              <a:rPr lang="en-US" altLang="ja-JP" b="0" i="0" dirty="0">
                <a:solidFill>
                  <a:srgbClr val="FFFFFF"/>
                </a:solidFill>
                <a:effectLst/>
                <a:highlight>
                  <a:srgbClr val="2B2B2B"/>
                </a:highlight>
                <a:latin typeface="-apple-system"/>
              </a:rPr>
              <a:t>.NET Aspire</a:t>
            </a:r>
            <a:r>
              <a:rPr lang="ja-JP" altLang="en-US" b="0" i="0" dirty="0">
                <a:solidFill>
                  <a:srgbClr val="FFFFFF"/>
                </a:solidFill>
                <a:effectLst/>
                <a:highlight>
                  <a:srgbClr val="2B2B2B"/>
                </a:highlight>
                <a:latin typeface="-apple-system"/>
              </a:rPr>
              <a:t>ダッシュボードも開始します。これらのリソースは、その分散アプリケーション内で特に定義されているもので、ここでは</a:t>
            </a:r>
            <a:r>
              <a:rPr lang="en-US" altLang="ja-JP" b="0" i="0" dirty="0">
                <a:solidFill>
                  <a:srgbClr val="FFFFFF"/>
                </a:solidFill>
                <a:effectLst/>
                <a:highlight>
                  <a:srgbClr val="2B2B2B"/>
                </a:highlight>
                <a:latin typeface="-apple-system"/>
              </a:rPr>
              <a:t>API</a:t>
            </a:r>
            <a:r>
              <a:rPr lang="ja-JP" altLang="en-US" b="0" i="0" dirty="0">
                <a:solidFill>
                  <a:srgbClr val="FFFFFF"/>
                </a:solidFill>
                <a:effectLst/>
                <a:highlight>
                  <a:srgbClr val="2B2B2B"/>
                </a:highlight>
                <a:latin typeface="-apple-system"/>
              </a:rPr>
              <a:t>サービスと</a:t>
            </a:r>
            <a:r>
              <a:rPr lang="en-US" altLang="ja-JP" b="0" i="0" dirty="0">
                <a:solidFill>
                  <a:srgbClr val="FFFFFF"/>
                </a:solidFill>
                <a:effectLst/>
                <a:highlight>
                  <a:srgbClr val="2B2B2B"/>
                </a:highlight>
                <a:latin typeface="-apple-system"/>
              </a:rPr>
              <a:t>Web</a:t>
            </a:r>
            <a:r>
              <a:rPr lang="ja-JP" altLang="en-US" b="0" i="0" dirty="0">
                <a:solidFill>
                  <a:srgbClr val="FFFFFF"/>
                </a:solidFill>
                <a:effectLst/>
                <a:highlight>
                  <a:srgbClr val="2B2B2B"/>
                </a:highlight>
                <a:latin typeface="-apple-system"/>
              </a:rPr>
              <a:t>フロントエンドを見ることができます。また、簡単にクリックしてログの詳細やポイントを確認することもできます。</a:t>
            </a:r>
            <a:endParaRPr lang="en-US" dirty="0"/>
          </a:p>
        </p:txBody>
      </p:sp>
      <p:sp>
        <p:nvSpPr>
          <p:cNvPr id="4" name="Slide Number Placeholder 3"/>
          <p:cNvSpPr>
            <a:spLocks noGrp="1"/>
          </p:cNvSpPr>
          <p:nvPr>
            <p:ph type="sldNum" sz="quarter" idx="5"/>
          </p:nvPr>
        </p:nvSpPr>
        <p:spPr/>
        <p:txBody>
          <a:bodyPr/>
          <a:lstStyle/>
          <a:p>
            <a:fld id="{5C3CA6BE-A2D7-4C06-A9E2-2586375C169C}" type="slidenum">
              <a:rPr lang="en-US" smtClean="0"/>
              <a:t>30</a:t>
            </a:fld>
            <a:endParaRPr lang="en-US"/>
          </a:p>
        </p:txBody>
      </p:sp>
    </p:spTree>
    <p:extLst>
      <p:ext uri="{BB962C8B-B14F-4D97-AF65-F5344CB8AC3E}">
        <p14:creationId xmlns:p14="http://schemas.microsoft.com/office/powerpoint/2010/main" val="6001189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go ahead and add orchestration to this application.</a:t>
            </a:r>
          </a:p>
          <a:p>
            <a:endParaRPr lang="en-US" dirty="0"/>
          </a:p>
          <a:p>
            <a:r>
              <a:rPr lang="ja-JP" altLang="en-US" dirty="0"/>
              <a:t>それでは、このアプリケーションにオーケストレーションを追加しましょう。</a:t>
            </a:r>
            <a:endParaRPr lang="en-US" dirty="0"/>
          </a:p>
        </p:txBody>
      </p:sp>
      <p:sp>
        <p:nvSpPr>
          <p:cNvPr id="4" name="Slide Number Placeholder 3"/>
          <p:cNvSpPr>
            <a:spLocks noGrp="1"/>
          </p:cNvSpPr>
          <p:nvPr>
            <p:ph type="sldNum" sz="quarter" idx="5"/>
          </p:nvPr>
        </p:nvSpPr>
        <p:spPr/>
        <p:txBody>
          <a:bodyPr/>
          <a:lstStyle/>
          <a:p>
            <a:fld id="{7F8305DC-CC3D-479A-8171-D767E3089694}" type="slidenum">
              <a:rPr lang="en-US" smtClean="0"/>
              <a:t>31</a:t>
            </a:fld>
            <a:endParaRPr lang="en-US"/>
          </a:p>
        </p:txBody>
      </p:sp>
    </p:spTree>
    <p:extLst>
      <p:ext uri="{BB962C8B-B14F-4D97-AF65-F5344CB8AC3E}">
        <p14:creationId xmlns:p14="http://schemas.microsoft.com/office/powerpoint/2010/main" val="120426969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go ahead and add orchestration to this application.</a:t>
            </a:r>
          </a:p>
          <a:p>
            <a:endParaRPr lang="en-US" dirty="0"/>
          </a:p>
          <a:p>
            <a:r>
              <a:rPr lang="ja-JP" altLang="en-US" b="0" i="0" dirty="0">
                <a:solidFill>
                  <a:srgbClr val="FFFFFF"/>
                </a:solidFill>
                <a:effectLst/>
                <a:highlight>
                  <a:srgbClr val="2B2B2B"/>
                </a:highlight>
                <a:latin typeface="-apple-system"/>
              </a:rPr>
              <a:t>それでは、このアプリケーションにオーケストレーションを追加しましょう。</a:t>
            </a:r>
            <a:endParaRPr lang="en-US" dirty="0"/>
          </a:p>
        </p:txBody>
      </p:sp>
      <p:sp>
        <p:nvSpPr>
          <p:cNvPr id="4" name="Slide Number Placeholder 3"/>
          <p:cNvSpPr>
            <a:spLocks noGrp="1"/>
          </p:cNvSpPr>
          <p:nvPr>
            <p:ph type="sldNum" sz="quarter" idx="5"/>
          </p:nvPr>
        </p:nvSpPr>
        <p:spPr/>
        <p:txBody>
          <a:bodyPr/>
          <a:lstStyle/>
          <a:p>
            <a:fld id="{7F8305DC-CC3D-479A-8171-D767E3089694}" type="slidenum">
              <a:rPr lang="en-US" smtClean="0"/>
              <a:t>32</a:t>
            </a:fld>
            <a:endParaRPr lang="en-US"/>
          </a:p>
        </p:txBody>
      </p:sp>
    </p:spTree>
    <p:extLst>
      <p:ext uri="{BB962C8B-B14F-4D97-AF65-F5344CB8AC3E}">
        <p14:creationId xmlns:p14="http://schemas.microsoft.com/office/powerpoint/2010/main" val="170811524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you can manually add in the smart service defaults and configure orchestration with the App Host, if you are using Visual Studio 2022 there is great tooling support that will do it all for you automatically.</a:t>
            </a:r>
          </a:p>
          <a:p>
            <a:endParaRPr lang="en-US" dirty="0"/>
          </a:p>
          <a:p>
            <a:r>
              <a:rPr lang="ja-JP" altLang="en-US" b="0" i="0" dirty="0">
                <a:solidFill>
                  <a:srgbClr val="FFFFFF"/>
                </a:solidFill>
                <a:effectLst/>
                <a:highlight>
                  <a:srgbClr val="2B2B2B"/>
                </a:highlight>
                <a:latin typeface="-apple-system"/>
              </a:rPr>
              <a:t>スマートサービスのデフォルトを手動で追加し、</a:t>
            </a:r>
            <a:r>
              <a:rPr lang="en-US" altLang="ja-JP" b="0" i="0" dirty="0">
                <a:solidFill>
                  <a:srgbClr val="FFFFFF"/>
                </a:solidFill>
                <a:effectLst/>
                <a:highlight>
                  <a:srgbClr val="2B2B2B"/>
                </a:highlight>
                <a:latin typeface="-apple-system"/>
              </a:rPr>
              <a:t>App Host</a:t>
            </a:r>
            <a:r>
              <a:rPr lang="ja-JP" altLang="en-US" b="0" i="0" dirty="0">
                <a:solidFill>
                  <a:srgbClr val="FFFFFF"/>
                </a:solidFill>
                <a:effectLst/>
                <a:highlight>
                  <a:srgbClr val="2B2B2B"/>
                </a:highlight>
                <a:latin typeface="-apple-system"/>
              </a:rPr>
              <a:t>でオーケストレーションを設定することもできますが、</a:t>
            </a:r>
            <a:r>
              <a:rPr lang="en-US" altLang="ja-JP" b="0" i="0" dirty="0">
                <a:solidFill>
                  <a:srgbClr val="FFFFFF"/>
                </a:solidFill>
                <a:effectLst/>
                <a:highlight>
                  <a:srgbClr val="2B2B2B"/>
                </a:highlight>
                <a:latin typeface="-apple-system"/>
              </a:rPr>
              <a:t>Visual Studio 2022</a:t>
            </a:r>
            <a:r>
              <a:rPr lang="ja-JP" altLang="en-US" b="0" i="0" dirty="0">
                <a:solidFill>
                  <a:srgbClr val="FFFFFF"/>
                </a:solidFill>
                <a:effectLst/>
                <a:highlight>
                  <a:srgbClr val="2B2B2B"/>
                </a:highlight>
                <a:latin typeface="-apple-system"/>
              </a:rPr>
              <a:t>を使用している場合は、すべてを自動的に行う素晴らしいツールのサポートがあります。</a:t>
            </a:r>
            <a:endParaRPr lang="en-US" dirty="0"/>
          </a:p>
        </p:txBody>
      </p:sp>
      <p:sp>
        <p:nvSpPr>
          <p:cNvPr id="4" name="Slide Number Placeholder 3"/>
          <p:cNvSpPr>
            <a:spLocks noGrp="1"/>
          </p:cNvSpPr>
          <p:nvPr>
            <p:ph type="sldNum" sz="quarter" idx="5"/>
          </p:nvPr>
        </p:nvSpPr>
        <p:spPr/>
        <p:txBody>
          <a:bodyPr/>
          <a:lstStyle/>
          <a:p>
            <a:fld id="{5C3CA6BE-A2D7-4C06-A9E2-2586375C169C}" type="slidenum">
              <a:rPr lang="en-US" smtClean="0"/>
              <a:t>33</a:t>
            </a:fld>
            <a:endParaRPr lang="en-US"/>
          </a:p>
        </p:txBody>
      </p:sp>
    </p:spTree>
    <p:extLst>
      <p:ext uri="{BB962C8B-B14F-4D97-AF65-F5344CB8AC3E}">
        <p14:creationId xmlns:p14="http://schemas.microsoft.com/office/powerpoint/2010/main" val="168361651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dirty="0"/>
              <a:t>With orchestration, the .NET Aspire app host knows what to start up but we can also configure it so it knows about project dependencies, and it can enable applications to automatically discover each other so we don't have to use hard coded strings.</a:t>
            </a:r>
          </a:p>
          <a:p>
            <a:pPr marL="0" marR="0">
              <a:spcBef>
                <a:spcPts val="0"/>
              </a:spcBef>
              <a:spcAft>
                <a:spcPts val="0"/>
              </a:spcAft>
            </a:pPr>
            <a:endParaRPr lang="en-US" dirty="0"/>
          </a:p>
          <a:p>
            <a:pPr marL="0" marR="0">
              <a:spcBef>
                <a:spcPts val="0"/>
              </a:spcBef>
              <a:spcAft>
                <a:spcPts val="0"/>
              </a:spcAft>
            </a:pPr>
            <a:r>
              <a:rPr lang="ja-JP" altLang="en-US" b="0" i="0" dirty="0">
                <a:solidFill>
                  <a:srgbClr val="FFFFFF"/>
                </a:solidFill>
                <a:effectLst/>
                <a:highlight>
                  <a:srgbClr val="2B2B2B"/>
                </a:highlight>
                <a:latin typeface="-apple-system"/>
              </a:rPr>
              <a:t>オーケストレーションを使用すると、</a:t>
            </a:r>
            <a:r>
              <a:rPr lang="en-US" altLang="ja-JP" b="0" i="0" dirty="0">
                <a:solidFill>
                  <a:srgbClr val="FFFFFF"/>
                </a:solidFill>
                <a:effectLst/>
                <a:highlight>
                  <a:srgbClr val="2B2B2B"/>
                </a:highlight>
                <a:latin typeface="-apple-system"/>
              </a:rPr>
              <a:t>.NET Aspire</a:t>
            </a:r>
            <a:r>
              <a:rPr lang="ja-JP" altLang="en-US" b="0" i="0" dirty="0">
                <a:solidFill>
                  <a:srgbClr val="FFFFFF"/>
                </a:solidFill>
                <a:effectLst/>
                <a:highlight>
                  <a:srgbClr val="2B2B2B"/>
                </a:highlight>
                <a:latin typeface="-apple-system"/>
              </a:rPr>
              <a:t>のアプリホストは何を起動するかを知っていますが、プロジェクトの依存関係についても知るように設定することができます。また、アプリケーションが互いに自動的に発見できるようにすることで、ハードコーディングされた文字列を使用する必要がなくなります。</a:t>
            </a:r>
            <a:endParaRPr lang="en-US" dirty="0"/>
          </a:p>
        </p:txBody>
      </p:sp>
      <p:sp>
        <p:nvSpPr>
          <p:cNvPr id="4" name="Slide Number Placeholder 3"/>
          <p:cNvSpPr>
            <a:spLocks noGrp="1"/>
          </p:cNvSpPr>
          <p:nvPr>
            <p:ph type="sldNum" sz="quarter" idx="5"/>
          </p:nvPr>
        </p:nvSpPr>
        <p:spPr/>
        <p:txBody>
          <a:bodyPr/>
          <a:lstStyle/>
          <a:p>
            <a:pPr marL="0" marR="0" lvl="0" indent="0" algn="r" defTabSz="949147" rtl="0" eaLnBrk="1" fontAlgn="auto" latinLnBrk="0" hangingPunct="1">
              <a:lnSpc>
                <a:spcPct val="100000"/>
              </a:lnSpc>
              <a:spcBef>
                <a:spcPts val="0"/>
              </a:spcBef>
              <a:spcAft>
                <a:spcPts val="0"/>
              </a:spcAft>
              <a:buClrTx/>
              <a:buSzTx/>
              <a:buFontTx/>
              <a:buNone/>
              <a:tabLst/>
              <a:defRPr/>
            </a:pPr>
            <a:fld id="{D96FA0A3-07FB-4AAC-A99C-E63CB0E4F33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49147"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908668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what I mean by that is that traditionally we would use connection strings this is a pretty standard practice inside of our development to define an endpoint in this case with a specific address. And then when we deploy our application we would update this endpoint in our back end wherever we're have it deployed with the actual production endpoint. And then in our application we would use our configuration to grab the specific endpoint out. As a developer though we have to configure our application with to configure our back end and of course we need to make sure that we are always adding and updating these connection strings as we develop. It sure would be nice if we could automatically have our applications discover each other if they depend on each other</a:t>
            </a:r>
          </a:p>
          <a:p>
            <a:endParaRPr lang="en-US" dirty="0"/>
          </a:p>
          <a:p>
            <a:r>
              <a:rPr lang="ja-JP" altLang="en-US" dirty="0"/>
              <a:t>それについて説明します。伝統的には、私たちは接続文字列を使用します。これは、開発の中で非常に標準的な習慣で、この場合、特定のアドレスを持つエンドポイントを定義します。そして、アプリケーションをデプロイするときには、バックエンドのエンドポイントを、それがデプロイされている場所で実際の本番環境のエンドポイントに更新します。そして、アプリケーションでは、設定を使用して特定のエンドポイントを取得します。しかし、開発者としては、アプリケーションを設定してバックエンドを設定する必要があります。もちろん、開発を進める中で、常にこれらの接続文字列を追加し、更新することを確認する必要があります。もしアプリケーションが互いに依存しているなら、自動的にアプリケーションが互いを発見できるといいのですが。</a:t>
            </a:r>
            <a:endParaRPr lang="en-US" dirty="0"/>
          </a:p>
        </p:txBody>
      </p:sp>
      <p:sp>
        <p:nvSpPr>
          <p:cNvPr id="4" name="Slide Number Placeholder 3"/>
          <p:cNvSpPr>
            <a:spLocks noGrp="1"/>
          </p:cNvSpPr>
          <p:nvPr>
            <p:ph type="sldNum" sz="quarter" idx="5"/>
          </p:nvPr>
        </p:nvSpPr>
        <p:spPr/>
        <p:txBody>
          <a:bodyPr/>
          <a:lstStyle/>
          <a:p>
            <a:fld id="{5C3CA6BE-A2D7-4C06-A9E2-2586375C169C}" type="slidenum">
              <a:rPr lang="en-US" smtClean="0"/>
              <a:t>35</a:t>
            </a:fld>
            <a:endParaRPr lang="en-US"/>
          </a:p>
        </p:txBody>
      </p:sp>
    </p:spTree>
    <p:extLst>
      <p:ext uri="{BB962C8B-B14F-4D97-AF65-F5344CB8AC3E}">
        <p14:creationId xmlns:p14="http://schemas.microsoft.com/office/powerpoint/2010/main" val="218871225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What we can do is instead of just adding each of our projects to the builder of our distributed application we can actually have the projects reference each other. In this case when I add a project it is returning a resource that I can then add as a reference to other projects so here our web front end is using our API service. And I want to make a special call out here which is that the API service and the web front end have these strings defined and these are specific keys that we can use later as part of service discovery. If we take a look below we have our service that we're adding an HTTP client on and in this case we're setting our base address to be both HTTPS plus HTTP and we're using that API service string that .NET Aspire service discovery will automatically resolve for us when we run our application.</a:t>
            </a:r>
          </a:p>
          <a:p>
            <a:endParaRPr lang="en-US" dirty="0">
              <a:cs typeface="Calibri"/>
            </a:endParaRPr>
          </a:p>
          <a:p>
            <a:r>
              <a:rPr lang="ja-JP" altLang="en-US" b="0" i="0" dirty="0">
                <a:solidFill>
                  <a:srgbClr val="FFFFFF"/>
                </a:solidFill>
                <a:effectLst/>
                <a:highlight>
                  <a:srgbClr val="2B2B2B"/>
                </a:highlight>
                <a:latin typeface="-apple-system"/>
              </a:rPr>
              <a:t>私たちができることは、分散アプリケーションのビルダーに各プロジェクトを追加するだけでなく、実際にはプロジェクトが互いに参照することです。この場合、プロジェクトを追加すると、それはリソースを返し、そのリソースを他のプロジェクトへの参照として追加することができます。ここでは、私たちの</a:t>
            </a:r>
            <a:r>
              <a:rPr lang="en-US" altLang="ja-JP" b="0" i="0" dirty="0">
                <a:solidFill>
                  <a:srgbClr val="FFFFFF"/>
                </a:solidFill>
                <a:effectLst/>
                <a:highlight>
                  <a:srgbClr val="2B2B2B"/>
                </a:highlight>
                <a:latin typeface="-apple-system"/>
              </a:rPr>
              <a:t>Web</a:t>
            </a:r>
            <a:r>
              <a:rPr lang="ja-JP" altLang="en-US" b="0" i="0" dirty="0">
                <a:solidFill>
                  <a:srgbClr val="FFFFFF"/>
                </a:solidFill>
                <a:effectLst/>
                <a:highlight>
                  <a:srgbClr val="2B2B2B"/>
                </a:highlight>
                <a:latin typeface="-apple-system"/>
              </a:rPr>
              <a:t>フロントエンドが</a:t>
            </a:r>
            <a:r>
              <a:rPr lang="en-US" altLang="ja-JP" b="0" i="0" dirty="0">
                <a:solidFill>
                  <a:srgbClr val="FFFFFF"/>
                </a:solidFill>
                <a:effectLst/>
                <a:highlight>
                  <a:srgbClr val="2B2B2B"/>
                </a:highlight>
                <a:latin typeface="-apple-system"/>
              </a:rPr>
              <a:t>API</a:t>
            </a:r>
            <a:r>
              <a:rPr lang="ja-JP" altLang="en-US" b="0" i="0" dirty="0">
                <a:solidFill>
                  <a:srgbClr val="FFFFFF"/>
                </a:solidFill>
                <a:effectLst/>
                <a:highlight>
                  <a:srgbClr val="2B2B2B"/>
                </a:highlight>
                <a:latin typeface="-apple-system"/>
              </a:rPr>
              <a:t>サービスを使用しています。そして、ここで特別に言及したいのは、</a:t>
            </a:r>
            <a:r>
              <a:rPr lang="en-US" altLang="ja-JP" b="0" i="0" dirty="0">
                <a:solidFill>
                  <a:srgbClr val="FFFFFF"/>
                </a:solidFill>
                <a:effectLst/>
                <a:highlight>
                  <a:srgbClr val="2B2B2B"/>
                </a:highlight>
                <a:latin typeface="-apple-system"/>
              </a:rPr>
              <a:t>API</a:t>
            </a:r>
            <a:r>
              <a:rPr lang="ja-JP" altLang="en-US" b="0" i="0" dirty="0">
                <a:solidFill>
                  <a:srgbClr val="FFFFFF"/>
                </a:solidFill>
                <a:effectLst/>
                <a:highlight>
                  <a:srgbClr val="2B2B2B"/>
                </a:highlight>
                <a:latin typeface="-apple-system"/>
              </a:rPr>
              <a:t>サービスと</a:t>
            </a:r>
            <a:r>
              <a:rPr lang="en-US" altLang="ja-JP" b="0" i="0" dirty="0">
                <a:solidFill>
                  <a:srgbClr val="FFFFFF"/>
                </a:solidFill>
                <a:effectLst/>
                <a:highlight>
                  <a:srgbClr val="2B2B2B"/>
                </a:highlight>
                <a:latin typeface="-apple-system"/>
              </a:rPr>
              <a:t>Web</a:t>
            </a:r>
            <a:r>
              <a:rPr lang="ja-JP" altLang="en-US" b="0" i="0" dirty="0">
                <a:solidFill>
                  <a:srgbClr val="FFFFFF"/>
                </a:solidFill>
                <a:effectLst/>
                <a:highlight>
                  <a:srgbClr val="2B2B2B"/>
                </a:highlight>
                <a:latin typeface="-apple-system"/>
              </a:rPr>
              <a:t>フロントエンドがこれらの文字列を定義しており、これらは後でサービスディスカバリの一部として使用できる特定のキーです。下を見てみると、私たちが</a:t>
            </a:r>
            <a:r>
              <a:rPr lang="en-US" altLang="ja-JP" b="0" i="0" dirty="0">
                <a:solidFill>
                  <a:srgbClr val="FFFFFF"/>
                </a:solidFill>
                <a:effectLst/>
                <a:highlight>
                  <a:srgbClr val="2B2B2B"/>
                </a:highlight>
                <a:latin typeface="-apple-system"/>
              </a:rPr>
              <a:t>HTTP</a:t>
            </a:r>
            <a:r>
              <a:rPr lang="ja-JP" altLang="en-US" b="0" i="0" dirty="0">
                <a:solidFill>
                  <a:srgbClr val="FFFFFF"/>
                </a:solidFill>
                <a:effectLst/>
                <a:highlight>
                  <a:srgbClr val="2B2B2B"/>
                </a:highlight>
                <a:latin typeface="-apple-system"/>
              </a:rPr>
              <a:t>クライアントを追加しているサービスがあり、この場合、私たちは基本アドレスを</a:t>
            </a:r>
            <a:r>
              <a:rPr lang="en-US" altLang="ja-JP" b="0" i="0" dirty="0">
                <a:solidFill>
                  <a:srgbClr val="FFFFFF"/>
                </a:solidFill>
                <a:effectLst/>
                <a:highlight>
                  <a:srgbClr val="2B2B2B"/>
                </a:highlight>
                <a:latin typeface="-apple-system"/>
              </a:rPr>
              <a:t>HTTPS</a:t>
            </a:r>
            <a:r>
              <a:rPr lang="ja-JP" altLang="en-US" b="0" i="0" dirty="0">
                <a:solidFill>
                  <a:srgbClr val="FFFFFF"/>
                </a:solidFill>
                <a:effectLst/>
                <a:highlight>
                  <a:srgbClr val="2B2B2B"/>
                </a:highlight>
                <a:latin typeface="-apple-system"/>
              </a:rPr>
              <a:t>と</a:t>
            </a:r>
            <a:r>
              <a:rPr lang="en-US" altLang="ja-JP" b="0" i="0" dirty="0">
                <a:solidFill>
                  <a:srgbClr val="FFFFFF"/>
                </a:solidFill>
                <a:effectLst/>
                <a:highlight>
                  <a:srgbClr val="2B2B2B"/>
                </a:highlight>
                <a:latin typeface="-apple-system"/>
              </a:rPr>
              <a:t>HTTP</a:t>
            </a:r>
            <a:r>
              <a:rPr lang="ja-JP" altLang="en-US" b="0" i="0" dirty="0">
                <a:solidFill>
                  <a:srgbClr val="FFFFFF"/>
                </a:solidFill>
                <a:effectLst/>
                <a:highlight>
                  <a:srgbClr val="2B2B2B"/>
                </a:highlight>
                <a:latin typeface="-apple-system"/>
              </a:rPr>
              <a:t>の両方に設定しています。そして、私たちがアプリケーションを実行するときに、</a:t>
            </a:r>
            <a:r>
              <a:rPr lang="en-US" altLang="ja-JP" b="0" i="0" dirty="0">
                <a:solidFill>
                  <a:srgbClr val="FFFFFF"/>
                </a:solidFill>
                <a:effectLst/>
                <a:highlight>
                  <a:srgbClr val="2B2B2B"/>
                </a:highlight>
                <a:latin typeface="-apple-system"/>
              </a:rPr>
              <a:t>.NET Aspire</a:t>
            </a:r>
            <a:r>
              <a:rPr lang="ja-JP" altLang="en-US" b="0" i="0" dirty="0">
                <a:solidFill>
                  <a:srgbClr val="FFFFFF"/>
                </a:solidFill>
                <a:effectLst/>
                <a:highlight>
                  <a:srgbClr val="2B2B2B"/>
                </a:highlight>
                <a:latin typeface="-apple-system"/>
              </a:rPr>
              <a:t>のサービスディスカバリが自動的に解決してくれる</a:t>
            </a:r>
            <a:r>
              <a:rPr lang="en-US" altLang="ja-JP" b="0" i="0" dirty="0">
                <a:solidFill>
                  <a:srgbClr val="FFFFFF"/>
                </a:solidFill>
                <a:effectLst/>
                <a:highlight>
                  <a:srgbClr val="2B2B2B"/>
                </a:highlight>
                <a:latin typeface="-apple-system"/>
              </a:rPr>
              <a:t>API</a:t>
            </a:r>
            <a:r>
              <a:rPr lang="ja-JP" altLang="en-US" b="0" i="0" dirty="0">
                <a:solidFill>
                  <a:srgbClr val="FFFFFF"/>
                </a:solidFill>
                <a:effectLst/>
                <a:highlight>
                  <a:srgbClr val="2B2B2B"/>
                </a:highlight>
                <a:latin typeface="-apple-system"/>
              </a:rPr>
              <a:t>サービスの文字列を使用しています。</a:t>
            </a:r>
            <a:endParaRPr lang="en-US" dirty="0">
              <a:cs typeface="Calibri"/>
            </a:endParaRPr>
          </a:p>
        </p:txBody>
      </p:sp>
      <p:sp>
        <p:nvSpPr>
          <p:cNvPr id="4" name="Slide Number Placeholder 3"/>
          <p:cNvSpPr>
            <a:spLocks noGrp="1"/>
          </p:cNvSpPr>
          <p:nvPr>
            <p:ph type="sldNum" sz="quarter" idx="5"/>
          </p:nvPr>
        </p:nvSpPr>
        <p:spPr/>
        <p:txBody>
          <a:bodyPr/>
          <a:lstStyle/>
          <a:p>
            <a:fld id="{D16A409A-1F21-4C87-A97D-11C410B84429}" type="slidenum">
              <a:rPr lang="en-US" smtClean="0"/>
              <a:t>36</a:t>
            </a:fld>
            <a:endParaRPr lang="en-US"/>
          </a:p>
        </p:txBody>
      </p:sp>
    </p:spTree>
    <p:extLst>
      <p:ext uri="{BB962C8B-B14F-4D97-AF65-F5344CB8AC3E}">
        <p14:creationId xmlns:p14="http://schemas.microsoft.com/office/powerpoint/2010/main" val="157677926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this doesn't mean that we're getting rid of connection strings. In fact, a connection string is generated for us by the .NET Aspire App host and it is automatically set up when we run our application. This means that if we have our connection strings configured we can still set them on our back end when we have them deployed.</a:t>
            </a:r>
          </a:p>
          <a:p>
            <a:endParaRPr lang="en-US" dirty="0"/>
          </a:p>
          <a:p>
            <a:r>
              <a:rPr lang="ja-JP" altLang="en-US" b="0" i="0" dirty="0">
                <a:solidFill>
                  <a:srgbClr val="FFFFFF"/>
                </a:solidFill>
                <a:effectLst/>
                <a:highlight>
                  <a:srgbClr val="2B2B2B"/>
                </a:highlight>
                <a:latin typeface="-apple-system"/>
              </a:rPr>
              <a:t>これは、接続文字列を廃止するという意味ではありません。実際、接続文字列は</a:t>
            </a:r>
            <a:r>
              <a:rPr lang="en-US" altLang="ja-JP" b="0" i="0" dirty="0">
                <a:solidFill>
                  <a:srgbClr val="FFFFFF"/>
                </a:solidFill>
                <a:effectLst/>
                <a:highlight>
                  <a:srgbClr val="2B2B2B"/>
                </a:highlight>
                <a:latin typeface="-apple-system"/>
              </a:rPr>
              <a:t>.NET Aspire App</a:t>
            </a:r>
            <a:r>
              <a:rPr lang="ja-JP" altLang="en-US" b="0" i="0" dirty="0">
                <a:solidFill>
                  <a:srgbClr val="FFFFFF"/>
                </a:solidFill>
                <a:effectLst/>
                <a:highlight>
                  <a:srgbClr val="2B2B2B"/>
                </a:highlight>
                <a:latin typeface="-apple-system"/>
              </a:rPr>
              <a:t>ホストによって生成され、アプリケーションを実行するときに自動的に設定されます。つまり、接続文字列を設定している場合でも、デプロイした際にバックエンドでそれらを設定することができます。</a:t>
            </a:r>
            <a:endParaRPr lang="en-US" dirty="0"/>
          </a:p>
        </p:txBody>
      </p:sp>
      <p:sp>
        <p:nvSpPr>
          <p:cNvPr id="4" name="Slide Number Placeholder 3"/>
          <p:cNvSpPr>
            <a:spLocks noGrp="1"/>
          </p:cNvSpPr>
          <p:nvPr>
            <p:ph type="sldNum" sz="quarter" idx="5"/>
          </p:nvPr>
        </p:nvSpPr>
        <p:spPr/>
        <p:txBody>
          <a:bodyPr/>
          <a:lstStyle/>
          <a:p>
            <a:fld id="{5C3CA6BE-A2D7-4C06-A9E2-2586375C169C}" type="slidenum">
              <a:rPr lang="en-US" smtClean="0"/>
              <a:t>37</a:t>
            </a:fld>
            <a:endParaRPr lang="en-US"/>
          </a:p>
        </p:txBody>
      </p:sp>
    </p:spTree>
    <p:extLst>
      <p:ext uri="{BB962C8B-B14F-4D97-AF65-F5344CB8AC3E}">
        <p14:creationId xmlns:p14="http://schemas.microsoft.com/office/powerpoint/2010/main" val="30244181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our application that is orchestrated and let's go ahead and type in some service discovery and update our connection strings today to take advantage of it.</a:t>
            </a:r>
          </a:p>
          <a:p>
            <a:endParaRPr lang="en-US" dirty="0"/>
          </a:p>
          <a:p>
            <a:r>
              <a:rPr lang="ja-JP" altLang="en-US" b="0" i="0" dirty="0">
                <a:solidFill>
                  <a:srgbClr val="FFFFFF"/>
                </a:solidFill>
                <a:effectLst/>
                <a:highlight>
                  <a:srgbClr val="2B2B2B"/>
                </a:highlight>
                <a:latin typeface="-apple-system"/>
              </a:rPr>
              <a:t>オーケストレーションされたアプリケーションを取り上げて、サービスディスカバリを入力し、それを活用するために接続文字列を更新しましょう。</a:t>
            </a:r>
            <a:endParaRPr lang="en-US" dirty="0"/>
          </a:p>
        </p:txBody>
      </p:sp>
      <p:sp>
        <p:nvSpPr>
          <p:cNvPr id="4" name="Slide Number Placeholder 3"/>
          <p:cNvSpPr>
            <a:spLocks noGrp="1"/>
          </p:cNvSpPr>
          <p:nvPr>
            <p:ph type="sldNum" sz="quarter" idx="5"/>
          </p:nvPr>
        </p:nvSpPr>
        <p:spPr/>
        <p:txBody>
          <a:bodyPr/>
          <a:lstStyle/>
          <a:p>
            <a:fld id="{7F8305DC-CC3D-479A-8171-D767E3089694}" type="slidenum">
              <a:rPr lang="en-US" smtClean="0"/>
              <a:t>38</a:t>
            </a:fld>
            <a:endParaRPr lang="en-US"/>
          </a:p>
        </p:txBody>
      </p:sp>
    </p:spTree>
    <p:extLst>
      <p:ext uri="{BB962C8B-B14F-4D97-AF65-F5344CB8AC3E}">
        <p14:creationId xmlns:p14="http://schemas.microsoft.com/office/powerpoint/2010/main" val="85590817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our application that is orchestrated and let's go ahead and type in some service discovery and update our connection strings today to take advantage of it.</a:t>
            </a:r>
          </a:p>
          <a:p>
            <a:endParaRPr lang="en-US" dirty="0"/>
          </a:p>
          <a:p>
            <a:r>
              <a:rPr lang="ja-JP" altLang="en-US" b="0" i="0" dirty="0">
                <a:solidFill>
                  <a:srgbClr val="FFFFFF"/>
                </a:solidFill>
                <a:effectLst/>
                <a:highlight>
                  <a:srgbClr val="2B2B2B"/>
                </a:highlight>
                <a:latin typeface="-apple-system"/>
              </a:rPr>
              <a:t>オーケストレーションされたアプリケーションを取り上げて、サービスディスカバリを入力し、それを活用するために接続文字列を更新しましょう。</a:t>
            </a:r>
            <a:endParaRPr lang="en-US" dirty="0"/>
          </a:p>
        </p:txBody>
      </p:sp>
      <p:sp>
        <p:nvSpPr>
          <p:cNvPr id="4" name="Slide Number Placeholder 3"/>
          <p:cNvSpPr>
            <a:spLocks noGrp="1"/>
          </p:cNvSpPr>
          <p:nvPr>
            <p:ph type="sldNum" sz="quarter" idx="5"/>
          </p:nvPr>
        </p:nvSpPr>
        <p:spPr/>
        <p:txBody>
          <a:bodyPr/>
          <a:lstStyle/>
          <a:p>
            <a:fld id="{7F8305DC-CC3D-479A-8171-D767E3089694}" type="slidenum">
              <a:rPr lang="en-US" smtClean="0"/>
              <a:t>39</a:t>
            </a:fld>
            <a:endParaRPr lang="en-US"/>
          </a:p>
        </p:txBody>
      </p:sp>
    </p:spTree>
    <p:extLst>
      <p:ext uri="{BB962C8B-B14F-4D97-AF65-F5344CB8AC3E}">
        <p14:creationId xmlns:p14="http://schemas.microsoft.com/office/powerpoint/2010/main" val="8649192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dirty="0"/>
              <a:t>No matter what type of application you're building every single application needs to be observable to get deep insights while you're debugging your application and while it's out into production. Additionally, they need to be resilient which means that no matter what the Internet connectivity is or the environment they need to be always up and running not only on the front end but also on the back end. They have to be scalable your application today much of serve a few 100 people but what happens when it serves 10s of thousands or hundreds of thousands of users. And finally, as a developer we want to be able to easily manage our application and easily deploy them so we can continuously and rapidly iterate on our apps.</a:t>
            </a:r>
            <a:br>
              <a:rPr lang="en-US" dirty="0"/>
            </a:br>
            <a:br>
              <a:rPr lang="en-US" dirty="0"/>
            </a:br>
            <a:r>
              <a:rPr lang="ja-JP" altLang="en-US" dirty="0"/>
              <a:t>あなたが構築しているアプリケーションの種類に関係なく、すべてのアプリケーションは、アプリケーションのデバッグ中や本番環境で深い洞察を得るために観察可能である必要があります。さらに、それらは耐性が必要で、つまりインターネットの接続状況や環境に関係なく、フロントエンドだけでなくバックエンドでも常に稼働している必要があります。それらはスケーラブルでなければなりません。今日のあなたのアプリケーションは数百人をサービスするかもしれませんが、何万人ものユーザー、あるいは何十万人ものユーザーをサービスするときにはどうなるのでしょうか。そして最後に、開発者として、私たちはアプリケーションを簡単に管理し、簡単にデプロイできるようにしたいので、アプリを継続的かつ迅速に反復できます。</a:t>
            </a:r>
            <a:endParaRPr lang="en-US" dirty="0"/>
          </a:p>
        </p:txBody>
      </p:sp>
      <p:sp>
        <p:nvSpPr>
          <p:cNvPr id="4" name="Slide Number Placeholder 3"/>
          <p:cNvSpPr>
            <a:spLocks noGrp="1"/>
          </p:cNvSpPr>
          <p:nvPr>
            <p:ph type="sldNum" sz="quarter" idx="5"/>
          </p:nvPr>
        </p:nvSpPr>
        <p:spPr/>
        <p:txBody>
          <a:bodyPr/>
          <a:lstStyle/>
          <a:p>
            <a:pPr marL="0" marR="0" lvl="0" indent="0" algn="r" defTabSz="949147" rtl="0" eaLnBrk="1" fontAlgn="auto" latinLnBrk="0" hangingPunct="1">
              <a:lnSpc>
                <a:spcPct val="100000"/>
              </a:lnSpc>
              <a:spcBef>
                <a:spcPts val="0"/>
              </a:spcBef>
              <a:spcAft>
                <a:spcPts val="0"/>
              </a:spcAft>
              <a:buClrTx/>
              <a:buSzTx/>
              <a:buFontTx/>
              <a:buNone/>
              <a:tabLst/>
              <a:defRPr/>
            </a:pPr>
            <a:fld id="{D96FA0A3-07FB-4AAC-A99C-E63CB0E4F33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4914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560038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dirty="0"/>
              <a:t>Now as we mentioned earlier our application is small today but it is using things such as a database but as our application grows we're going to start to integrate in more services and additional dependencies that we may want to use and that's where .NET Aspire components come in.</a:t>
            </a:r>
          </a:p>
          <a:p>
            <a:pPr marL="0" marR="0">
              <a:spcBef>
                <a:spcPts val="0"/>
              </a:spcBef>
              <a:spcAft>
                <a:spcPts val="0"/>
              </a:spcAft>
            </a:pPr>
            <a:endParaRPr lang="en-US" dirty="0"/>
          </a:p>
          <a:p>
            <a:pPr marL="0" marR="0">
              <a:spcBef>
                <a:spcPts val="0"/>
              </a:spcBef>
              <a:spcAft>
                <a:spcPts val="0"/>
              </a:spcAft>
            </a:pPr>
            <a:r>
              <a:rPr lang="ja-JP" altLang="en-US" b="0" i="0" dirty="0">
                <a:solidFill>
                  <a:srgbClr val="FFFFFF"/>
                </a:solidFill>
                <a:effectLst/>
                <a:highlight>
                  <a:srgbClr val="2B2B2B"/>
                </a:highlight>
                <a:latin typeface="-apple-system"/>
              </a:rPr>
              <a:t>先ほども言及したように、現在私たちのアプリケーションは小さいですが、データベースなどを使用しています。しかし、アプリケーションが成長するにつれて、私たちが使用したいと思うより多くのサービスや追加の依存関係を統合し始めるでしょう。それが、</a:t>
            </a:r>
            <a:r>
              <a:rPr lang="en-US" altLang="ja-JP" b="0" i="0" dirty="0">
                <a:solidFill>
                  <a:srgbClr val="FFFFFF"/>
                </a:solidFill>
                <a:effectLst/>
                <a:highlight>
                  <a:srgbClr val="2B2B2B"/>
                </a:highlight>
                <a:latin typeface="-apple-system"/>
              </a:rPr>
              <a:t>.NET Aspire</a:t>
            </a:r>
            <a:r>
              <a:rPr lang="ja-JP" altLang="en-US" b="0" i="0" dirty="0">
                <a:solidFill>
                  <a:srgbClr val="FFFFFF"/>
                </a:solidFill>
                <a:effectLst/>
                <a:highlight>
                  <a:srgbClr val="2B2B2B"/>
                </a:highlight>
                <a:latin typeface="-apple-system"/>
              </a:rPr>
              <a:t>のコンポーネントが登場する場所です。</a:t>
            </a:r>
            <a:endParaRPr lang="en-US" dirty="0"/>
          </a:p>
        </p:txBody>
      </p:sp>
      <p:sp>
        <p:nvSpPr>
          <p:cNvPr id="4" name="Slide Number Placeholder 3"/>
          <p:cNvSpPr>
            <a:spLocks noGrp="1"/>
          </p:cNvSpPr>
          <p:nvPr>
            <p:ph type="sldNum" sz="quarter" idx="5"/>
          </p:nvPr>
        </p:nvSpPr>
        <p:spPr/>
        <p:txBody>
          <a:bodyPr/>
          <a:lstStyle/>
          <a:p>
            <a:pPr marL="0" marR="0" lvl="0" indent="0" algn="r" defTabSz="949147" rtl="0" eaLnBrk="1" fontAlgn="auto" latinLnBrk="0" hangingPunct="1">
              <a:lnSpc>
                <a:spcPct val="100000"/>
              </a:lnSpc>
              <a:spcBef>
                <a:spcPts val="0"/>
              </a:spcBef>
              <a:spcAft>
                <a:spcPts val="0"/>
              </a:spcAft>
              <a:buClrTx/>
              <a:buSzTx/>
              <a:buFontTx/>
              <a:buNone/>
              <a:tabLst/>
              <a:defRPr/>
            </a:pPr>
            <a:fld id="{D96FA0A3-07FB-4AAC-A99C-E63CB0E4F33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49147"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8111969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Done an Aspire component or a curated list of optimized libraries that are preconfigured to easily integrate into .NET Aspire app host projects and additionally into .NET projects directly that are being orchestrated with Aspire. So, this thing means things like SQL databases, Cosmos DB Azure integrations, Redis Cache, messaging, and a lot more and all of these are available open source and directly on NuGet. In addition to libraries from Microsoft and for Azure there's great integrations into other ecosystems as well such as AWS.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Aspire</a:t>
            </a:r>
            <a:r>
              <a:rPr lang="ja-JP" altLang="en-US" dirty="0"/>
              <a:t>コンポーネント、または最適化されたライブラリのキュレーションされたリストは、</a:t>
            </a:r>
            <a:r>
              <a:rPr lang="en-US" altLang="ja-JP" dirty="0"/>
              <a:t>.NET Aspire</a:t>
            </a:r>
            <a:r>
              <a:rPr lang="ja-JP" altLang="en-US" dirty="0"/>
              <a:t>アプリホストプロジェクトに簡単に統合できるように事前に設定されています。さらに、</a:t>
            </a:r>
            <a:r>
              <a:rPr lang="en-US" altLang="ja-JP" dirty="0"/>
              <a:t>Aspire</a:t>
            </a:r>
            <a:r>
              <a:rPr lang="ja-JP" altLang="en-US" dirty="0"/>
              <a:t>でオーケストレーションされている</a:t>
            </a:r>
            <a:r>
              <a:rPr lang="en-US" altLang="ja-JP" dirty="0"/>
              <a:t>.NET</a:t>
            </a:r>
            <a:r>
              <a:rPr lang="ja-JP" altLang="en-US" dirty="0"/>
              <a:t>プロジェクトにも直接統合できます。つまり、これには</a:t>
            </a:r>
            <a:r>
              <a:rPr lang="en-US" altLang="ja-JP" dirty="0"/>
              <a:t>SQL</a:t>
            </a:r>
            <a:r>
              <a:rPr lang="ja-JP" altLang="en-US" dirty="0"/>
              <a:t>データベース、</a:t>
            </a:r>
            <a:r>
              <a:rPr lang="en-US" altLang="ja-JP" dirty="0"/>
              <a:t>Cosmos DB Azure</a:t>
            </a:r>
            <a:r>
              <a:rPr lang="ja-JP" altLang="en-US" dirty="0"/>
              <a:t>の統合、</a:t>
            </a:r>
            <a:r>
              <a:rPr lang="en-US" altLang="ja-JP" dirty="0"/>
              <a:t>Redis Cache</a:t>
            </a:r>
            <a:r>
              <a:rPr lang="ja-JP" altLang="en-US" dirty="0"/>
              <a:t>、メッセージングなどが含まれ、これらすべてがオープンソースで直接</a:t>
            </a:r>
            <a:r>
              <a:rPr lang="en-US" altLang="ja-JP" dirty="0"/>
              <a:t>NuGet</a:t>
            </a:r>
            <a:r>
              <a:rPr lang="ja-JP" altLang="en-US" dirty="0"/>
              <a:t>上で利用可能です。</a:t>
            </a:r>
            <a:r>
              <a:rPr lang="en-US" altLang="ja-JP" dirty="0"/>
              <a:t>Microsoft</a:t>
            </a:r>
            <a:r>
              <a:rPr lang="ja-JP" altLang="en-US" dirty="0"/>
              <a:t>や</a:t>
            </a:r>
            <a:r>
              <a:rPr lang="en-US" altLang="ja-JP" dirty="0"/>
              <a:t>Azure</a:t>
            </a:r>
            <a:r>
              <a:rPr lang="ja-JP" altLang="en-US" dirty="0"/>
              <a:t>のライブラリに加えて、</a:t>
            </a:r>
            <a:r>
              <a:rPr lang="en-US" altLang="ja-JP" dirty="0"/>
              <a:t>AWS</a:t>
            </a:r>
            <a:r>
              <a:rPr lang="ja-JP" altLang="en-US" dirty="0"/>
              <a:t>などの他のエコシステムへの優れた統合もあります。</a:t>
            </a:r>
            <a:endParaRPr lang="en-US" dirty="0"/>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7/8/2024 9:21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7646553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So how is this different than just adding the library directly? Well, the first thing is that when you add in the component to the app host it gives you single line integrations to easily integrate those libraries. So, for example, here I'm not only adding a </a:t>
            </a:r>
            <a:r>
              <a:rPr lang="en-US" dirty="0" err="1">
                <a:ea typeface="Calibri"/>
                <a:cs typeface="Calibri"/>
              </a:rPr>
              <a:t>Postges</a:t>
            </a:r>
            <a:r>
              <a:rPr lang="en-US" dirty="0">
                <a:ea typeface="Calibri"/>
                <a:cs typeface="Calibri"/>
              </a:rPr>
              <a:t> database but I'm also adding a </a:t>
            </a:r>
            <a:r>
              <a:rPr lang="en-US" dirty="0" err="1">
                <a:ea typeface="Calibri"/>
                <a:cs typeface="Calibri"/>
              </a:rPr>
              <a:t>Postges</a:t>
            </a:r>
            <a:r>
              <a:rPr lang="en-US" dirty="0">
                <a:ea typeface="Calibri"/>
                <a:cs typeface="Calibri"/>
              </a:rPr>
              <a:t> admin as well and on top of that I'm adding Redis cache into it and configuring my back end and my front end to automatically use these new dependencies which will go through the service discovery phase. </a:t>
            </a:r>
          </a:p>
          <a:p>
            <a:endParaRPr lang="en-US" dirty="0">
              <a:ea typeface="Calibri"/>
              <a:cs typeface="Calibri"/>
            </a:endParaRPr>
          </a:p>
          <a:p>
            <a:r>
              <a:rPr lang="en-US" dirty="0">
                <a:ea typeface="Calibri"/>
                <a:cs typeface="Calibri"/>
              </a:rPr>
              <a:t>Now when I run my application .NET Aspire will automatically pull down the container images or any other dependencies required and automatically start them inside of docker or </a:t>
            </a:r>
            <a:r>
              <a:rPr lang="en-US" dirty="0" err="1">
                <a:ea typeface="Calibri"/>
                <a:cs typeface="Calibri"/>
              </a:rPr>
              <a:t>podman</a:t>
            </a:r>
            <a:r>
              <a:rPr lang="en-US" dirty="0">
                <a:ea typeface="Calibri"/>
                <a:cs typeface="Calibri"/>
              </a:rPr>
              <a:t>. This is a huge save of time where developers getting up and running on their local machine.</a:t>
            </a:r>
          </a:p>
          <a:p>
            <a:endParaRPr lang="en-US" dirty="0">
              <a:ea typeface="Calibri"/>
              <a:cs typeface="Calibri"/>
            </a:endParaRPr>
          </a:p>
          <a:p>
            <a:pPr algn="l"/>
            <a:r>
              <a:rPr lang="ja-JP" altLang="en-US" b="0" i="0" dirty="0">
                <a:solidFill>
                  <a:srgbClr val="FFFFFF"/>
                </a:solidFill>
                <a:effectLst/>
                <a:highlight>
                  <a:srgbClr val="2B2B2B"/>
                </a:highlight>
                <a:latin typeface="-apple-system"/>
              </a:rPr>
              <a:t>ライブラリを直接追加するのとはどう違うのでしょうか？まず、アプリホストにコンポーネントを追加すると、ライブラリを簡単に統合するための一行の統合が提供されます。例えば、ここでは</a:t>
            </a:r>
            <a:r>
              <a:rPr lang="en-US" altLang="ja-JP" b="0" i="0" dirty="0" err="1">
                <a:solidFill>
                  <a:srgbClr val="FFFFFF"/>
                </a:solidFill>
                <a:effectLst/>
                <a:highlight>
                  <a:srgbClr val="2B2B2B"/>
                </a:highlight>
                <a:latin typeface="-apple-system"/>
              </a:rPr>
              <a:t>Postges</a:t>
            </a:r>
            <a:r>
              <a:rPr lang="ja-JP" altLang="en-US" b="0" i="0" dirty="0">
                <a:solidFill>
                  <a:srgbClr val="FFFFFF"/>
                </a:solidFill>
                <a:effectLst/>
                <a:highlight>
                  <a:srgbClr val="2B2B2B"/>
                </a:highlight>
                <a:latin typeface="-apple-system"/>
              </a:rPr>
              <a:t>データベースだけでなく、</a:t>
            </a:r>
            <a:r>
              <a:rPr lang="en-US" altLang="ja-JP" b="0" i="0" dirty="0" err="1">
                <a:solidFill>
                  <a:srgbClr val="FFFFFF"/>
                </a:solidFill>
                <a:effectLst/>
                <a:highlight>
                  <a:srgbClr val="2B2B2B"/>
                </a:highlight>
                <a:latin typeface="-apple-system"/>
              </a:rPr>
              <a:t>Postges</a:t>
            </a:r>
            <a:r>
              <a:rPr lang="ja-JP" altLang="en-US" b="0" i="0" dirty="0">
                <a:solidFill>
                  <a:srgbClr val="FFFFFF"/>
                </a:solidFill>
                <a:effectLst/>
                <a:highlight>
                  <a:srgbClr val="2B2B2B"/>
                </a:highlight>
                <a:latin typeface="-apple-system"/>
              </a:rPr>
              <a:t>管理者も追加しています。さらに、</a:t>
            </a:r>
            <a:r>
              <a:rPr lang="en-US" altLang="ja-JP" b="0" i="0" dirty="0">
                <a:solidFill>
                  <a:srgbClr val="FFFFFF"/>
                </a:solidFill>
                <a:effectLst/>
                <a:highlight>
                  <a:srgbClr val="2B2B2B"/>
                </a:highlight>
                <a:latin typeface="-apple-system"/>
              </a:rPr>
              <a:t>Redis</a:t>
            </a:r>
            <a:r>
              <a:rPr lang="ja-JP" altLang="en-US" b="0" i="0" dirty="0">
                <a:solidFill>
                  <a:srgbClr val="FFFFFF"/>
                </a:solidFill>
                <a:effectLst/>
                <a:highlight>
                  <a:srgbClr val="2B2B2B"/>
                </a:highlight>
                <a:latin typeface="-apple-system"/>
              </a:rPr>
              <a:t>キャッシュを追加し、バックエンドとフロントエンドを自動的にこれらの新しい依存関係を使用するように設定しています。これらはサービスディスカバリフェーズを経ることになります。</a:t>
            </a:r>
          </a:p>
          <a:p>
            <a:pPr algn="l"/>
            <a:r>
              <a:rPr lang="ja-JP" altLang="en-US" b="0" i="0" dirty="0">
                <a:solidFill>
                  <a:srgbClr val="FFFFFF"/>
                </a:solidFill>
                <a:effectLst/>
                <a:highlight>
                  <a:srgbClr val="2B2B2B"/>
                </a:highlight>
                <a:latin typeface="-apple-system"/>
              </a:rPr>
              <a:t>そして、アプリケーションを実行すると、</a:t>
            </a:r>
            <a:r>
              <a:rPr lang="en-US" altLang="ja-JP" b="0" i="0" dirty="0">
                <a:solidFill>
                  <a:srgbClr val="FFFFFF"/>
                </a:solidFill>
                <a:effectLst/>
                <a:highlight>
                  <a:srgbClr val="2B2B2B"/>
                </a:highlight>
                <a:latin typeface="-apple-system"/>
              </a:rPr>
              <a:t>.NET Aspire</a:t>
            </a:r>
            <a:r>
              <a:rPr lang="ja-JP" altLang="en-US" b="0" i="0" dirty="0">
                <a:solidFill>
                  <a:srgbClr val="FFFFFF"/>
                </a:solidFill>
                <a:effectLst/>
                <a:highlight>
                  <a:srgbClr val="2B2B2B"/>
                </a:highlight>
                <a:latin typeface="-apple-system"/>
              </a:rPr>
              <a:t>は自動的にコンテナイメージや他の必要な依存関係をダウンロードし、それらを</a:t>
            </a:r>
            <a:r>
              <a:rPr lang="en-US" altLang="ja-JP" b="0" i="0" dirty="0">
                <a:solidFill>
                  <a:srgbClr val="FFFFFF"/>
                </a:solidFill>
                <a:effectLst/>
                <a:highlight>
                  <a:srgbClr val="2B2B2B"/>
                </a:highlight>
                <a:latin typeface="-apple-system"/>
              </a:rPr>
              <a:t>Docker</a:t>
            </a:r>
            <a:r>
              <a:rPr lang="ja-JP" altLang="en-US" b="0" i="0" dirty="0">
                <a:solidFill>
                  <a:srgbClr val="FFFFFF"/>
                </a:solidFill>
                <a:effectLst/>
                <a:highlight>
                  <a:srgbClr val="2B2B2B"/>
                </a:highlight>
                <a:latin typeface="-apple-system"/>
              </a:rPr>
              <a:t>や</a:t>
            </a:r>
            <a:r>
              <a:rPr lang="en-US" altLang="ja-JP" b="0" i="0" dirty="0" err="1">
                <a:solidFill>
                  <a:srgbClr val="FFFFFF"/>
                </a:solidFill>
                <a:effectLst/>
                <a:highlight>
                  <a:srgbClr val="2B2B2B"/>
                </a:highlight>
                <a:latin typeface="-apple-system"/>
              </a:rPr>
              <a:t>Podman</a:t>
            </a:r>
            <a:r>
              <a:rPr lang="ja-JP" altLang="en-US" b="0" i="0" dirty="0">
                <a:solidFill>
                  <a:srgbClr val="FFFFFF"/>
                </a:solidFill>
                <a:effectLst/>
                <a:highlight>
                  <a:srgbClr val="2B2B2B"/>
                </a:highlight>
                <a:latin typeface="-apple-system"/>
              </a:rPr>
              <a:t>の中で自動的に起動します。これは、開発者が自分のローカルマシンで作業を始める際の大きな時間節約になります。</a:t>
            </a:r>
          </a:p>
          <a:p>
            <a:endParaRPr lang="en-US" dirty="0">
              <a:ea typeface="Calibri"/>
              <a:cs typeface="Calibri"/>
            </a:endParaRPr>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7/8/2024 9:21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7782990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Now on top of that there's another package that you integrate directly into your applications so if you want to add caching for example into your back end or your front end you may add in the output caching component into your </a:t>
            </a:r>
            <a:r>
              <a:rPr lang="en-US" dirty="0" err="1">
                <a:ea typeface="Calibri"/>
                <a:cs typeface="Calibri"/>
              </a:rPr>
              <a:t>Blazor</a:t>
            </a:r>
            <a:r>
              <a:rPr lang="en-US" dirty="0">
                <a:ea typeface="Calibri"/>
                <a:cs typeface="Calibri"/>
              </a:rPr>
              <a:t> application. Here that's what I've done and I've simply added a single line of code to say add Redis output cache with the same key that I configured earlier so it can go through service discovery. Now these components not just add Redis connectivity into your application but they also use smart defaults such as adding retries health checks logging and additional telemetry that we will be able to visualize into the dashboard.</a:t>
            </a:r>
            <a:br>
              <a:rPr lang="en-US" dirty="0">
                <a:ea typeface="Calibri"/>
                <a:cs typeface="Calibri"/>
              </a:rPr>
            </a:br>
            <a:br>
              <a:rPr lang="en-US" dirty="0">
                <a:ea typeface="Calibri"/>
                <a:cs typeface="Calibri"/>
              </a:rPr>
            </a:br>
            <a:r>
              <a:rPr lang="ja-JP" altLang="en-US" b="0" i="0" dirty="0">
                <a:solidFill>
                  <a:srgbClr val="FFFFFF"/>
                </a:solidFill>
                <a:effectLst/>
                <a:highlight>
                  <a:srgbClr val="2B2B2B"/>
                </a:highlight>
                <a:latin typeface="-apple-system"/>
              </a:rPr>
              <a:t>それに加えて、アプリケーションに直接統合する別のパッケージがあります。たとえば、バックエンドやフロントエンドにキャッシングを追加したい場合、</a:t>
            </a:r>
            <a:r>
              <a:rPr lang="en-US" altLang="ja-JP" b="0" i="0" dirty="0" err="1">
                <a:solidFill>
                  <a:srgbClr val="FFFFFF"/>
                </a:solidFill>
                <a:effectLst/>
                <a:highlight>
                  <a:srgbClr val="2B2B2B"/>
                </a:highlight>
                <a:latin typeface="-apple-system"/>
              </a:rPr>
              <a:t>Blazor</a:t>
            </a:r>
            <a:r>
              <a:rPr lang="ja-JP" altLang="en-US" b="0" i="0" dirty="0">
                <a:solidFill>
                  <a:srgbClr val="FFFFFF"/>
                </a:solidFill>
                <a:effectLst/>
                <a:highlight>
                  <a:srgbClr val="2B2B2B"/>
                </a:highlight>
                <a:latin typeface="-apple-system"/>
              </a:rPr>
              <a:t>アプリケーションに出力キャッシングコンポーネントを追加することができます。ここでは、それが私が行ったことで、単に一行のコードを追加して「以前に設定した同じキーで</a:t>
            </a:r>
            <a:r>
              <a:rPr lang="en-US" altLang="ja-JP" b="0" i="0" dirty="0">
                <a:solidFill>
                  <a:srgbClr val="FFFFFF"/>
                </a:solidFill>
                <a:effectLst/>
                <a:highlight>
                  <a:srgbClr val="2B2B2B"/>
                </a:highlight>
                <a:latin typeface="-apple-system"/>
              </a:rPr>
              <a:t>Redis</a:t>
            </a:r>
            <a:r>
              <a:rPr lang="ja-JP" altLang="en-US" b="0" i="0" dirty="0">
                <a:solidFill>
                  <a:srgbClr val="FFFFFF"/>
                </a:solidFill>
                <a:effectLst/>
                <a:highlight>
                  <a:srgbClr val="2B2B2B"/>
                </a:highlight>
                <a:latin typeface="-apple-system"/>
              </a:rPr>
              <a:t>出力キャッシュを追加する」と指示しています。これにより、サービスディスカバリを経ることができます。これらのコンポーネントは、アプリケーションに</a:t>
            </a:r>
            <a:r>
              <a:rPr lang="en-US" altLang="ja-JP" b="0" i="0" dirty="0">
                <a:solidFill>
                  <a:srgbClr val="FFFFFF"/>
                </a:solidFill>
                <a:effectLst/>
                <a:highlight>
                  <a:srgbClr val="2B2B2B"/>
                </a:highlight>
                <a:latin typeface="-apple-system"/>
              </a:rPr>
              <a:t>Redis</a:t>
            </a:r>
            <a:r>
              <a:rPr lang="ja-JP" altLang="en-US" b="0" i="0" dirty="0">
                <a:solidFill>
                  <a:srgbClr val="FFFFFF"/>
                </a:solidFill>
                <a:effectLst/>
                <a:highlight>
                  <a:srgbClr val="2B2B2B"/>
                </a:highlight>
                <a:latin typeface="-apple-system"/>
              </a:rPr>
              <a:t>の接続性を追加するだけでなく、リトライ、ヘルスチェック、ロギング、追加のテレメトリなどのスマートなデフォルトを使用します。これにより、ダッシュボードに可視化することができます。</a:t>
            </a:r>
            <a:endParaRPr lang="en-US" dirty="0">
              <a:ea typeface="Calibri"/>
              <a:cs typeface="Calibri"/>
            </a:endParaRPr>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7/8/2024 9:21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7403205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go ahead and add Redis cache directly into this application.</a:t>
            </a:r>
          </a:p>
          <a:p>
            <a:endParaRPr lang="en-US" dirty="0"/>
          </a:p>
          <a:p>
            <a:endParaRPr lang="en-US" dirty="0"/>
          </a:p>
          <a:p>
            <a:r>
              <a:rPr lang="ja-JP" altLang="en-US" dirty="0"/>
              <a:t>では、このアプリケーションに直接</a:t>
            </a:r>
            <a:r>
              <a:rPr lang="en-US" altLang="ja-JP" dirty="0"/>
              <a:t>Redis</a:t>
            </a:r>
            <a:r>
              <a:rPr lang="ja-JP" altLang="en-US" dirty="0"/>
              <a:t>キャッシュを追加してみましょう。</a:t>
            </a:r>
            <a:endParaRPr lang="en-US" dirty="0"/>
          </a:p>
        </p:txBody>
      </p:sp>
      <p:sp>
        <p:nvSpPr>
          <p:cNvPr id="4" name="Slide Number Placeholder 3"/>
          <p:cNvSpPr>
            <a:spLocks noGrp="1"/>
          </p:cNvSpPr>
          <p:nvPr>
            <p:ph type="sldNum" sz="quarter" idx="5"/>
          </p:nvPr>
        </p:nvSpPr>
        <p:spPr/>
        <p:txBody>
          <a:bodyPr/>
          <a:lstStyle/>
          <a:p>
            <a:fld id="{7F8305DC-CC3D-479A-8171-D767E3089694}" type="slidenum">
              <a:rPr lang="en-US" smtClean="0"/>
              <a:t>44</a:t>
            </a:fld>
            <a:endParaRPr lang="en-US"/>
          </a:p>
        </p:txBody>
      </p:sp>
    </p:spTree>
    <p:extLst>
      <p:ext uri="{BB962C8B-B14F-4D97-AF65-F5344CB8AC3E}">
        <p14:creationId xmlns:p14="http://schemas.microsoft.com/office/powerpoint/2010/main" val="232546996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go ahead and add Redis cache directly into this application.</a:t>
            </a:r>
          </a:p>
          <a:p>
            <a:endParaRPr lang="en-US" dirty="0"/>
          </a:p>
          <a:p>
            <a:r>
              <a:rPr lang="ja-JP" altLang="en-US" dirty="0"/>
              <a:t>では、このアプリケーションに直接</a:t>
            </a:r>
            <a:r>
              <a:rPr lang="en-US" altLang="ja-JP" dirty="0"/>
              <a:t>Redis</a:t>
            </a:r>
            <a:r>
              <a:rPr lang="ja-JP" altLang="en-US" dirty="0"/>
              <a:t>キャッシュを追加してみましょう。</a:t>
            </a:r>
            <a:endParaRPr lang="en-US" dirty="0"/>
          </a:p>
        </p:txBody>
      </p:sp>
      <p:sp>
        <p:nvSpPr>
          <p:cNvPr id="4" name="Slide Number Placeholder 3"/>
          <p:cNvSpPr>
            <a:spLocks noGrp="1"/>
          </p:cNvSpPr>
          <p:nvPr>
            <p:ph type="sldNum" sz="quarter" idx="5"/>
          </p:nvPr>
        </p:nvSpPr>
        <p:spPr/>
        <p:txBody>
          <a:bodyPr/>
          <a:lstStyle/>
          <a:p>
            <a:fld id="{7F8305DC-CC3D-479A-8171-D767E3089694}" type="slidenum">
              <a:rPr lang="en-US" smtClean="0"/>
              <a:t>45</a:t>
            </a:fld>
            <a:endParaRPr lang="en-US"/>
          </a:p>
        </p:txBody>
      </p:sp>
    </p:spTree>
    <p:extLst>
      <p:ext uri="{BB962C8B-B14F-4D97-AF65-F5344CB8AC3E}">
        <p14:creationId xmlns:p14="http://schemas.microsoft.com/office/powerpoint/2010/main" val="358547880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dirty="0"/>
              <a:t>All right finally is the deployment phase of the application because .NET Aspire as I've shown so far gives us a world class development experience and really helps us locally on our machine get deep insights into our application comma but at some time we need to be able to deploy it.</a:t>
            </a:r>
          </a:p>
          <a:p>
            <a:pPr marL="0" marR="0">
              <a:spcBef>
                <a:spcPts val="0"/>
              </a:spcBef>
              <a:spcAft>
                <a:spcPts val="0"/>
              </a:spcAft>
            </a:pPr>
            <a:endParaRPr lang="en-US" dirty="0"/>
          </a:p>
          <a:p>
            <a:pPr marL="0" marR="0">
              <a:spcBef>
                <a:spcPts val="0"/>
              </a:spcBef>
              <a:spcAft>
                <a:spcPts val="0"/>
              </a:spcAft>
            </a:pPr>
            <a:r>
              <a:rPr lang="ja-JP" altLang="en-US" b="0" i="0" dirty="0">
                <a:solidFill>
                  <a:srgbClr val="FFFFFF"/>
                </a:solidFill>
                <a:effectLst/>
                <a:highlight>
                  <a:srgbClr val="2B2B2B"/>
                </a:highlight>
                <a:latin typeface="-apple-system"/>
              </a:rPr>
              <a:t>それでは、最後にアプリケーションのデプロイメントフェーズについて説明します。これまで示してきたように、</a:t>
            </a:r>
            <a:r>
              <a:rPr lang="en-US" altLang="ja-JP" b="0" i="0" dirty="0">
                <a:solidFill>
                  <a:srgbClr val="FFFFFF"/>
                </a:solidFill>
                <a:effectLst/>
                <a:highlight>
                  <a:srgbClr val="2B2B2B"/>
                </a:highlight>
                <a:latin typeface="-apple-system"/>
              </a:rPr>
              <a:t>.NET Aspire</a:t>
            </a:r>
            <a:r>
              <a:rPr lang="ja-JP" altLang="en-US" b="0" i="0" dirty="0">
                <a:solidFill>
                  <a:srgbClr val="FFFFFF"/>
                </a:solidFill>
                <a:effectLst/>
                <a:highlight>
                  <a:srgbClr val="2B2B2B"/>
                </a:highlight>
                <a:latin typeface="-apple-system"/>
              </a:rPr>
              <a:t>は私たちに世界クラスの開発体験を提供し、ローカルマシン上でアプリケーションに深い洞察を得るのに大いに役立ちます。しかし、ある時点で、それをデプロイすることができる必要があります。</a:t>
            </a:r>
            <a:endParaRPr lang="en-US" dirty="0"/>
          </a:p>
        </p:txBody>
      </p:sp>
      <p:sp>
        <p:nvSpPr>
          <p:cNvPr id="4" name="Slide Number Placeholder 3"/>
          <p:cNvSpPr>
            <a:spLocks noGrp="1"/>
          </p:cNvSpPr>
          <p:nvPr>
            <p:ph type="sldNum" sz="quarter" idx="5"/>
          </p:nvPr>
        </p:nvSpPr>
        <p:spPr/>
        <p:txBody>
          <a:bodyPr/>
          <a:lstStyle/>
          <a:p>
            <a:pPr marL="0" marR="0" lvl="0" indent="0" algn="r" defTabSz="949147" rtl="0" eaLnBrk="1" fontAlgn="auto" latinLnBrk="0" hangingPunct="1">
              <a:lnSpc>
                <a:spcPct val="100000"/>
              </a:lnSpc>
              <a:spcBef>
                <a:spcPts val="0"/>
              </a:spcBef>
              <a:spcAft>
                <a:spcPts val="0"/>
              </a:spcAft>
              <a:buClrTx/>
              <a:buSzTx/>
              <a:buFontTx/>
              <a:buNone/>
              <a:tabLst/>
              <a:defRPr/>
            </a:pPr>
            <a:fld id="{D96FA0A3-07FB-4AAC-A99C-E63CB0E4F33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49147"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2613596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dirty="0"/>
              <a:t>So what are our options well the first thing is that you can continue to just deploy your application directly like you have been doing today. now it may mean that you need to add a few more connection strings or you may need to add in those dependencies into your deployment pipeline. But no matter where you're deploying your .NET applications today and whatever services you're using you can continue to deploy. In this case I may decide to integrate Azure Redis Cache and continue to deploy my application into App Service. Or I might decide that I want to take it further and I want to use things such as container apps to bundle up application article even further such as using Kubernetes services. But of course, you can deploy your application everywhere.</a:t>
            </a:r>
          </a:p>
          <a:p>
            <a:pPr marL="0" marR="0">
              <a:spcBef>
                <a:spcPts val="0"/>
              </a:spcBef>
              <a:spcAft>
                <a:spcPts val="0"/>
              </a:spcAft>
            </a:pPr>
            <a:endParaRPr lang="en-US" dirty="0"/>
          </a:p>
          <a:p>
            <a:pPr marL="0" marR="0">
              <a:spcBef>
                <a:spcPts val="0"/>
              </a:spcBef>
              <a:spcAft>
                <a:spcPts val="0"/>
              </a:spcAft>
            </a:pPr>
            <a:r>
              <a:rPr lang="en-US" dirty="0"/>
              <a:t>
In addition to how you deploy today there's deep integrations for AWS and for Azure like we've seen with components but in additionally into the command line to help you get your services up and running. And of course it wouldn't be Visual Studio with a little right click publish. Visual Studio directly integrates into the Azure developer CLI to give you sort of an easy button to start to deploy your application. Visual Studio on Azure developer CLI can take your application and bundle it up automatically into containers and publish them to Azure Container Apps. Let's take a look and see what that looks like.</a:t>
            </a:r>
          </a:p>
          <a:p>
            <a:pPr marL="0" marR="0">
              <a:spcBef>
                <a:spcPts val="0"/>
              </a:spcBef>
              <a:spcAft>
                <a:spcPts val="0"/>
              </a:spcAft>
            </a:pPr>
            <a:endParaRPr lang="en-US" dirty="0"/>
          </a:p>
          <a:p>
            <a:pPr marL="0" marR="0">
              <a:spcBef>
                <a:spcPts val="0"/>
              </a:spcBef>
              <a:spcAft>
                <a:spcPts val="0"/>
              </a:spcAft>
            </a:pPr>
            <a:r>
              <a:rPr lang="ja-JP" altLang="en-US" dirty="0"/>
              <a:t>私たちの選択肢は何でしょうか。まず、今日まで通りにアプリケーションを直接デプロイし続けることができます。これは、接続文字列をいくつか追加する必要があるかもしれないし、デプロイメントパイプラインに依存関係を追加する必要があるかもしれません。しかし、どこに</a:t>
            </a:r>
            <a:r>
              <a:rPr lang="en-US" altLang="ja-JP" dirty="0"/>
              <a:t>.NET</a:t>
            </a:r>
            <a:r>
              <a:rPr lang="ja-JP" altLang="en-US" dirty="0"/>
              <a:t>アプリケーションをデプロイしているか、どのサービスを使用しているかに関わらず、デプロイを続けることができます。この場合、</a:t>
            </a:r>
            <a:r>
              <a:rPr lang="en-US" altLang="ja-JP" dirty="0"/>
              <a:t>Azure Redis Cache</a:t>
            </a:r>
            <a:r>
              <a:rPr lang="ja-JP" altLang="en-US" dirty="0"/>
              <a:t>を統合し、アプリケーションを</a:t>
            </a:r>
            <a:r>
              <a:rPr lang="en-US" altLang="ja-JP" dirty="0"/>
              <a:t>App Service</a:t>
            </a:r>
            <a:r>
              <a:rPr lang="ja-JP" altLang="en-US" dirty="0"/>
              <a:t>にデプロイし続けることを決定するかもしれません。または、さらに進めて、コンテナアプリのようなものを使用してアプリケーションの記事をさらにバンドルしたいと思うかもしれません。たとえば、</a:t>
            </a:r>
            <a:r>
              <a:rPr lang="en-US" altLang="ja-JP" dirty="0"/>
              <a:t>Kubernetes</a:t>
            </a:r>
            <a:r>
              <a:rPr lang="ja-JP" altLang="en-US" dirty="0"/>
              <a:t>サービスを使用するなどです。もちろん、アプリケーションはどこでもデプロイできます。</a:t>
            </a:r>
          </a:p>
          <a:p>
            <a:pPr marL="0" marR="0">
              <a:spcBef>
                <a:spcPts val="0"/>
              </a:spcBef>
              <a:spcAft>
                <a:spcPts val="0"/>
              </a:spcAft>
            </a:pPr>
            <a:endParaRPr lang="ja-JP" altLang="en-US" dirty="0"/>
          </a:p>
          <a:p>
            <a:pPr marL="0" marR="0">
              <a:spcBef>
                <a:spcPts val="0"/>
              </a:spcBef>
              <a:spcAft>
                <a:spcPts val="0"/>
              </a:spcAft>
            </a:pPr>
            <a:r>
              <a:rPr lang="ja-JP" altLang="en-US" dirty="0"/>
              <a:t>今日のデプロイ方法に加えて、</a:t>
            </a:r>
            <a:r>
              <a:rPr lang="en-US" altLang="ja-JP" dirty="0"/>
              <a:t>AWS</a:t>
            </a:r>
            <a:r>
              <a:rPr lang="ja-JP" altLang="en-US" dirty="0"/>
              <a:t>や</a:t>
            </a:r>
            <a:r>
              <a:rPr lang="en-US" altLang="ja-JP" dirty="0"/>
              <a:t>Azure</a:t>
            </a:r>
            <a:r>
              <a:rPr lang="ja-JP" altLang="en-US" dirty="0"/>
              <a:t>のような深い統合があります。これは、コンポーネントで見たようなものですが、さらにコマンドラインにも統合されており、サービスを起動し、稼働させるのに役立ちます。そして、もちろん、右クリックして公開するだけの</a:t>
            </a:r>
            <a:r>
              <a:rPr lang="en-US" altLang="ja-JP" dirty="0"/>
              <a:t>Visual Studio</a:t>
            </a:r>
            <a:r>
              <a:rPr lang="ja-JP" altLang="en-US" dirty="0"/>
              <a:t>ではありません。</a:t>
            </a:r>
            <a:r>
              <a:rPr lang="en-US" altLang="ja-JP" dirty="0"/>
              <a:t>Visual Studio</a:t>
            </a:r>
            <a:r>
              <a:rPr lang="ja-JP" altLang="en-US" dirty="0"/>
              <a:t>は</a:t>
            </a:r>
            <a:r>
              <a:rPr lang="en-US" altLang="ja-JP" dirty="0"/>
              <a:t>Azure</a:t>
            </a:r>
            <a:r>
              <a:rPr lang="ja-JP" altLang="en-US" dirty="0"/>
              <a:t> </a:t>
            </a:r>
            <a:r>
              <a:rPr lang="en-US" altLang="ja-JP" dirty="0"/>
              <a:t>Developer CLI</a:t>
            </a:r>
            <a:r>
              <a:rPr lang="ja-JP" altLang="en-US" dirty="0"/>
              <a:t>に直接統合されており、アプリケーションをデプロイするための簡単なボタンを提供します。</a:t>
            </a:r>
            <a:r>
              <a:rPr lang="en-US" altLang="ja-JP" dirty="0"/>
              <a:t>Visual Studio on Azure</a:t>
            </a:r>
            <a:r>
              <a:rPr lang="ja-JP" altLang="en-US" dirty="0"/>
              <a:t> </a:t>
            </a:r>
            <a:r>
              <a:rPr lang="en-US" altLang="ja-JP"/>
              <a:t>Developer CLI</a:t>
            </a:r>
            <a:r>
              <a:rPr lang="ja-JP" altLang="en-US" dirty="0"/>
              <a:t>は、アプリケーションを取り込み、自動的にコンテナにバンドルし、それらを</a:t>
            </a:r>
            <a:r>
              <a:rPr lang="en-US" altLang="ja-JP" dirty="0"/>
              <a:t>Azure Container Apps</a:t>
            </a:r>
            <a:r>
              <a:rPr lang="ja-JP" altLang="en-US" dirty="0"/>
              <a:t>に公開することができます。それがどのように見えるか見てみましょう。</a:t>
            </a:r>
            <a:endParaRPr lang="en-US" dirty="0"/>
          </a:p>
          <a:p>
            <a:pPr marL="0" marR="0">
              <a:spcBef>
                <a:spcPts val="0"/>
              </a:spcBef>
              <a:spcAft>
                <a:spcPts val="0"/>
              </a:spcAft>
            </a:pPr>
            <a:endParaRPr lang="en-US" dirty="0"/>
          </a:p>
          <a:p>
            <a:pPr marL="0" marR="0">
              <a:spcBef>
                <a:spcPts val="0"/>
              </a:spcBef>
              <a:spcAft>
                <a:spcPts val="0"/>
              </a:spcAft>
            </a:pPr>
            <a:endParaRPr lang="en-US" dirty="0"/>
          </a:p>
        </p:txBody>
      </p:sp>
      <p:sp>
        <p:nvSpPr>
          <p:cNvPr id="4" name="Slide Number Placeholder 3"/>
          <p:cNvSpPr>
            <a:spLocks noGrp="1"/>
          </p:cNvSpPr>
          <p:nvPr>
            <p:ph type="sldNum" sz="quarter" idx="5"/>
          </p:nvPr>
        </p:nvSpPr>
        <p:spPr/>
        <p:txBody>
          <a:bodyPr/>
          <a:lstStyle/>
          <a:p>
            <a:pPr marL="0" marR="0" lvl="0" indent="0" algn="r" defTabSz="949147" rtl="0" eaLnBrk="1" fontAlgn="auto" latinLnBrk="0" hangingPunct="1">
              <a:lnSpc>
                <a:spcPct val="100000"/>
              </a:lnSpc>
              <a:spcBef>
                <a:spcPts val="0"/>
              </a:spcBef>
              <a:spcAft>
                <a:spcPts val="0"/>
              </a:spcAft>
              <a:buClrTx/>
              <a:buSzTx/>
              <a:buFontTx/>
              <a:buNone/>
              <a:tabLst/>
              <a:defRPr/>
            </a:pPr>
            <a:fld id="{D96FA0A3-07FB-4AAC-A99C-E63CB0E4F33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49147"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102773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Here inside of Visual Studio like I said you can simply right click and publish and as of today you have the option to automatically deploy to Azure container apps. Now what's happening here is that when we use .NET Aspires app host it generates a manifest, and that manifest can be used by different tools such as the Azure developer CLI to be able to take everything about my application and automatically configure in this case Azure Container Apps and all the adjacent services. So Visual Studio handles this all for me automatically and I can easily integrate it into my CI and CD pipeline. And while this is the easy mode especially if I'm wanting to see my application run really quick in a real environment as I previously mentioned the .NET Aspire project can generate and manifest and it can be used in other tools just as Aspir8 which is an open-source tool that enables you to take your Aspire application and put it into Kubernetes services. But with all that being said this is just one option for you and you can continue to deploy your application today as you always have.</a:t>
            </a:r>
          </a:p>
          <a:p>
            <a:endParaRPr lang="en-US" dirty="0">
              <a:cs typeface="Calibri"/>
            </a:endParaRPr>
          </a:p>
          <a:p>
            <a:r>
              <a:rPr lang="en-US" altLang="ja-JP" b="0" i="0" dirty="0">
                <a:solidFill>
                  <a:srgbClr val="FFFFFF"/>
                </a:solidFill>
                <a:effectLst/>
                <a:highlight>
                  <a:srgbClr val="2B2B2B"/>
                </a:highlight>
                <a:latin typeface="-apple-system"/>
              </a:rPr>
              <a:t>Visual Studio</a:t>
            </a:r>
            <a:r>
              <a:rPr lang="ja-JP" altLang="en-US" b="0" i="0" dirty="0">
                <a:solidFill>
                  <a:srgbClr val="FFFFFF"/>
                </a:solidFill>
                <a:effectLst/>
                <a:highlight>
                  <a:srgbClr val="2B2B2B"/>
                </a:highlight>
                <a:latin typeface="-apple-system"/>
              </a:rPr>
              <a:t>の中で、私が言ったように、右クリックして公開を選択するだけで、今日からは</a:t>
            </a:r>
            <a:r>
              <a:rPr lang="en-US" altLang="ja-JP" b="0" i="0" dirty="0">
                <a:solidFill>
                  <a:srgbClr val="FFFFFF"/>
                </a:solidFill>
                <a:effectLst/>
                <a:highlight>
                  <a:srgbClr val="2B2B2B"/>
                </a:highlight>
                <a:latin typeface="-apple-system"/>
              </a:rPr>
              <a:t>Azure</a:t>
            </a:r>
            <a:r>
              <a:rPr lang="ja-JP" altLang="en-US" b="0" i="0" dirty="0">
                <a:solidFill>
                  <a:srgbClr val="FFFFFF"/>
                </a:solidFill>
                <a:effectLst/>
                <a:highlight>
                  <a:srgbClr val="2B2B2B"/>
                </a:highlight>
                <a:latin typeface="-apple-system"/>
              </a:rPr>
              <a:t>コンテナアプリへの自動デプロイのオプションがあります。ここで起こっていることは、</a:t>
            </a:r>
            <a:r>
              <a:rPr lang="en-US" altLang="ja-JP" b="0" i="0" dirty="0">
                <a:solidFill>
                  <a:srgbClr val="FFFFFF"/>
                </a:solidFill>
                <a:effectLst/>
                <a:highlight>
                  <a:srgbClr val="2B2B2B"/>
                </a:highlight>
                <a:latin typeface="-apple-system"/>
              </a:rPr>
              <a:t>.NET Aspire</a:t>
            </a:r>
            <a:r>
              <a:rPr lang="ja-JP" altLang="en-US" b="0" i="0" dirty="0">
                <a:solidFill>
                  <a:srgbClr val="FFFFFF"/>
                </a:solidFill>
                <a:effectLst/>
                <a:highlight>
                  <a:srgbClr val="2B2B2B"/>
                </a:highlight>
                <a:latin typeface="-apple-system"/>
              </a:rPr>
              <a:t>のアプリホストを使用すると、マニフェストが生成され、そのマニフェストは</a:t>
            </a:r>
            <a:r>
              <a:rPr lang="en-US" altLang="ja-JP" b="0" i="0" dirty="0">
                <a:solidFill>
                  <a:srgbClr val="FFFFFF"/>
                </a:solidFill>
                <a:effectLst/>
                <a:highlight>
                  <a:srgbClr val="2B2B2B"/>
                </a:highlight>
                <a:latin typeface="-apple-system"/>
              </a:rPr>
              <a:t>Azure</a:t>
            </a:r>
            <a:r>
              <a:rPr lang="ja-JP" altLang="en-US" b="0" i="0" dirty="0">
                <a:solidFill>
                  <a:srgbClr val="FFFFFF"/>
                </a:solidFill>
                <a:effectLst/>
                <a:highlight>
                  <a:srgbClr val="2B2B2B"/>
                </a:highlight>
                <a:latin typeface="-apple-system"/>
              </a:rPr>
              <a:t>開発者</a:t>
            </a:r>
            <a:r>
              <a:rPr lang="en-US" altLang="ja-JP" b="0" i="0" dirty="0">
                <a:solidFill>
                  <a:srgbClr val="FFFFFF"/>
                </a:solidFill>
                <a:effectLst/>
                <a:highlight>
                  <a:srgbClr val="2B2B2B"/>
                </a:highlight>
                <a:latin typeface="-apple-system"/>
              </a:rPr>
              <a:t>CLI</a:t>
            </a:r>
            <a:r>
              <a:rPr lang="ja-JP" altLang="en-US" b="0" i="0" dirty="0">
                <a:solidFill>
                  <a:srgbClr val="FFFFFF"/>
                </a:solidFill>
                <a:effectLst/>
                <a:highlight>
                  <a:srgbClr val="2B2B2B"/>
                </a:highlight>
                <a:latin typeface="-apple-system"/>
              </a:rPr>
              <a:t>などのさまざまなツールで使用でき、アプリケーションに関するすべてを取り込み、この場合は</a:t>
            </a:r>
            <a:r>
              <a:rPr lang="en-US" altLang="ja-JP" b="0" i="0" dirty="0">
                <a:solidFill>
                  <a:srgbClr val="FFFFFF"/>
                </a:solidFill>
                <a:effectLst/>
                <a:highlight>
                  <a:srgbClr val="2B2B2B"/>
                </a:highlight>
                <a:latin typeface="-apple-system"/>
              </a:rPr>
              <a:t>Azure Container Apps</a:t>
            </a:r>
            <a:r>
              <a:rPr lang="ja-JP" altLang="en-US" b="0" i="0" dirty="0">
                <a:solidFill>
                  <a:srgbClr val="FFFFFF"/>
                </a:solidFill>
                <a:effectLst/>
                <a:highlight>
                  <a:srgbClr val="2B2B2B"/>
                </a:highlight>
                <a:latin typeface="-apple-system"/>
              </a:rPr>
              <a:t>とすべての隣接サービスを自動的に設定します。</a:t>
            </a:r>
            <a:r>
              <a:rPr lang="en-US" altLang="ja-JP" b="0" i="0" dirty="0">
                <a:solidFill>
                  <a:srgbClr val="FFFFFF"/>
                </a:solidFill>
                <a:effectLst/>
                <a:highlight>
                  <a:srgbClr val="2B2B2B"/>
                </a:highlight>
                <a:latin typeface="-apple-system"/>
              </a:rPr>
              <a:t>Visual Studio</a:t>
            </a:r>
            <a:r>
              <a:rPr lang="ja-JP" altLang="en-US" b="0" i="0" dirty="0">
                <a:solidFill>
                  <a:srgbClr val="FFFFFF"/>
                </a:solidFill>
                <a:effectLst/>
                <a:highlight>
                  <a:srgbClr val="2B2B2B"/>
                </a:highlight>
                <a:latin typeface="-apple-system"/>
              </a:rPr>
              <a:t>はこれをすべて自動的に処理し、</a:t>
            </a:r>
            <a:r>
              <a:rPr lang="en-US" altLang="ja-JP" b="0" i="0" dirty="0">
                <a:solidFill>
                  <a:srgbClr val="FFFFFF"/>
                </a:solidFill>
                <a:effectLst/>
                <a:highlight>
                  <a:srgbClr val="2B2B2B"/>
                </a:highlight>
                <a:latin typeface="-apple-system"/>
              </a:rPr>
              <a:t>CI</a:t>
            </a:r>
            <a:r>
              <a:rPr lang="ja-JP" altLang="en-US" b="0" i="0" dirty="0">
                <a:solidFill>
                  <a:srgbClr val="FFFFFF"/>
                </a:solidFill>
                <a:effectLst/>
                <a:highlight>
                  <a:srgbClr val="2B2B2B"/>
                </a:highlight>
                <a:latin typeface="-apple-system"/>
              </a:rPr>
              <a:t>と</a:t>
            </a:r>
            <a:r>
              <a:rPr lang="en-US" altLang="ja-JP" b="0" i="0" dirty="0">
                <a:solidFill>
                  <a:srgbClr val="FFFFFF"/>
                </a:solidFill>
                <a:effectLst/>
                <a:highlight>
                  <a:srgbClr val="2B2B2B"/>
                </a:highlight>
                <a:latin typeface="-apple-system"/>
              </a:rPr>
              <a:t>CD</a:t>
            </a:r>
            <a:r>
              <a:rPr lang="ja-JP" altLang="en-US" b="0" i="0" dirty="0">
                <a:solidFill>
                  <a:srgbClr val="FFFFFF"/>
                </a:solidFill>
                <a:effectLst/>
                <a:highlight>
                  <a:srgbClr val="2B2B2B"/>
                </a:highlight>
                <a:latin typeface="-apple-system"/>
              </a:rPr>
              <a:t>パイプラインに簡単に統合することができます。そして、これは簡単なモードで、特にアプリケーションをリアルな環境で素早く実行したいと思っている場合、先ほど言及したように、</a:t>
            </a:r>
            <a:r>
              <a:rPr lang="en-US" altLang="ja-JP" b="0" i="0" dirty="0">
                <a:solidFill>
                  <a:srgbClr val="FFFFFF"/>
                </a:solidFill>
                <a:effectLst/>
                <a:highlight>
                  <a:srgbClr val="2B2B2B"/>
                </a:highlight>
                <a:latin typeface="-apple-system"/>
              </a:rPr>
              <a:t>.NET Aspire</a:t>
            </a:r>
            <a:r>
              <a:rPr lang="ja-JP" altLang="en-US" b="0" i="0" dirty="0">
                <a:solidFill>
                  <a:srgbClr val="FFFFFF"/>
                </a:solidFill>
                <a:effectLst/>
                <a:highlight>
                  <a:srgbClr val="2B2B2B"/>
                </a:highlight>
                <a:latin typeface="-apple-system"/>
              </a:rPr>
              <a:t>プロジェクトはマニフェストを生成し、それは他のツールでも使用できます。例えば、</a:t>
            </a:r>
            <a:r>
              <a:rPr lang="en-US" altLang="ja-JP" b="0" i="0" dirty="0">
                <a:solidFill>
                  <a:srgbClr val="FFFFFF"/>
                </a:solidFill>
                <a:effectLst/>
                <a:highlight>
                  <a:srgbClr val="2B2B2B"/>
                </a:highlight>
                <a:latin typeface="-apple-system"/>
              </a:rPr>
              <a:t>Aspir8</a:t>
            </a:r>
            <a:r>
              <a:rPr lang="ja-JP" altLang="en-US" b="0" i="0" dirty="0">
                <a:solidFill>
                  <a:srgbClr val="FFFFFF"/>
                </a:solidFill>
                <a:effectLst/>
                <a:highlight>
                  <a:srgbClr val="2B2B2B"/>
                </a:highlight>
                <a:latin typeface="-apple-system"/>
              </a:rPr>
              <a:t>というオープンソースのツールは、</a:t>
            </a:r>
            <a:r>
              <a:rPr lang="en-US" altLang="ja-JP" b="0" i="0" dirty="0">
                <a:solidFill>
                  <a:srgbClr val="FFFFFF"/>
                </a:solidFill>
                <a:effectLst/>
                <a:highlight>
                  <a:srgbClr val="2B2B2B"/>
                </a:highlight>
                <a:latin typeface="-apple-system"/>
              </a:rPr>
              <a:t>Aspire</a:t>
            </a:r>
            <a:r>
              <a:rPr lang="ja-JP" altLang="en-US" b="0" i="0" dirty="0">
                <a:solidFill>
                  <a:srgbClr val="FFFFFF"/>
                </a:solidFill>
                <a:effectLst/>
                <a:highlight>
                  <a:srgbClr val="2B2B2B"/>
                </a:highlight>
                <a:latin typeface="-apple-system"/>
              </a:rPr>
              <a:t>アプリケーションを取り込み、</a:t>
            </a:r>
            <a:r>
              <a:rPr lang="en-US" altLang="ja-JP" b="0" i="0" dirty="0">
                <a:solidFill>
                  <a:srgbClr val="FFFFFF"/>
                </a:solidFill>
                <a:effectLst/>
                <a:highlight>
                  <a:srgbClr val="2B2B2B"/>
                </a:highlight>
                <a:latin typeface="-apple-system"/>
              </a:rPr>
              <a:t>Kubernetes</a:t>
            </a:r>
            <a:r>
              <a:rPr lang="ja-JP" altLang="en-US" b="0" i="0" dirty="0">
                <a:solidFill>
                  <a:srgbClr val="FFFFFF"/>
                </a:solidFill>
                <a:effectLst/>
                <a:highlight>
                  <a:srgbClr val="2B2B2B"/>
                </a:highlight>
                <a:latin typeface="-apple-system"/>
              </a:rPr>
              <a:t>サービスに配置することを可能にします。しかし、それを言った上で、これはあなたにとっての一つの選択肢に過ぎません。今日も常にしてきたように、アプリケーションをデプロイし続けることができます。</a:t>
            </a:r>
            <a:endParaRPr lang="en-US" dirty="0">
              <a:cs typeface="Calibri"/>
            </a:endParaRPr>
          </a:p>
        </p:txBody>
      </p:sp>
      <p:sp>
        <p:nvSpPr>
          <p:cNvPr id="4" name="Slide Number Placeholder 3"/>
          <p:cNvSpPr>
            <a:spLocks noGrp="1"/>
          </p:cNvSpPr>
          <p:nvPr>
            <p:ph type="sldNum" sz="quarter" idx="5"/>
          </p:nvPr>
        </p:nvSpPr>
        <p:spPr/>
        <p:txBody>
          <a:bodyPr/>
          <a:lstStyle/>
          <a:p>
            <a:fld id="{D16A409A-1F21-4C87-A97D-11C410B84429}" type="slidenum">
              <a:rPr lang="en-US" smtClean="0"/>
              <a:t>48</a:t>
            </a:fld>
            <a:endParaRPr lang="en-US"/>
          </a:p>
        </p:txBody>
      </p:sp>
    </p:spTree>
    <p:extLst>
      <p:ext uri="{BB962C8B-B14F-4D97-AF65-F5344CB8AC3E}">
        <p14:creationId xmlns:p14="http://schemas.microsoft.com/office/powerpoint/2010/main" val="15682568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dirty="0"/>
              <a:t>So these are the major features of .NET Aspire that we've now integrated directly into this application, and we're all set up to deploy our application. But there's a lot more to .NET Aspire including deep integration into tooling templates and a lot more as you start to build out your application.</a:t>
            </a:r>
          </a:p>
          <a:p>
            <a:pPr marL="0" marR="0">
              <a:spcBef>
                <a:spcPts val="0"/>
              </a:spcBef>
              <a:spcAft>
                <a:spcPts val="0"/>
              </a:spcAft>
            </a:pPr>
            <a:endParaRPr lang="en-US" dirty="0"/>
          </a:p>
          <a:p>
            <a:pPr marL="0" marR="0">
              <a:spcBef>
                <a:spcPts val="0"/>
              </a:spcBef>
              <a:spcAft>
                <a:spcPts val="0"/>
              </a:spcAft>
            </a:pPr>
            <a:r>
              <a:rPr lang="ja-JP" altLang="en-US" b="0" i="0" dirty="0">
                <a:solidFill>
                  <a:srgbClr val="FFFFFF"/>
                </a:solidFill>
                <a:effectLst/>
                <a:highlight>
                  <a:srgbClr val="2B2B2B"/>
                </a:highlight>
                <a:latin typeface="-apple-system"/>
              </a:rPr>
              <a:t>これらは、私たちが直接このアプリケーションに統合した</a:t>
            </a:r>
            <a:r>
              <a:rPr lang="en-US" altLang="ja-JP" b="0" i="0" dirty="0">
                <a:solidFill>
                  <a:srgbClr val="FFFFFF"/>
                </a:solidFill>
                <a:effectLst/>
                <a:highlight>
                  <a:srgbClr val="2B2B2B"/>
                </a:highlight>
                <a:latin typeface="-apple-system"/>
              </a:rPr>
              <a:t>.NET Aspire</a:t>
            </a:r>
            <a:r>
              <a:rPr lang="ja-JP" altLang="en-US" b="0" i="0" dirty="0">
                <a:solidFill>
                  <a:srgbClr val="FFFFFF"/>
                </a:solidFill>
                <a:effectLst/>
                <a:highlight>
                  <a:srgbClr val="2B2B2B"/>
                </a:highlight>
                <a:latin typeface="-apple-system"/>
              </a:rPr>
              <a:t>の主要な機能であり、アプリケーションのデプロイメントの準備が整いました。しかし、</a:t>
            </a:r>
            <a:r>
              <a:rPr lang="en-US" altLang="ja-JP" b="0" i="0" dirty="0">
                <a:solidFill>
                  <a:srgbClr val="FFFFFF"/>
                </a:solidFill>
                <a:effectLst/>
                <a:highlight>
                  <a:srgbClr val="2B2B2B"/>
                </a:highlight>
                <a:latin typeface="-apple-system"/>
              </a:rPr>
              <a:t>.NET Aspire</a:t>
            </a:r>
            <a:r>
              <a:rPr lang="ja-JP" altLang="en-US" b="0" i="0" dirty="0">
                <a:solidFill>
                  <a:srgbClr val="FFFFFF"/>
                </a:solidFill>
                <a:effectLst/>
                <a:highlight>
                  <a:srgbClr val="2B2B2B"/>
                </a:highlight>
                <a:latin typeface="-apple-system"/>
              </a:rPr>
              <a:t>には、ツールテンプレートへの深い統合など、アプリケーションの構築を始めるとさらに多くの機能があります。</a:t>
            </a:r>
            <a:endParaRPr lang="en-US" dirty="0"/>
          </a:p>
        </p:txBody>
      </p:sp>
      <p:sp>
        <p:nvSpPr>
          <p:cNvPr id="4" name="Slide Number Placeholder 3"/>
          <p:cNvSpPr>
            <a:spLocks noGrp="1"/>
          </p:cNvSpPr>
          <p:nvPr>
            <p:ph type="sldNum" sz="quarter" idx="5"/>
          </p:nvPr>
        </p:nvSpPr>
        <p:spPr/>
        <p:txBody>
          <a:bodyPr/>
          <a:lstStyle/>
          <a:p>
            <a:pPr marL="0" marR="0" lvl="0" indent="0" algn="r" defTabSz="949147" rtl="0" eaLnBrk="1" fontAlgn="auto" latinLnBrk="0" hangingPunct="1">
              <a:lnSpc>
                <a:spcPct val="100000"/>
              </a:lnSpc>
              <a:spcBef>
                <a:spcPts val="0"/>
              </a:spcBef>
              <a:spcAft>
                <a:spcPts val="0"/>
              </a:spcAft>
              <a:buClrTx/>
              <a:buSzTx/>
              <a:buFontTx/>
              <a:buNone/>
              <a:tabLst/>
              <a:defRPr/>
            </a:pPr>
            <a:fld id="{D96FA0A3-07FB-4AAC-A99C-E63CB0E4F33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49147"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527693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inside of .NET you have the ability to not only build these applications but integrate into all of these different parts and in .NET eight the team added even more goodness across all of these different key areas for developers. This means at your fingertips you can easily integrate different NuGet packages and services from the frameworks into your applications to make them more observable resilient scalable and manageable in the long run.</a:t>
            </a:r>
          </a:p>
          <a:p>
            <a:endParaRPr lang="en-US" dirty="0"/>
          </a:p>
          <a:p>
            <a:r>
              <a:rPr lang="en-US" altLang="ja-JP" b="0" i="0" dirty="0">
                <a:effectLst/>
                <a:highlight>
                  <a:srgbClr val="F3F3F3"/>
                </a:highlight>
                <a:latin typeface="-apple-system"/>
              </a:rPr>
              <a:t>.NET</a:t>
            </a:r>
            <a:r>
              <a:rPr lang="ja-JP" altLang="en-US" b="0" i="0" dirty="0">
                <a:effectLst/>
                <a:highlight>
                  <a:srgbClr val="F3F3F3"/>
                </a:highlight>
                <a:latin typeface="-apple-system"/>
              </a:rPr>
              <a:t>内部では、これらのアプリケーションを構築するだけでなく、これらすべての異なる部分に統合する能力を持っています。そして、</a:t>
            </a:r>
            <a:r>
              <a:rPr lang="en-US" altLang="ja-JP" b="0" i="0" dirty="0">
                <a:effectLst/>
                <a:highlight>
                  <a:srgbClr val="F3F3F3"/>
                </a:highlight>
                <a:latin typeface="-apple-system"/>
              </a:rPr>
              <a:t>.NET 8</a:t>
            </a:r>
            <a:r>
              <a:rPr lang="ja-JP" altLang="en-US" b="0" i="0" dirty="0">
                <a:effectLst/>
                <a:highlight>
                  <a:srgbClr val="F3F3F3"/>
                </a:highlight>
                <a:latin typeface="-apple-system"/>
              </a:rPr>
              <a:t>では、開発者のためのこれらの異なるキーエリア全体に、チームがさらに多くの良さを追加しました。これは、あなたの手のひらで、あなたは簡単に異なる</a:t>
            </a:r>
            <a:r>
              <a:rPr lang="en-US" altLang="ja-JP" b="0" i="0" dirty="0">
                <a:effectLst/>
                <a:highlight>
                  <a:srgbClr val="F3F3F3"/>
                </a:highlight>
                <a:latin typeface="-apple-system"/>
              </a:rPr>
              <a:t>NuGet</a:t>
            </a:r>
            <a:r>
              <a:rPr lang="ja-JP" altLang="en-US" b="0" i="0" dirty="0">
                <a:effectLst/>
                <a:highlight>
                  <a:srgbClr val="F3F3F3"/>
                </a:highlight>
                <a:latin typeface="-apple-system"/>
              </a:rPr>
              <a:t>パッケージとフレームワークからのサービスをあなたのアプリケーションに統合することができ、それらを長期的に観察可能で、回復力があり、スケーラブルで、管理可能にすることを意味します。</a:t>
            </a:r>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7/8/2024 9:21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3267606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What's great is that .NET Aspire makes it super easy to get started with those templates that come with the SDK workload, we've seen it easily integrate into our local development experience and give us deep insights and we also saw how easy it is to deploy our application and orchestrate it with C# topology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b="0" i="0" dirty="0">
                <a:solidFill>
                  <a:srgbClr val="FFFFFF"/>
                </a:solidFill>
                <a:effectLst/>
                <a:highlight>
                  <a:srgbClr val="2B2B2B"/>
                </a:highlight>
                <a:latin typeface="-apple-system"/>
              </a:rPr>
              <a:t>その素晴らしい点は、</a:t>
            </a:r>
            <a:r>
              <a:rPr lang="en-US" altLang="ja-JP" b="0" i="0" dirty="0">
                <a:solidFill>
                  <a:srgbClr val="FFFFFF"/>
                </a:solidFill>
                <a:effectLst/>
                <a:highlight>
                  <a:srgbClr val="2B2B2B"/>
                </a:highlight>
                <a:latin typeface="-apple-system"/>
              </a:rPr>
              <a:t>.NET Aspire</a:t>
            </a:r>
            <a:r>
              <a:rPr lang="ja-JP" altLang="en-US" b="0" i="0" dirty="0">
                <a:solidFill>
                  <a:srgbClr val="FFFFFF"/>
                </a:solidFill>
                <a:effectLst/>
                <a:highlight>
                  <a:srgbClr val="2B2B2B"/>
                </a:highlight>
                <a:latin typeface="-apple-system"/>
              </a:rPr>
              <a:t>が</a:t>
            </a:r>
            <a:r>
              <a:rPr lang="en-US" altLang="ja-JP" b="0" i="0" dirty="0">
                <a:solidFill>
                  <a:srgbClr val="FFFFFF"/>
                </a:solidFill>
                <a:effectLst/>
                <a:highlight>
                  <a:srgbClr val="2B2B2B"/>
                </a:highlight>
                <a:latin typeface="-apple-system"/>
              </a:rPr>
              <a:t>SDK</a:t>
            </a:r>
            <a:r>
              <a:rPr lang="ja-JP" altLang="en-US" b="0" i="0" dirty="0">
                <a:solidFill>
                  <a:srgbClr val="FFFFFF"/>
                </a:solidFill>
                <a:effectLst/>
                <a:highlight>
                  <a:srgbClr val="2B2B2B"/>
                </a:highlight>
                <a:latin typeface="-apple-system"/>
              </a:rPr>
              <a:t>ワークロードに付属するテンプレートを使って始めるのが非常に簡単であることです。私たちは、それがローカルの開発体験に簡単に統合され、深い洞察を提供することを見てきました。また、アプリケーションをデプロイし、</a:t>
            </a:r>
            <a:r>
              <a:rPr lang="en-US" altLang="ja-JP" b="0" i="0" dirty="0">
                <a:solidFill>
                  <a:srgbClr val="FFFFFF"/>
                </a:solidFill>
                <a:effectLst/>
                <a:highlight>
                  <a:srgbClr val="2B2B2B"/>
                </a:highlight>
                <a:latin typeface="-apple-system"/>
              </a:rPr>
              <a:t>C#</a:t>
            </a:r>
            <a:r>
              <a:rPr lang="ja-JP" altLang="en-US" b="0" i="0" dirty="0">
                <a:solidFill>
                  <a:srgbClr val="FFFFFF"/>
                </a:solidFill>
                <a:effectLst/>
                <a:highlight>
                  <a:srgbClr val="2B2B2B"/>
                </a:highlight>
                <a:latin typeface="-apple-system"/>
              </a:rPr>
              <a:t>トポロジーでオーケストレーションするのがいかに簡単かも見てきました。</a:t>
            </a:r>
            <a:endParaRPr lang="en-US" dirty="0"/>
          </a:p>
        </p:txBody>
      </p:sp>
      <p:sp>
        <p:nvSpPr>
          <p:cNvPr id="4" name="Slide Number Placeholder 3"/>
          <p:cNvSpPr>
            <a:spLocks noGrp="1"/>
          </p:cNvSpPr>
          <p:nvPr>
            <p:ph type="sldNum" sz="quarter" idx="5"/>
          </p:nvPr>
        </p:nvSpPr>
        <p:spPr/>
        <p:txBody>
          <a:bodyPr/>
          <a:lstStyle/>
          <a:p>
            <a:fld id="{0496B17A-C6DF-E541-AEBD-D16B2194AACE}" type="slidenum">
              <a:rPr lang="en-US" smtClean="0"/>
              <a:t>50</a:t>
            </a:fld>
            <a:endParaRPr lang="en-US"/>
          </a:p>
        </p:txBody>
      </p:sp>
    </p:spTree>
    <p:extLst>
      <p:ext uri="{BB962C8B-B14F-4D97-AF65-F5344CB8AC3E}">
        <p14:creationId xmlns:p14="http://schemas.microsoft.com/office/powerpoint/2010/main" val="112272557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 showed how to integrate .NET Aspire into an existing app and all of the features, but what if you are starting a new project! Let’s take a look at the starter project.</a:t>
            </a:r>
          </a:p>
          <a:p>
            <a:endParaRPr lang="en-US" dirty="0"/>
          </a:p>
          <a:p>
            <a:r>
              <a:rPr lang="ja-JP" altLang="en-US" b="0" i="0" dirty="0">
                <a:solidFill>
                  <a:srgbClr val="FFFFFF"/>
                </a:solidFill>
                <a:effectLst/>
                <a:highlight>
                  <a:srgbClr val="2B2B2B"/>
                </a:highlight>
                <a:latin typeface="-apple-system"/>
              </a:rPr>
              <a:t>今日、私たちは既存のアプリケーションに</a:t>
            </a:r>
            <a:r>
              <a:rPr lang="en-US" altLang="ja-JP" b="0" i="0" dirty="0">
                <a:solidFill>
                  <a:srgbClr val="FFFFFF"/>
                </a:solidFill>
                <a:effectLst/>
                <a:highlight>
                  <a:srgbClr val="2B2B2B"/>
                </a:highlight>
                <a:latin typeface="-apple-system"/>
              </a:rPr>
              <a:t>.NET Aspire</a:t>
            </a:r>
            <a:r>
              <a:rPr lang="ja-JP" altLang="en-US" b="0" i="0" dirty="0">
                <a:solidFill>
                  <a:srgbClr val="FFFFFF"/>
                </a:solidFill>
                <a:effectLst/>
                <a:highlight>
                  <a:srgbClr val="2B2B2B"/>
                </a:highlight>
                <a:latin typeface="-apple-system"/>
              </a:rPr>
              <a:t>を統合する方法とそのすべての機能を紹介しましたが、新しいプロジェクトを始める場合はどうでしょうか！スタータープロジェクトを見てみましょう。</a:t>
            </a:r>
            <a:endParaRPr lang="en-US" dirty="0"/>
          </a:p>
        </p:txBody>
      </p:sp>
      <p:sp>
        <p:nvSpPr>
          <p:cNvPr id="4" name="Slide Number Placeholder 3"/>
          <p:cNvSpPr>
            <a:spLocks noGrp="1"/>
          </p:cNvSpPr>
          <p:nvPr>
            <p:ph type="sldNum" sz="quarter" idx="5"/>
          </p:nvPr>
        </p:nvSpPr>
        <p:spPr/>
        <p:txBody>
          <a:bodyPr/>
          <a:lstStyle/>
          <a:p>
            <a:fld id="{7F8305DC-CC3D-479A-8171-D767E3089694}" type="slidenum">
              <a:rPr lang="en-US" smtClean="0"/>
              <a:t>51</a:t>
            </a:fld>
            <a:endParaRPr lang="en-US"/>
          </a:p>
        </p:txBody>
      </p:sp>
    </p:spTree>
    <p:extLst>
      <p:ext uri="{BB962C8B-B14F-4D97-AF65-F5344CB8AC3E}">
        <p14:creationId xmlns:p14="http://schemas.microsoft.com/office/powerpoint/2010/main" val="203500459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 showed how to integrate .NET Aspire into an existing app and all of the features, but what if you are starting a new project! Let’s take a look at the starter project.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b="0" i="0" dirty="0">
                <a:solidFill>
                  <a:srgbClr val="FFFFFF"/>
                </a:solidFill>
                <a:effectLst/>
                <a:highlight>
                  <a:srgbClr val="2B2B2B"/>
                </a:highlight>
                <a:latin typeface="-apple-system"/>
              </a:rPr>
              <a:t>今日、私たちは既存のアプリケーションに</a:t>
            </a:r>
            <a:r>
              <a:rPr lang="en-US" altLang="ja-JP" b="0" i="0" dirty="0">
                <a:solidFill>
                  <a:srgbClr val="FFFFFF"/>
                </a:solidFill>
                <a:effectLst/>
                <a:highlight>
                  <a:srgbClr val="2B2B2B"/>
                </a:highlight>
                <a:latin typeface="-apple-system"/>
              </a:rPr>
              <a:t>.NET Aspire</a:t>
            </a:r>
            <a:r>
              <a:rPr lang="ja-JP" altLang="en-US" b="0" i="0" dirty="0">
                <a:solidFill>
                  <a:srgbClr val="FFFFFF"/>
                </a:solidFill>
                <a:effectLst/>
                <a:highlight>
                  <a:srgbClr val="2B2B2B"/>
                </a:highlight>
                <a:latin typeface="-apple-system"/>
              </a:rPr>
              <a:t>を統合する方法とそのすべての機能を紹介しましたが、新しいプロジェクトを始める場合はどうでしょうか！スタータープロジェクトを見てみましょう。</a:t>
            </a:r>
            <a:endParaRPr lang="en-US" altLang="ja-JP" dirty="0"/>
          </a:p>
          <a:p>
            <a:endParaRPr lang="en-US" dirty="0"/>
          </a:p>
        </p:txBody>
      </p:sp>
      <p:sp>
        <p:nvSpPr>
          <p:cNvPr id="4" name="Slide Number Placeholder 3"/>
          <p:cNvSpPr>
            <a:spLocks noGrp="1"/>
          </p:cNvSpPr>
          <p:nvPr>
            <p:ph type="sldNum" sz="quarter" idx="5"/>
          </p:nvPr>
        </p:nvSpPr>
        <p:spPr/>
        <p:txBody>
          <a:bodyPr/>
          <a:lstStyle/>
          <a:p>
            <a:fld id="{7F8305DC-CC3D-479A-8171-D767E3089694}" type="slidenum">
              <a:rPr lang="en-US" smtClean="0"/>
              <a:t>52</a:t>
            </a:fld>
            <a:endParaRPr lang="en-US"/>
          </a:p>
        </p:txBody>
      </p:sp>
    </p:spTree>
    <p:extLst>
      <p:ext uri="{BB962C8B-B14F-4D97-AF65-F5344CB8AC3E}">
        <p14:creationId xmlns:p14="http://schemas.microsoft.com/office/powerpoint/2010/main" val="196320760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another thing I want to talk about really quick before we wrap this up is that I mentioned you can integrate other types of applications in to .NET Aspire systems. There's two specific ways of doing this one of just using open telemetry in your existing let's say JavaScript application and using the standalone Aspire dashboard. But additionally, you can integrate in node applications in to the app host to automatically run your node front end with your .NET backends.</a:t>
            </a:r>
            <a:br>
              <a:rPr lang="en-US" dirty="0"/>
            </a:br>
            <a:br>
              <a:rPr lang="en-US" dirty="0"/>
            </a:br>
            <a:r>
              <a:rPr lang="ja-JP" altLang="en-US" b="0" i="0" dirty="0">
                <a:solidFill>
                  <a:srgbClr val="FFFFFF"/>
                </a:solidFill>
                <a:effectLst/>
                <a:highlight>
                  <a:srgbClr val="2B2B2B"/>
                </a:highlight>
                <a:latin typeface="-apple-system"/>
              </a:rPr>
              <a:t>この話を終える前に、もう一つ話しておきたいことがあります。それは、他の種類のアプリケーションを</a:t>
            </a:r>
            <a:r>
              <a:rPr lang="en-US" altLang="ja-JP" b="0" i="0" dirty="0">
                <a:solidFill>
                  <a:srgbClr val="FFFFFF"/>
                </a:solidFill>
                <a:effectLst/>
                <a:highlight>
                  <a:srgbClr val="2B2B2B"/>
                </a:highlight>
                <a:latin typeface="-apple-system"/>
              </a:rPr>
              <a:t>.NET Aspire</a:t>
            </a:r>
            <a:r>
              <a:rPr lang="ja-JP" altLang="en-US" b="0" i="0" dirty="0">
                <a:solidFill>
                  <a:srgbClr val="FFFFFF"/>
                </a:solidFill>
                <a:effectLst/>
                <a:highlight>
                  <a:srgbClr val="2B2B2B"/>
                </a:highlight>
                <a:latin typeface="-apple-system"/>
              </a:rPr>
              <a:t>システムに統合できるということです。これには</a:t>
            </a:r>
            <a:r>
              <a:rPr lang="en-US" altLang="ja-JP" b="0" i="0" dirty="0">
                <a:solidFill>
                  <a:srgbClr val="FFFFFF"/>
                </a:solidFill>
                <a:effectLst/>
                <a:highlight>
                  <a:srgbClr val="2B2B2B"/>
                </a:highlight>
                <a:latin typeface="-apple-system"/>
              </a:rPr>
              <a:t>2</a:t>
            </a:r>
            <a:r>
              <a:rPr lang="ja-JP" altLang="en-US" b="0" i="0" dirty="0">
                <a:solidFill>
                  <a:srgbClr val="FFFFFF"/>
                </a:solidFill>
                <a:effectLst/>
                <a:highlight>
                  <a:srgbClr val="2B2B2B"/>
                </a:highlight>
                <a:latin typeface="-apple-system"/>
              </a:rPr>
              <a:t>つの具体的な方法があります。一つは、既存の</a:t>
            </a:r>
            <a:r>
              <a:rPr lang="en-US" altLang="ja-JP" b="0" i="0" dirty="0">
                <a:solidFill>
                  <a:srgbClr val="FFFFFF"/>
                </a:solidFill>
                <a:effectLst/>
                <a:highlight>
                  <a:srgbClr val="2B2B2B"/>
                </a:highlight>
                <a:latin typeface="-apple-system"/>
              </a:rPr>
              <a:t>JavaScript</a:t>
            </a:r>
            <a:r>
              <a:rPr lang="ja-JP" altLang="en-US" b="0" i="0" dirty="0">
                <a:solidFill>
                  <a:srgbClr val="FFFFFF"/>
                </a:solidFill>
                <a:effectLst/>
                <a:highlight>
                  <a:srgbClr val="2B2B2B"/>
                </a:highlight>
                <a:latin typeface="-apple-system"/>
              </a:rPr>
              <a:t>アプリケーションでオープンテレメトリを使用し、スタンドアロンの</a:t>
            </a:r>
            <a:r>
              <a:rPr lang="en-US" altLang="ja-JP" b="0" i="0" dirty="0">
                <a:solidFill>
                  <a:srgbClr val="FFFFFF"/>
                </a:solidFill>
                <a:effectLst/>
                <a:highlight>
                  <a:srgbClr val="2B2B2B"/>
                </a:highlight>
                <a:latin typeface="-apple-system"/>
              </a:rPr>
              <a:t>Aspire</a:t>
            </a:r>
            <a:r>
              <a:rPr lang="ja-JP" altLang="en-US" b="0" i="0" dirty="0">
                <a:solidFill>
                  <a:srgbClr val="FFFFFF"/>
                </a:solidFill>
                <a:effectLst/>
                <a:highlight>
                  <a:srgbClr val="2B2B2B"/>
                </a:highlight>
                <a:latin typeface="-apple-system"/>
              </a:rPr>
              <a:t>ダッシュボードを使用することです。さらに、ノードアプリケーションをアプリホストに統合して、ノードフロントエンドを</a:t>
            </a:r>
            <a:r>
              <a:rPr lang="en-US" altLang="ja-JP" b="0" i="0" dirty="0">
                <a:solidFill>
                  <a:srgbClr val="FFFFFF"/>
                </a:solidFill>
                <a:effectLst/>
                <a:highlight>
                  <a:srgbClr val="2B2B2B"/>
                </a:highlight>
                <a:latin typeface="-apple-system"/>
              </a:rPr>
              <a:t>.NET</a:t>
            </a:r>
            <a:r>
              <a:rPr lang="ja-JP" altLang="en-US" b="0" i="0" dirty="0">
                <a:solidFill>
                  <a:srgbClr val="FFFFFF"/>
                </a:solidFill>
                <a:effectLst/>
                <a:highlight>
                  <a:srgbClr val="2B2B2B"/>
                </a:highlight>
                <a:latin typeface="-apple-system"/>
              </a:rPr>
              <a:t>バックエンドと一緒に自動的に実行することもできます。</a:t>
            </a:r>
            <a:endParaRPr lang="en-US" dirty="0"/>
          </a:p>
        </p:txBody>
      </p:sp>
      <p:sp>
        <p:nvSpPr>
          <p:cNvPr id="4" name="Slide Number Placeholder 3"/>
          <p:cNvSpPr>
            <a:spLocks noGrp="1"/>
          </p:cNvSpPr>
          <p:nvPr>
            <p:ph type="sldNum" sz="quarter" idx="5"/>
          </p:nvPr>
        </p:nvSpPr>
        <p:spPr/>
        <p:txBody>
          <a:bodyPr/>
          <a:lstStyle/>
          <a:p>
            <a:fld id="{0496B17A-C6DF-E541-AEBD-D16B2194AACE}" type="slidenum">
              <a:rPr lang="en-US" smtClean="0"/>
              <a:t>53</a:t>
            </a:fld>
            <a:endParaRPr lang="en-US"/>
          </a:p>
        </p:txBody>
      </p:sp>
    </p:spTree>
    <p:extLst>
      <p:ext uri="{BB962C8B-B14F-4D97-AF65-F5344CB8AC3E}">
        <p14:creationId xmlns:p14="http://schemas.microsoft.com/office/powerpoint/2010/main" val="107967354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when you do that you'll see not only in the .NET Aspire dashboard your .NET API for example in this case running but it will also show you all of your other resources running which happened to be in this case node applications.</a:t>
            </a:r>
            <a:br>
              <a:rPr lang="en-US" dirty="0"/>
            </a:br>
            <a:br>
              <a:rPr lang="en-US" dirty="0"/>
            </a:br>
            <a:r>
              <a:rPr lang="ja-JP" altLang="en-US" b="0" i="0" dirty="0">
                <a:solidFill>
                  <a:srgbClr val="FFFFFF"/>
                </a:solidFill>
                <a:effectLst/>
                <a:highlight>
                  <a:srgbClr val="2B2B2B"/>
                </a:highlight>
                <a:latin typeface="-apple-system"/>
              </a:rPr>
              <a:t>それを行うと、</a:t>
            </a:r>
            <a:r>
              <a:rPr lang="en-US" altLang="ja-JP" b="0" i="0" dirty="0">
                <a:solidFill>
                  <a:srgbClr val="FFFFFF"/>
                </a:solidFill>
                <a:effectLst/>
                <a:highlight>
                  <a:srgbClr val="2B2B2B"/>
                </a:highlight>
                <a:latin typeface="-apple-system"/>
              </a:rPr>
              <a:t>.NET Aspire</a:t>
            </a:r>
            <a:r>
              <a:rPr lang="ja-JP" altLang="en-US" b="0" i="0" dirty="0">
                <a:solidFill>
                  <a:srgbClr val="FFFFFF"/>
                </a:solidFill>
                <a:effectLst/>
                <a:highlight>
                  <a:srgbClr val="2B2B2B"/>
                </a:highlight>
                <a:latin typeface="-apple-system"/>
              </a:rPr>
              <a:t>ダッシュボードには、この場合には実行中の</a:t>
            </a:r>
            <a:r>
              <a:rPr lang="en-US" altLang="ja-JP" b="0" i="0" dirty="0">
                <a:solidFill>
                  <a:srgbClr val="FFFFFF"/>
                </a:solidFill>
                <a:effectLst/>
                <a:highlight>
                  <a:srgbClr val="2B2B2B"/>
                </a:highlight>
                <a:latin typeface="-apple-system"/>
              </a:rPr>
              <a:t>.NET API</a:t>
            </a:r>
            <a:r>
              <a:rPr lang="ja-JP" altLang="en-US" b="0" i="0" dirty="0">
                <a:solidFill>
                  <a:srgbClr val="FFFFFF"/>
                </a:solidFill>
                <a:effectLst/>
                <a:highlight>
                  <a:srgbClr val="2B2B2B"/>
                </a:highlight>
                <a:latin typeface="-apple-system"/>
              </a:rPr>
              <a:t>だけでなく、他のすべてのリソースも表示されます。この場合、それらはノードアプリケーションでした。</a:t>
            </a:r>
            <a:endParaRPr lang="en-US" dirty="0"/>
          </a:p>
        </p:txBody>
      </p:sp>
      <p:sp>
        <p:nvSpPr>
          <p:cNvPr id="4" name="Slide Number Placeholder 3"/>
          <p:cNvSpPr>
            <a:spLocks noGrp="1"/>
          </p:cNvSpPr>
          <p:nvPr>
            <p:ph type="sldNum" sz="quarter" idx="5"/>
          </p:nvPr>
        </p:nvSpPr>
        <p:spPr/>
        <p:txBody>
          <a:bodyPr/>
          <a:lstStyle/>
          <a:p>
            <a:fld id="{0496B17A-C6DF-E541-AEBD-D16B2194AACE}" type="slidenum">
              <a:rPr lang="en-US" smtClean="0"/>
              <a:t>54</a:t>
            </a:fld>
            <a:endParaRPr lang="en-US"/>
          </a:p>
        </p:txBody>
      </p:sp>
    </p:spTree>
    <p:extLst>
      <p:ext uri="{BB962C8B-B14F-4D97-AF65-F5344CB8AC3E}">
        <p14:creationId xmlns:p14="http://schemas.microsoft.com/office/powerpoint/2010/main" val="394486900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dirty="0"/>
              <a:t>So these are the major features of .NET Aspire that we've now integrated directly into this application, and we're all set up to deploy our application. But there's a lot more to .NET Aspire including deep integration into tooling templates and a lot more as you start to build out your application.</a:t>
            </a:r>
          </a:p>
          <a:p>
            <a:pPr marL="0" marR="0">
              <a:spcBef>
                <a:spcPts val="0"/>
              </a:spcBef>
              <a:spcAft>
                <a:spcPts val="0"/>
              </a:spcAft>
            </a:pPr>
            <a:endParaRPr lang="en-US" dirty="0"/>
          </a:p>
          <a:p>
            <a:pPr marL="0" marR="0">
              <a:spcBef>
                <a:spcPts val="0"/>
              </a:spcBef>
              <a:spcAft>
                <a:spcPts val="0"/>
              </a:spcAft>
            </a:pPr>
            <a:r>
              <a:rPr lang="ja-JP" altLang="en-US" b="0" i="0" dirty="0">
                <a:solidFill>
                  <a:srgbClr val="FFFFFF"/>
                </a:solidFill>
                <a:effectLst/>
                <a:highlight>
                  <a:srgbClr val="2B2B2B"/>
                </a:highlight>
                <a:latin typeface="-apple-system"/>
              </a:rPr>
              <a:t>これらは、私たちが直接このアプリケーションに統合した</a:t>
            </a:r>
            <a:r>
              <a:rPr lang="en-US" altLang="ja-JP" b="0" i="0" dirty="0">
                <a:solidFill>
                  <a:srgbClr val="FFFFFF"/>
                </a:solidFill>
                <a:effectLst/>
                <a:highlight>
                  <a:srgbClr val="2B2B2B"/>
                </a:highlight>
                <a:latin typeface="-apple-system"/>
              </a:rPr>
              <a:t>.NET Aspire</a:t>
            </a:r>
            <a:r>
              <a:rPr lang="ja-JP" altLang="en-US" b="0" i="0" dirty="0">
                <a:solidFill>
                  <a:srgbClr val="FFFFFF"/>
                </a:solidFill>
                <a:effectLst/>
                <a:highlight>
                  <a:srgbClr val="2B2B2B"/>
                </a:highlight>
                <a:latin typeface="-apple-system"/>
              </a:rPr>
              <a:t>の主要な機能であり、アプリケーションのデプロイメントの準備が整いました。しかし、</a:t>
            </a:r>
            <a:r>
              <a:rPr lang="en-US" altLang="ja-JP" b="0" i="0" dirty="0">
                <a:solidFill>
                  <a:srgbClr val="FFFFFF"/>
                </a:solidFill>
                <a:effectLst/>
                <a:highlight>
                  <a:srgbClr val="2B2B2B"/>
                </a:highlight>
                <a:latin typeface="-apple-system"/>
              </a:rPr>
              <a:t>.NET Aspire</a:t>
            </a:r>
            <a:r>
              <a:rPr lang="ja-JP" altLang="en-US" b="0" i="0" dirty="0">
                <a:solidFill>
                  <a:srgbClr val="FFFFFF"/>
                </a:solidFill>
                <a:effectLst/>
                <a:highlight>
                  <a:srgbClr val="2B2B2B"/>
                </a:highlight>
                <a:latin typeface="-apple-system"/>
              </a:rPr>
              <a:t>には、ツールテンプレートへの深い統合など、アプリケーションの構築を始めるとさらに多くの機能があります。</a:t>
            </a:r>
            <a:endParaRPr lang="en-US" dirty="0"/>
          </a:p>
        </p:txBody>
      </p:sp>
      <p:sp>
        <p:nvSpPr>
          <p:cNvPr id="4" name="Slide Number Placeholder 3"/>
          <p:cNvSpPr>
            <a:spLocks noGrp="1"/>
          </p:cNvSpPr>
          <p:nvPr>
            <p:ph type="sldNum" sz="quarter" idx="5"/>
          </p:nvPr>
        </p:nvSpPr>
        <p:spPr/>
        <p:txBody>
          <a:bodyPr/>
          <a:lstStyle/>
          <a:p>
            <a:pPr marL="0" marR="0" lvl="0" indent="0" algn="r" defTabSz="949147" rtl="0" eaLnBrk="1" fontAlgn="auto" latinLnBrk="0" hangingPunct="1">
              <a:lnSpc>
                <a:spcPct val="100000"/>
              </a:lnSpc>
              <a:spcBef>
                <a:spcPts val="0"/>
              </a:spcBef>
              <a:spcAft>
                <a:spcPts val="0"/>
              </a:spcAft>
              <a:buClrTx/>
              <a:buSzTx/>
              <a:buFontTx/>
              <a:buNone/>
              <a:tabLst/>
              <a:defRPr/>
            </a:pPr>
            <a:fld id="{D96FA0A3-07FB-4AAC-A99C-E63CB0E4F33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49147"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2600808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you have it from start to finish no matter what size or scale your application you can easily get observability resiliency scalability and manageability and so much more by integrating ..NET Aspire into your application. On top of all of that we get a super productivity boost .NET developers in our local development day-to-day.</a:t>
            </a:r>
            <a:br>
              <a:rPr lang="en-US" dirty="0"/>
            </a:br>
            <a:br>
              <a:rPr lang="en-US" dirty="0"/>
            </a:br>
            <a:r>
              <a:rPr lang="ja-JP" altLang="en-US" b="0" i="0" dirty="0">
                <a:solidFill>
                  <a:srgbClr val="FFFFFF"/>
                </a:solidFill>
                <a:effectLst/>
                <a:highlight>
                  <a:srgbClr val="2B2B2B"/>
                </a:highlight>
                <a:latin typeface="-apple-system"/>
              </a:rPr>
              <a:t>それが、アプリケーションの規模や大きさに関係なく、最初から最後までの手順です。</a:t>
            </a:r>
            <a:r>
              <a:rPr lang="en-US" altLang="ja-JP" b="0" i="0" dirty="0">
                <a:solidFill>
                  <a:srgbClr val="FFFFFF"/>
                </a:solidFill>
                <a:effectLst/>
                <a:highlight>
                  <a:srgbClr val="2B2B2B"/>
                </a:highlight>
                <a:latin typeface="-apple-system"/>
              </a:rPr>
              <a:t>.NET Aspire</a:t>
            </a:r>
            <a:r>
              <a:rPr lang="ja-JP" altLang="en-US" b="0" i="0" dirty="0">
                <a:solidFill>
                  <a:srgbClr val="FFFFFF"/>
                </a:solidFill>
                <a:effectLst/>
                <a:highlight>
                  <a:srgbClr val="2B2B2B"/>
                </a:highlight>
                <a:latin typeface="-apple-system"/>
              </a:rPr>
              <a:t>をアプリケーションに統合することで、観察可能性、回復力、スケーラビリティ、管理性など、さらに多くのことを簡単に実現することができます。それだけでなく、私たちのローカル開発の日々で、</a:t>
            </a:r>
            <a:r>
              <a:rPr lang="en-US" altLang="ja-JP" b="0" i="0" dirty="0">
                <a:solidFill>
                  <a:srgbClr val="FFFFFF"/>
                </a:solidFill>
                <a:effectLst/>
                <a:highlight>
                  <a:srgbClr val="2B2B2B"/>
                </a:highlight>
                <a:latin typeface="-apple-system"/>
              </a:rPr>
              <a:t>.NET</a:t>
            </a:r>
            <a:r>
              <a:rPr lang="ja-JP" altLang="en-US" b="0" i="0">
                <a:solidFill>
                  <a:srgbClr val="FFFFFF"/>
                </a:solidFill>
                <a:effectLst/>
                <a:highlight>
                  <a:srgbClr val="2B2B2B"/>
                </a:highlight>
                <a:latin typeface="-apple-system"/>
              </a:rPr>
              <a:t>開発者は大幅な生産性向上を達成します。</a:t>
            </a:r>
            <a:endParaRPr lang="en-US" dirty="0"/>
          </a:p>
        </p:txBody>
      </p:sp>
      <p:sp>
        <p:nvSpPr>
          <p:cNvPr id="4" name="Header Placeholder 3"/>
          <p:cNvSpPr>
            <a:spLocks noGrp="1"/>
          </p:cNvSpPr>
          <p:nvPr>
            <p:ph type="hdr" sz="quarter"/>
          </p:nvPr>
        </p:nvSpPr>
        <p:spPr/>
        <p:txBody>
          <a:bodyPr/>
          <a:lstStyle/>
          <a:p>
            <a:pPr defTabSz="949147">
              <a:defRPr/>
            </a:pPr>
            <a:endParaRPr lang="en-US">
              <a:solidFill>
                <a:prstClr val="black"/>
              </a:solidFill>
              <a:latin typeface="Calibri" panose="020F0502020204030204"/>
            </a:endParaRPr>
          </a:p>
        </p:txBody>
      </p:sp>
      <p:sp>
        <p:nvSpPr>
          <p:cNvPr id="5" name="Footer Placeholder 4"/>
          <p:cNvSpPr>
            <a:spLocks noGrp="1"/>
          </p:cNvSpPr>
          <p:nvPr>
            <p:ph type="ftr" sz="quarter" idx="4"/>
          </p:nvPr>
        </p:nvSpPr>
        <p:spPr/>
        <p:txBody>
          <a:bodyPr/>
          <a:lstStyle/>
          <a:p>
            <a:pPr defTabSz="948835"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defTabSz="949147">
              <a:defRPr/>
            </a:pPr>
            <a:fld id="{386CE63F-9E7F-4C04-9D0D-FCA25A8E9E86}" type="datetime8">
              <a:rPr lang="en-US">
                <a:solidFill>
                  <a:prstClr val="black"/>
                </a:solidFill>
                <a:latin typeface="Calibri" panose="020F0502020204030204"/>
              </a:rPr>
              <a:pPr defTabSz="949147">
                <a:defRPr/>
              </a:pPr>
              <a:t>7/8/2024 9:21 AM</a:t>
            </a:fld>
            <a:endParaRPr lang="en-US">
              <a:solidFill>
                <a:prstClr val="black"/>
              </a:solidFill>
              <a:latin typeface="Calibri" panose="020F0502020204030204"/>
            </a:endParaRPr>
          </a:p>
        </p:txBody>
      </p:sp>
      <p:sp>
        <p:nvSpPr>
          <p:cNvPr id="7" name="Slide Number Placeholder 6"/>
          <p:cNvSpPr>
            <a:spLocks noGrp="1"/>
          </p:cNvSpPr>
          <p:nvPr>
            <p:ph type="sldNum" sz="quarter" idx="5"/>
          </p:nvPr>
        </p:nvSpPr>
        <p:spPr/>
        <p:txBody>
          <a:bodyPr/>
          <a:lstStyle/>
          <a:p>
            <a:pPr defTabSz="949147">
              <a:defRPr/>
            </a:pPr>
            <a:fld id="{B4008EB6-D09E-4580-8CD6-DDB14511944F}" type="slidenum">
              <a:rPr lang="en-US">
                <a:solidFill>
                  <a:prstClr val="black"/>
                </a:solidFill>
                <a:latin typeface="Calibri" panose="020F0502020204030204"/>
              </a:rPr>
              <a:pPr defTabSz="949147">
                <a:defRPr/>
              </a:pPr>
              <a:t>57</a:t>
            </a:fld>
            <a:endParaRPr lang="en-US">
              <a:solidFill>
                <a:prstClr val="black"/>
              </a:solidFill>
              <a:latin typeface="Calibri" panose="020F0502020204030204"/>
            </a:endParaRPr>
          </a:p>
        </p:txBody>
      </p:sp>
    </p:spTree>
    <p:extLst>
      <p:ext uri="{BB962C8B-B14F-4D97-AF65-F5344CB8AC3E}">
        <p14:creationId xmlns:p14="http://schemas.microsoft.com/office/powerpoint/2010/main" val="620863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dirty="0"/>
              <a:t>And even though a lot of this is included directly into the SDK and additional packages, it doesn't mean it's necessarily easy because applications as we build them out and get more complex as they go So what this means is that as developers we have a lot of choices to pick we don't necessarily always have the best knowledge of where exactly to get started because of those choice options and as a .NET developer wouldn't it just be great if we had a paved path or a recommended path to do this with our applications.</a:t>
            </a:r>
            <a:br>
              <a:rPr lang="en-US" dirty="0"/>
            </a:br>
            <a:br>
              <a:rPr lang="en-US" dirty="0"/>
            </a:br>
            <a:r>
              <a:rPr lang="en-US" altLang="ja-JP" dirty="0"/>
              <a:t>SDK</a:t>
            </a:r>
            <a:r>
              <a:rPr lang="ja-JP" altLang="en-US" dirty="0"/>
              <a:t>や追加パッケージに多くの機能が直接組み込まれているとはいえ、それが必ずしも簡単であるとは限りません。なぜなら、私たちが開発するアプリケーションは、構築を進めるにつれて複雑さを増していくからです。これは、開発者としては多くの選択肢があるということを意味しますが、その選択肢の多さゆえに、どこから始めれば良いのかを必ずしも最善の知識で把握しているわけではないということです。</a:t>
            </a:r>
          </a:p>
          <a:p>
            <a:pPr marL="0" marR="0">
              <a:spcBef>
                <a:spcPts val="0"/>
              </a:spcBef>
              <a:spcAft>
                <a:spcPts val="0"/>
              </a:spcAft>
            </a:pPr>
            <a:endParaRPr lang="ja-JP" altLang="en-US" dirty="0"/>
          </a:p>
          <a:p>
            <a:pPr marL="0" marR="0">
              <a:spcBef>
                <a:spcPts val="0"/>
              </a:spcBef>
              <a:spcAft>
                <a:spcPts val="0"/>
              </a:spcAft>
            </a:pPr>
            <a:r>
              <a:rPr lang="en-US" altLang="ja-JP" dirty="0"/>
              <a:t>.NET</a:t>
            </a:r>
            <a:r>
              <a:rPr lang="ja-JP" altLang="en-US" dirty="0"/>
              <a:t>開発者として、私たちのアプリケーションに対して推奨される道筋やパスがあれば素晴らしいと思いませんか？それは、開発のプロセスをスムーズに進め、より効率的な開発を可能にするための一助となるでしょう。</a:t>
            </a:r>
            <a:endParaRPr lang="en-US" dirty="0"/>
          </a:p>
        </p:txBody>
      </p:sp>
      <p:sp>
        <p:nvSpPr>
          <p:cNvPr id="4" name="Slide Number Placeholder 3"/>
          <p:cNvSpPr>
            <a:spLocks noGrp="1"/>
          </p:cNvSpPr>
          <p:nvPr>
            <p:ph type="sldNum" sz="quarter" idx="5"/>
          </p:nvPr>
        </p:nvSpPr>
        <p:spPr/>
        <p:txBody>
          <a:bodyPr/>
          <a:lstStyle/>
          <a:p>
            <a:pPr defTabSz="949147">
              <a:defRPr/>
            </a:pPr>
            <a:fld id="{D96FA0A3-07FB-4AAC-A99C-E63CB0E4F33F}" type="slidenum">
              <a:rPr lang="en-US">
                <a:solidFill>
                  <a:prstClr val="black"/>
                </a:solidFill>
                <a:latin typeface="Calibri" panose="020F0502020204030204"/>
              </a:rPr>
              <a:pPr defTabSz="949147">
                <a:defRPr/>
              </a:pPr>
              <a:t>6</a:t>
            </a:fld>
            <a:endParaRPr lang="en-US">
              <a:solidFill>
                <a:prstClr val="black"/>
              </a:solidFill>
              <a:latin typeface="Calibri" panose="020F0502020204030204"/>
            </a:endParaRPr>
          </a:p>
        </p:txBody>
      </p:sp>
    </p:spTree>
    <p:extLst>
      <p:ext uri="{BB962C8B-B14F-4D97-AF65-F5344CB8AC3E}">
        <p14:creationId xmlns:p14="http://schemas.microsoft.com/office/powerpoint/2010/main" val="41436329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is why the team built .NET Aspire it's a cloud ready stack for building observable, production ready, distributed applications and to help us be more productive as developers when we're developing and deploying our applications.</a:t>
            </a:r>
          </a:p>
          <a:p>
            <a:endParaRPr lang="en-US" dirty="0"/>
          </a:p>
          <a:p>
            <a:r>
              <a:rPr lang="ja-JP" altLang="en-US" b="0" i="0" dirty="0">
                <a:effectLst/>
                <a:highlight>
                  <a:srgbClr val="F3F3F3"/>
                </a:highlight>
                <a:latin typeface="-apple-system"/>
              </a:rPr>
              <a:t>そして、それがチームが</a:t>
            </a:r>
            <a:r>
              <a:rPr lang="en-US" altLang="ja-JP" b="0" i="0" dirty="0">
                <a:effectLst/>
                <a:highlight>
                  <a:srgbClr val="F3F3F3"/>
                </a:highlight>
                <a:latin typeface="-apple-system"/>
              </a:rPr>
              <a:t>.NET Aspire</a:t>
            </a:r>
            <a:r>
              <a:rPr lang="ja-JP" altLang="en-US" b="0" i="0" dirty="0">
                <a:effectLst/>
                <a:highlight>
                  <a:srgbClr val="F3F3F3"/>
                </a:highlight>
                <a:latin typeface="-apple-system"/>
              </a:rPr>
              <a:t>を構築した理由です。それは、観測可能で、本番環境に対応した、分散アプリケーションを構築するためのクラウド対応スタックであり、私たちがアプリケーションを開発しデプロイする際に、より生産的になるのを助けてくれます。</a:t>
            </a:r>
            <a:endParaRPr lang="en-US" dirty="0"/>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7/8/2024 9:21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038121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what does this actually mean right those are some fancy words is this for me should I use? Do I have to convert my application? should every application use it?</a:t>
            </a:r>
          </a:p>
          <a:p>
            <a:endParaRPr lang="en-US" dirty="0"/>
          </a:p>
          <a:p>
            <a:r>
              <a:rPr lang="en-US" dirty="0"/>
              <a:t> The short answer is yes .NET Aspire is for every application no matter how big or how small let me explain.</a:t>
            </a:r>
          </a:p>
          <a:p>
            <a:endParaRPr lang="en-US" dirty="0"/>
          </a:p>
          <a:p>
            <a:pPr algn="l"/>
            <a:r>
              <a:rPr lang="ja-JP" altLang="en-US" b="0" i="0" dirty="0">
                <a:effectLst/>
                <a:highlight>
                  <a:srgbClr val="F3F3F3"/>
                </a:highlight>
                <a:latin typeface="-apple-system"/>
              </a:rPr>
              <a:t>でも、これは実際には何を意味するのでしょうか。これらはいくつかの洗練された言葉ですが、これは私のためのものでしょうか。私は使用すべきでしょうか？私は自分のアプリケーションを変換しなければならないのでしょうか？すべてのアプリケーションがそれを使用すべきでしょうか？</a:t>
            </a:r>
          </a:p>
          <a:p>
            <a:pPr algn="l"/>
            <a:r>
              <a:rPr lang="ja-JP" altLang="en-US" b="0" i="0" dirty="0">
                <a:effectLst/>
                <a:highlight>
                  <a:srgbClr val="F3F3F3"/>
                </a:highlight>
                <a:latin typeface="-apple-system"/>
              </a:rPr>
              <a:t>短い答えは、はい、</a:t>
            </a:r>
            <a:r>
              <a:rPr lang="en-US" altLang="ja-JP" b="0" i="0" dirty="0">
                <a:effectLst/>
                <a:highlight>
                  <a:srgbClr val="F3F3F3"/>
                </a:highlight>
                <a:latin typeface="-apple-system"/>
              </a:rPr>
              <a:t>.NET Aspire</a:t>
            </a:r>
            <a:r>
              <a:rPr lang="ja-JP" altLang="en-US" b="0" i="0" dirty="0">
                <a:effectLst/>
                <a:highlight>
                  <a:srgbClr val="F3F3F3"/>
                </a:highlight>
                <a:latin typeface="-apple-system"/>
              </a:rPr>
              <a:t>はどんなに大きくても小さくてもすべてのアプリケーションのためのものです。私が説明しましょう。</a:t>
            </a:r>
          </a:p>
          <a:p>
            <a:endParaRPr lang="en-US" dirty="0"/>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7/8/2024 9:21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504163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30"/>
              </a:spcAft>
            </a:pPr>
            <a:r>
              <a:rPr lang="en-US" dirty="0"/>
              <a:t>Let's say you're building a website, here for example is a sports website that many of us maybe have built or at least browsed online now we think to ourselves what goes into building this application and you might have a small team or you might have a big team that's building this type of app.</a:t>
            </a:r>
          </a:p>
          <a:p>
            <a:pPr>
              <a:lnSpc>
                <a:spcPct val="107000"/>
              </a:lnSpc>
              <a:spcAft>
                <a:spcPts val="830"/>
              </a:spcAft>
            </a:pPr>
            <a:endParaRPr lang="en-US" dirty="0"/>
          </a:p>
          <a:p>
            <a:pPr>
              <a:lnSpc>
                <a:spcPct val="107000"/>
              </a:lnSpc>
              <a:spcAft>
                <a:spcPts val="830"/>
              </a:spcAft>
            </a:pPr>
            <a:r>
              <a:rPr lang="ja-JP" altLang="en-US" b="0" i="0" dirty="0">
                <a:effectLst/>
                <a:highlight>
                  <a:srgbClr val="F3F3F3"/>
                </a:highlight>
                <a:latin typeface="-apple-system"/>
              </a:rPr>
              <a:t>たとえば、あなたがウェブサイトを作成しているとしましょう。ここには、私たちの多くが作成したり、少なくともオンラインで閲覧したりしたことがあるスポーツウェブサイトの例があります。今、私たちは自分自身に、このアプリケーションを作成するために何が必要なのかと考えます。そして、あなたは小さなチームを持っているかもしれませんし、大きなチームを持ってこのタイプのアプリを作成しているかもしれません。</a:t>
            </a:r>
            <a:endParaRPr lang="en-US" dirty="0"/>
          </a:p>
        </p:txBody>
      </p:sp>
      <p:sp>
        <p:nvSpPr>
          <p:cNvPr id="4" name="Slide Number Placeholder 3"/>
          <p:cNvSpPr>
            <a:spLocks noGrp="1"/>
          </p:cNvSpPr>
          <p:nvPr>
            <p:ph type="sldNum" sz="quarter" idx="5"/>
          </p:nvPr>
        </p:nvSpPr>
        <p:spPr/>
        <p:txBody>
          <a:bodyPr/>
          <a:lstStyle/>
          <a:p>
            <a:pPr defTabSz="949147">
              <a:defRPr/>
            </a:pPr>
            <a:fld id="{7F8305DC-CC3D-479A-8171-D767E3089694}" type="slidenum">
              <a:rPr lang="en-US">
                <a:solidFill>
                  <a:prstClr val="black"/>
                </a:solidFill>
                <a:latin typeface="Calibri" panose="020F0502020204030204"/>
              </a:rPr>
              <a:pPr defTabSz="949147">
                <a:defRPr/>
              </a:pPr>
              <a:t>9</a:t>
            </a:fld>
            <a:endParaRPr lang="en-US">
              <a:solidFill>
                <a:prstClr val="black"/>
              </a:solidFill>
              <a:latin typeface="Calibri" panose="020F0502020204030204"/>
            </a:endParaRPr>
          </a:p>
        </p:txBody>
      </p:sp>
    </p:spTree>
    <p:extLst>
      <p:ext uri="{BB962C8B-B14F-4D97-AF65-F5344CB8AC3E}">
        <p14:creationId xmlns:p14="http://schemas.microsoft.com/office/powerpoint/2010/main" val="20573776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7/8/2024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7/8/2024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7/8/2024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5323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4560">
          <p15:clr>
            <a:srgbClr val="FBAE40"/>
          </p15:clr>
        </p15:guide>
        <p15:guide id="2" pos="98205">
          <p15:clr>
            <a:srgbClr val="5ACBF0"/>
          </p15:clr>
        </p15:guide>
        <p15:guide id="3" orient="horz" pos="3056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sp>
        <p:nvSpPr>
          <p:cNvPr id="47" name="Text Placeholder 46">
            <a:extLst>
              <a:ext uri="{FF2B5EF4-FFF2-40B4-BE49-F238E27FC236}">
                <a16:creationId xmlns:a16="http://schemas.microsoft.com/office/drawing/2014/main" id="{4C2A4914-40F7-A9B4-6386-C5DBCC79F240}"/>
              </a:ext>
            </a:extLst>
          </p:cNvPr>
          <p:cNvSpPr>
            <a:spLocks noGrp="1"/>
          </p:cNvSpPr>
          <p:nvPr>
            <p:ph type="body" sz="quarter" idx="51" hasCustomPrompt="1"/>
          </p:nvPr>
        </p:nvSpPr>
        <p:spPr>
          <a:xfrm>
            <a:off x="3513077" y="2965449"/>
            <a:ext cx="5165846" cy="738664"/>
          </a:xfrm>
        </p:spPr>
        <p:txBody>
          <a:bodyPr/>
          <a:lstStyle>
            <a:lvl1pPr marL="0" marR="0" indent="0" algn="ctr"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4799" kern="1200" spc="-150" baseline="0" dirty="0">
                <a:gradFill>
                  <a:gsLst>
                    <a:gs pos="0">
                      <a:schemeClr val="accent2"/>
                    </a:gs>
                    <a:gs pos="99000">
                      <a:schemeClr val="accent1"/>
                    </a:gs>
                  </a:gsLst>
                  <a:lin ang="0" scaled="0"/>
                </a:gradFill>
                <a:latin typeface="Space Grotesk Medium" pitchFamily="2" charset="0"/>
                <a:ea typeface="+mn-ea"/>
                <a:cs typeface="Space Grotesk Medium" pitchFamily="2" charset="0"/>
              </a:defRPr>
            </a:lvl1pPr>
          </a:lstStyle>
          <a:p>
            <a:r>
              <a:rPr lang="en-US" sz="4799"/>
              <a:t>Section title</a:t>
            </a:r>
          </a:p>
        </p:txBody>
      </p:sp>
    </p:spTree>
    <p:extLst>
      <p:ext uri="{BB962C8B-B14F-4D97-AF65-F5344CB8AC3E}">
        <p14:creationId xmlns:p14="http://schemas.microsoft.com/office/powerpoint/2010/main" val="3812164751"/>
      </p:ext>
    </p:extLst>
  </p:cSld>
  <p:clrMapOvr>
    <a:masterClrMapping/>
  </p:clrMapOvr>
  <p:transition>
    <p:fade/>
  </p:transition>
  <p:extLst>
    <p:ext uri="{DCECCB84-F9BA-43D5-87BE-67443E8EF086}">
      <p15:sldGuideLst xmlns:p15="http://schemas.microsoft.com/office/powerpoint/2012/main">
        <p15:guide id="1" orient="horz" pos="4608">
          <p15:clr>
            <a:srgbClr val="5ACBF0"/>
          </p15:clr>
        </p15:guide>
        <p15:guide id="2" orient="horz" pos="14488">
          <p15:clr>
            <a:srgbClr val="5ACBF0"/>
          </p15:clr>
        </p15:guide>
        <p15:guide id="4" orient="horz" pos="20352">
          <p15:clr>
            <a:srgbClr val="5ACBF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0000">
              <a:srgbClr val="F0E5F6"/>
            </a:gs>
            <a:gs pos="0">
              <a:srgbClr val="FCE7F8"/>
            </a:gs>
            <a:gs pos="100000">
              <a:srgbClr val="EDEAF7"/>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7/8/2024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3" r:id="rId1"/>
    <p:sldLayoutId id="2147483666" r:id="rId2"/>
    <p:sldLayoutId id="2147483667" r:id="rId3"/>
    <p:sldLayoutId id="2147483672" r:id="rId4"/>
    <p:sldLayoutId id="2147483673"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26.png"/><Relationship Id="rId4" Type="http://schemas.openxmlformats.org/officeDocument/2006/relationships/image" Target="../media/image25.png"/></Relationships>
</file>

<file path=ppt/slides/_rels/slide12.xml.rels><?xml version="1.0" encoding="UTF-8" standalone="yes"?>
<Relationships xmlns="http://schemas.openxmlformats.org/package/2006/relationships"><Relationship Id="rId8" Type="http://schemas.openxmlformats.org/officeDocument/2006/relationships/image" Target="../media/image31.svg"/><Relationship Id="rId13" Type="http://schemas.openxmlformats.org/officeDocument/2006/relationships/image" Target="../media/image36.png"/><Relationship Id="rId18" Type="http://schemas.openxmlformats.org/officeDocument/2006/relationships/image" Target="../media/image41.png"/><Relationship Id="rId3" Type="http://schemas.openxmlformats.org/officeDocument/2006/relationships/image" Target="../media/image26.png"/><Relationship Id="rId7" Type="http://schemas.openxmlformats.org/officeDocument/2006/relationships/image" Target="../media/image30.png"/><Relationship Id="rId12" Type="http://schemas.openxmlformats.org/officeDocument/2006/relationships/image" Target="../media/image35.svg"/><Relationship Id="rId17" Type="http://schemas.openxmlformats.org/officeDocument/2006/relationships/image" Target="../media/image40.png"/><Relationship Id="rId2" Type="http://schemas.openxmlformats.org/officeDocument/2006/relationships/notesSlide" Target="../notesSlides/notesSlide12.xml"/><Relationship Id="rId16" Type="http://schemas.openxmlformats.org/officeDocument/2006/relationships/image" Target="../media/image39.svg"/><Relationship Id="rId20" Type="http://schemas.openxmlformats.org/officeDocument/2006/relationships/image" Target="../media/image43.svg"/><Relationship Id="rId1" Type="http://schemas.openxmlformats.org/officeDocument/2006/relationships/slideLayout" Target="../slideLayouts/slideLayout3.xml"/><Relationship Id="rId6" Type="http://schemas.openxmlformats.org/officeDocument/2006/relationships/image" Target="../media/image29.png"/><Relationship Id="rId11" Type="http://schemas.openxmlformats.org/officeDocument/2006/relationships/image" Target="../media/image34.png"/><Relationship Id="rId5" Type="http://schemas.openxmlformats.org/officeDocument/2006/relationships/image" Target="../media/image28.svg"/><Relationship Id="rId15" Type="http://schemas.openxmlformats.org/officeDocument/2006/relationships/image" Target="../media/image38.png"/><Relationship Id="rId10" Type="http://schemas.openxmlformats.org/officeDocument/2006/relationships/image" Target="../media/image33.svg"/><Relationship Id="rId19" Type="http://schemas.openxmlformats.org/officeDocument/2006/relationships/image" Target="../media/image42.png"/><Relationship Id="rId4" Type="http://schemas.openxmlformats.org/officeDocument/2006/relationships/image" Target="../media/image27.png"/><Relationship Id="rId9" Type="http://schemas.openxmlformats.org/officeDocument/2006/relationships/image" Target="../media/image32.png"/><Relationship Id="rId14" Type="http://schemas.openxmlformats.org/officeDocument/2006/relationships/image" Target="../media/image37.sv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2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8" Type="http://schemas.openxmlformats.org/officeDocument/2006/relationships/image" Target="../media/image10.svg"/><Relationship Id="rId13" Type="http://schemas.openxmlformats.org/officeDocument/2006/relationships/image" Target="../media/image15.png"/><Relationship Id="rId18" Type="http://schemas.openxmlformats.org/officeDocument/2006/relationships/image" Target="../media/image20.sv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svg"/><Relationship Id="rId17" Type="http://schemas.openxmlformats.org/officeDocument/2006/relationships/image" Target="../media/image19.png"/><Relationship Id="rId2" Type="http://schemas.openxmlformats.org/officeDocument/2006/relationships/notesSlide" Target="../notesSlides/notesSlide3.xml"/><Relationship Id="rId16" Type="http://schemas.openxmlformats.org/officeDocument/2006/relationships/image" Target="../media/image18.svg"/><Relationship Id="rId1" Type="http://schemas.openxmlformats.org/officeDocument/2006/relationships/slideLayout" Target="../slideLayouts/slideLayout2.xml"/><Relationship Id="rId6" Type="http://schemas.openxmlformats.org/officeDocument/2006/relationships/image" Target="../media/image8.svg"/><Relationship Id="rId11" Type="http://schemas.openxmlformats.org/officeDocument/2006/relationships/image" Target="../media/image13.png"/><Relationship Id="rId5" Type="http://schemas.openxmlformats.org/officeDocument/2006/relationships/image" Target="../media/image7.png"/><Relationship Id="rId15" Type="http://schemas.openxmlformats.org/officeDocument/2006/relationships/image" Target="../media/image17.png"/><Relationship Id="rId10" Type="http://schemas.openxmlformats.org/officeDocument/2006/relationships/image" Target="../media/image12.svg"/><Relationship Id="rId4" Type="http://schemas.openxmlformats.org/officeDocument/2006/relationships/image" Target="../media/image6.png"/><Relationship Id="rId9" Type="http://schemas.openxmlformats.org/officeDocument/2006/relationships/image" Target="../media/image11.png"/><Relationship Id="rId14" Type="http://schemas.openxmlformats.org/officeDocument/2006/relationships/image" Target="../media/image16.svg"/></Relationships>
</file>

<file path=ppt/slides/_rels/slide3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image" Target="../media/image50.png"/><Relationship Id="rId4" Type="http://schemas.openxmlformats.org/officeDocument/2006/relationships/image" Target="../media/image49.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51.png"/><Relationship Id="rId4"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8" Type="http://schemas.openxmlformats.org/officeDocument/2006/relationships/image" Target="../media/image57.svg"/><Relationship Id="rId13" Type="http://schemas.openxmlformats.org/officeDocument/2006/relationships/image" Target="../media/image62.png"/><Relationship Id="rId18" Type="http://schemas.openxmlformats.org/officeDocument/2006/relationships/image" Target="../media/image67.svg"/><Relationship Id="rId26" Type="http://schemas.openxmlformats.org/officeDocument/2006/relationships/image" Target="../media/image75.svg"/><Relationship Id="rId3" Type="http://schemas.openxmlformats.org/officeDocument/2006/relationships/image" Target="../media/image53.png"/><Relationship Id="rId21" Type="http://schemas.openxmlformats.org/officeDocument/2006/relationships/image" Target="../media/image70.png"/><Relationship Id="rId7" Type="http://schemas.openxmlformats.org/officeDocument/2006/relationships/image" Target="../media/image56.png"/><Relationship Id="rId12" Type="http://schemas.openxmlformats.org/officeDocument/2006/relationships/image" Target="../media/image61.svg"/><Relationship Id="rId17" Type="http://schemas.openxmlformats.org/officeDocument/2006/relationships/image" Target="../media/image66.png"/><Relationship Id="rId25" Type="http://schemas.openxmlformats.org/officeDocument/2006/relationships/image" Target="../media/image74.png"/><Relationship Id="rId2" Type="http://schemas.openxmlformats.org/officeDocument/2006/relationships/notesSlide" Target="../notesSlides/notesSlide41.xml"/><Relationship Id="rId16" Type="http://schemas.openxmlformats.org/officeDocument/2006/relationships/image" Target="../media/image65.png"/><Relationship Id="rId20" Type="http://schemas.openxmlformats.org/officeDocument/2006/relationships/image" Target="../media/image69.svg"/><Relationship Id="rId1" Type="http://schemas.openxmlformats.org/officeDocument/2006/relationships/slideLayout" Target="../slideLayouts/slideLayout4.xml"/><Relationship Id="rId6" Type="http://schemas.openxmlformats.org/officeDocument/2006/relationships/image" Target="../media/image44.png"/><Relationship Id="rId11" Type="http://schemas.openxmlformats.org/officeDocument/2006/relationships/image" Target="../media/image60.png"/><Relationship Id="rId24" Type="http://schemas.openxmlformats.org/officeDocument/2006/relationships/image" Target="../media/image73.svg"/><Relationship Id="rId5" Type="http://schemas.openxmlformats.org/officeDocument/2006/relationships/image" Target="../media/image55.svg"/><Relationship Id="rId15" Type="http://schemas.openxmlformats.org/officeDocument/2006/relationships/image" Target="../media/image64.png"/><Relationship Id="rId23" Type="http://schemas.openxmlformats.org/officeDocument/2006/relationships/image" Target="../media/image72.png"/><Relationship Id="rId10" Type="http://schemas.openxmlformats.org/officeDocument/2006/relationships/image" Target="../media/image59.svg"/><Relationship Id="rId19" Type="http://schemas.openxmlformats.org/officeDocument/2006/relationships/image" Target="../media/image68.png"/><Relationship Id="rId4" Type="http://schemas.openxmlformats.org/officeDocument/2006/relationships/image" Target="../media/image54.png"/><Relationship Id="rId9" Type="http://schemas.openxmlformats.org/officeDocument/2006/relationships/image" Target="../media/image58.png"/><Relationship Id="rId14" Type="http://schemas.openxmlformats.org/officeDocument/2006/relationships/image" Target="../media/image63.svg"/><Relationship Id="rId22" Type="http://schemas.openxmlformats.org/officeDocument/2006/relationships/image" Target="../media/image71.svg"/></Relationships>
</file>

<file path=ppt/slides/_rels/slide4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8" Type="http://schemas.openxmlformats.org/officeDocument/2006/relationships/image" Target="../media/image81.png"/><Relationship Id="rId13" Type="http://schemas.openxmlformats.org/officeDocument/2006/relationships/image" Target="../media/image86.png"/><Relationship Id="rId18" Type="http://schemas.openxmlformats.org/officeDocument/2006/relationships/image" Target="../media/image91.svg"/><Relationship Id="rId3" Type="http://schemas.openxmlformats.org/officeDocument/2006/relationships/image" Target="../media/image76.png"/><Relationship Id="rId7" Type="http://schemas.openxmlformats.org/officeDocument/2006/relationships/image" Target="../media/image80.png"/><Relationship Id="rId12" Type="http://schemas.openxmlformats.org/officeDocument/2006/relationships/image" Target="../media/image85.png"/><Relationship Id="rId17" Type="http://schemas.openxmlformats.org/officeDocument/2006/relationships/image" Target="../media/image90.png"/><Relationship Id="rId2" Type="http://schemas.openxmlformats.org/officeDocument/2006/relationships/notesSlide" Target="../notesSlides/notesSlide47.xml"/><Relationship Id="rId16" Type="http://schemas.openxmlformats.org/officeDocument/2006/relationships/image" Target="../media/image89.svg"/><Relationship Id="rId1" Type="http://schemas.openxmlformats.org/officeDocument/2006/relationships/slideLayout" Target="../slideLayouts/slideLayout2.xml"/><Relationship Id="rId6" Type="http://schemas.openxmlformats.org/officeDocument/2006/relationships/image" Target="../media/image79.png"/><Relationship Id="rId11" Type="http://schemas.openxmlformats.org/officeDocument/2006/relationships/image" Target="../media/image84.png"/><Relationship Id="rId5" Type="http://schemas.openxmlformats.org/officeDocument/2006/relationships/image" Target="../media/image78.png"/><Relationship Id="rId15" Type="http://schemas.openxmlformats.org/officeDocument/2006/relationships/image" Target="../media/image88.png"/><Relationship Id="rId10" Type="http://schemas.openxmlformats.org/officeDocument/2006/relationships/image" Target="../media/image83.png"/><Relationship Id="rId4" Type="http://schemas.openxmlformats.org/officeDocument/2006/relationships/image" Target="../media/image77.png"/><Relationship Id="rId9" Type="http://schemas.openxmlformats.org/officeDocument/2006/relationships/image" Target="../media/image82.png"/><Relationship Id="rId14" Type="http://schemas.openxmlformats.org/officeDocument/2006/relationships/image" Target="../media/image87.svg"/></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92.png"/><Relationship Id="rId4"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50.xml"/><Relationship Id="rId1" Type="http://schemas.openxmlformats.org/officeDocument/2006/relationships/slideLayout" Target="../slideLayouts/slideLayout3.xml"/><Relationship Id="rId6" Type="http://schemas.openxmlformats.org/officeDocument/2006/relationships/image" Target="../media/image96.png"/><Relationship Id="rId5" Type="http://schemas.openxmlformats.org/officeDocument/2006/relationships/image" Target="../media/image95.png"/><Relationship Id="rId4" Type="http://schemas.openxmlformats.org/officeDocument/2006/relationships/image" Target="../media/image94.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notesSlide" Target="../notesSlides/notesSlide53.xml"/><Relationship Id="rId1" Type="http://schemas.openxmlformats.org/officeDocument/2006/relationships/slideLayout" Target="../slideLayouts/slideLayout3.xml"/><Relationship Id="rId5" Type="http://schemas.openxmlformats.org/officeDocument/2006/relationships/image" Target="../media/image99.png"/><Relationship Id="rId4" Type="http://schemas.openxmlformats.org/officeDocument/2006/relationships/image" Target="../media/image98.png"/></Relationships>
</file>

<file path=ppt/slides/_rels/slide54.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01.png"/><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6.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B10E93F-3424-BCEB-18A3-3226DF479D13}"/>
              </a:ext>
            </a:extLst>
          </p:cNvPr>
          <p:cNvSpPr txBox="1"/>
          <p:nvPr/>
        </p:nvSpPr>
        <p:spPr>
          <a:xfrm>
            <a:off x="4305057" y="1404085"/>
            <a:ext cx="4296008" cy="994704"/>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3600" b="1" i="0" u="none" strike="noStrike" kern="0" cap="none" spc="0" normalizeH="0" baseline="0" noProof="0">
                <a:ln w="3175">
                  <a:noFill/>
                </a:ln>
                <a:solidFill>
                  <a:srgbClr val="FFFFFF"/>
                </a:solidFill>
                <a:effectLst/>
                <a:uLnTx/>
                <a:uFillTx/>
              </a:rPr>
              <a:t>Introduction to </a:t>
            </a:r>
          </a:p>
        </p:txBody>
      </p:sp>
      <p:pic>
        <p:nvPicPr>
          <p:cNvPr id="9" name="Picture 8">
            <a:extLst>
              <a:ext uri="{FF2B5EF4-FFF2-40B4-BE49-F238E27FC236}">
                <a16:creationId xmlns:a16="http://schemas.microsoft.com/office/drawing/2014/main" id="{E6D9580A-4C76-2090-54CB-AC57995AF678}"/>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616710" y="2398789"/>
            <a:ext cx="7672702" cy="2060422"/>
          </a:xfrm>
          <a:prstGeom prst="rect">
            <a:avLst/>
          </a:prstGeom>
        </p:spPr>
      </p:pic>
      <p:sp>
        <p:nvSpPr>
          <p:cNvPr id="4" name="TextBox 3">
            <a:extLst>
              <a:ext uri="{FF2B5EF4-FFF2-40B4-BE49-F238E27FC236}">
                <a16:creationId xmlns:a16="http://schemas.microsoft.com/office/drawing/2014/main" id="{95DEBDE7-9106-7101-D001-4CA673B8E7EA}"/>
              </a:ext>
            </a:extLst>
          </p:cNvPr>
          <p:cNvSpPr txBox="1"/>
          <p:nvPr/>
        </p:nvSpPr>
        <p:spPr>
          <a:xfrm>
            <a:off x="850550" y="5644512"/>
            <a:ext cx="2716937" cy="761555"/>
          </a:xfrm>
          <a:prstGeom prst="rect">
            <a:avLst/>
          </a:prstGeom>
          <a:noFill/>
        </p:spPr>
        <p:txBody>
          <a:bodyPr wrap="square" rtlCol="0">
            <a:spAutoFit/>
          </a:bodyPr>
          <a:lstStyle/>
          <a:p>
            <a:pPr marL="0" marR="0" lvl="0" indent="0" defTabSz="914400" rtl="0" eaLnBrk="1" fontAlgn="auto" latinLnBrk="0" hangingPunct="1">
              <a:lnSpc>
                <a:spcPct val="130000"/>
              </a:lnSpc>
              <a:spcBef>
                <a:spcPts val="0"/>
              </a:spcBef>
              <a:spcAft>
                <a:spcPts val="0"/>
              </a:spcAft>
              <a:buClrTx/>
              <a:buSzTx/>
              <a:buFontTx/>
              <a:buNone/>
              <a:tabLst/>
              <a:defRPr/>
            </a:pPr>
            <a:r>
              <a:rPr kumimoji="0" lang="en-US" sz="1765" b="0" i="0" u="none" strike="noStrike" kern="1200" cap="none" spc="0" normalizeH="0" baseline="0" noProof="0">
                <a:ln>
                  <a:noFill/>
                </a:ln>
                <a:effectLst/>
                <a:uLnTx/>
                <a:uFillTx/>
                <a:latin typeface="Segoe UI Light"/>
                <a:ea typeface="+mn-ea"/>
                <a:cs typeface="Arial"/>
              </a:rPr>
              <a:t>/@Account</a:t>
            </a:r>
          </a:p>
          <a:p>
            <a:pPr marL="0" marR="0" lvl="0" indent="0" defTabSz="914400" rtl="0" eaLnBrk="1" fontAlgn="auto" latinLnBrk="0" hangingPunct="1">
              <a:lnSpc>
                <a:spcPct val="130000"/>
              </a:lnSpc>
              <a:spcBef>
                <a:spcPts val="0"/>
              </a:spcBef>
              <a:spcAft>
                <a:spcPts val="0"/>
              </a:spcAft>
              <a:buClrTx/>
              <a:buSzTx/>
              <a:buFontTx/>
              <a:buNone/>
              <a:tabLst/>
              <a:defRPr/>
            </a:pPr>
            <a:r>
              <a:rPr kumimoji="0" lang="en-US" sz="1765" b="0" i="0" u="none" strike="noStrike" kern="1200" cap="none" spc="0" normalizeH="0" baseline="0" noProof="0">
                <a:ln>
                  <a:noFill/>
                </a:ln>
                <a:effectLst/>
                <a:uLnTx/>
                <a:uFillTx/>
                <a:latin typeface="Segoe UI Light"/>
                <a:ea typeface="+mn-ea"/>
                <a:cs typeface="Arial"/>
              </a:rPr>
              <a:t>/@Account</a:t>
            </a:r>
          </a:p>
        </p:txBody>
      </p:sp>
      <p:pic>
        <p:nvPicPr>
          <p:cNvPr id="5" name="Picture 2">
            <a:extLst>
              <a:ext uri="{FF2B5EF4-FFF2-40B4-BE49-F238E27FC236}">
                <a16:creationId xmlns:a16="http://schemas.microsoft.com/office/drawing/2014/main" id="{009FE92F-6028-EAF6-4781-BA77BE9E1DFF}"/>
              </a:ext>
            </a:extLst>
          </p:cNvPr>
          <p:cNvPicPr>
            <a:picLocks noChangeAspect="1" noChangeArrowheads="1"/>
          </p:cNvPicPr>
          <p:nvPr/>
        </p:nvPicPr>
        <p:blipFill>
          <a:blip r:embed="rId4" cstate="email">
            <a:extLst>
              <a:ext uri="{28A0092B-C50C-407E-A947-70E740481C1C}">
                <a14:useLocalDpi xmlns:a14="http://schemas.microsoft.com/office/drawing/2010/main"/>
              </a:ext>
            </a:extLst>
          </a:blip>
          <a:srcRect/>
          <a:stretch/>
        </p:blipFill>
        <p:spPr bwMode="auto">
          <a:xfrm>
            <a:off x="419366" y="5726449"/>
            <a:ext cx="319521" cy="32651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See the source image">
            <a:extLst>
              <a:ext uri="{FF2B5EF4-FFF2-40B4-BE49-F238E27FC236}">
                <a16:creationId xmlns:a16="http://schemas.microsoft.com/office/drawing/2014/main" id="{A61ADE8D-D329-9AEE-94B8-4FDAC4A1CFC7}"/>
              </a:ext>
            </a:extLst>
          </p:cNvPr>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a:off x="363533" y="6033585"/>
            <a:ext cx="431185" cy="43118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77FAC76-5801-D029-0ACF-2DF08A4B055E}"/>
              </a:ext>
            </a:extLst>
          </p:cNvPr>
          <p:cNvSpPr txBox="1"/>
          <p:nvPr/>
        </p:nvSpPr>
        <p:spPr>
          <a:xfrm>
            <a:off x="415871" y="5025268"/>
            <a:ext cx="1889684" cy="615553"/>
          </a:xfrm>
          <a:prstGeom prst="rect">
            <a:avLst/>
          </a:prstGeom>
          <a:noFill/>
        </p:spPr>
        <p:txBody>
          <a:bodyPr wrap="none" lIns="0" tIns="0" rIns="0" bIns="0" rtlCol="0">
            <a:spAutoFit/>
          </a:bodyPr>
          <a:lstStyle/>
          <a:p>
            <a:pPr algn="l"/>
            <a:r>
              <a:rPr lang="en-US" sz="2000" b="1"/>
              <a:t>Presenter Name</a:t>
            </a:r>
          </a:p>
          <a:p>
            <a:pPr algn="l"/>
            <a:r>
              <a:rPr lang="en-US" sz="2000"/>
              <a:t>Company Name</a:t>
            </a:r>
          </a:p>
        </p:txBody>
      </p:sp>
    </p:spTree>
    <p:extLst>
      <p:ext uri="{BB962C8B-B14F-4D97-AF65-F5344CB8AC3E}">
        <p14:creationId xmlns:p14="http://schemas.microsoft.com/office/powerpoint/2010/main" val="140567864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2">
            <a:extLst>
              <a:ext uri="{FF2B5EF4-FFF2-40B4-BE49-F238E27FC236}">
                <a16:creationId xmlns:a16="http://schemas.microsoft.com/office/drawing/2014/main" id="{BDB24F3C-5C9B-AB08-48BD-734696BD6F19}"/>
              </a:ext>
            </a:extLst>
          </p:cNvPr>
          <p:cNvSpPr/>
          <p:nvPr/>
        </p:nvSpPr>
        <p:spPr>
          <a:xfrm>
            <a:off x="7066206" y="2139678"/>
            <a:ext cx="3582744" cy="1870348"/>
          </a:xfrm>
          <a:prstGeom prst="roundRect">
            <a:avLst>
              <a:gd name="adj" fmla="val 2119"/>
            </a:avLst>
          </a:prstGeom>
          <a:solidFill>
            <a:srgbClr val="FFFFFF"/>
          </a:solidFill>
          <a:ln w="19050" cap="flat" cmpd="sng" algn="ctr">
            <a:gradFill>
              <a:gsLst>
                <a:gs pos="67000">
                  <a:srgbClr val="3802DB"/>
                </a:gs>
                <a:gs pos="100000">
                  <a:srgbClr val="C039C4"/>
                </a:gs>
              </a:gsLst>
              <a:lin ang="0" scaled="0"/>
            </a:gradFill>
            <a:prstDash val="solid"/>
          </a:ln>
          <a:effectLst>
            <a:outerShdw blurRad="127000" dist="127000" dir="2700000" algn="tl" rotWithShape="0">
              <a:prstClr val="black">
                <a:alpha val="10000"/>
              </a:prstClr>
            </a:outerShdw>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54" b="0" i="0" u="none" strike="noStrike" kern="0" cap="none" spc="0" normalizeH="0" baseline="0" noProof="0">
              <a:ln>
                <a:noFill/>
              </a:ln>
              <a:solidFill>
                <a:srgbClr val="091F2C"/>
              </a:solidFill>
              <a:effectLst/>
              <a:uLnTx/>
              <a:uFillTx/>
              <a:latin typeface="Segoe UI"/>
              <a:ea typeface="+mn-ea"/>
              <a:cs typeface="+mn-cs"/>
            </a:endParaRPr>
          </a:p>
        </p:txBody>
      </p:sp>
      <p:sp>
        <p:nvSpPr>
          <p:cNvPr id="5" name="Rounded Rectangle 51">
            <a:extLst>
              <a:ext uri="{FF2B5EF4-FFF2-40B4-BE49-F238E27FC236}">
                <a16:creationId xmlns:a16="http://schemas.microsoft.com/office/drawing/2014/main" id="{420C777D-862E-7148-9E5F-9BBE5A950F67}"/>
              </a:ext>
            </a:extLst>
          </p:cNvPr>
          <p:cNvSpPr/>
          <p:nvPr/>
        </p:nvSpPr>
        <p:spPr>
          <a:xfrm>
            <a:off x="8706597" y="2940566"/>
            <a:ext cx="1695141" cy="661954"/>
          </a:xfrm>
          <a:prstGeom prst="roundRect">
            <a:avLst>
              <a:gd name="adj" fmla="val 2532"/>
            </a:avLst>
          </a:prstGeom>
          <a:solidFill>
            <a:srgbClr val="F5F3F6"/>
          </a:soli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91F2C"/>
              </a:solidFill>
              <a:effectLst/>
              <a:uLnTx/>
              <a:uFillTx/>
              <a:latin typeface="Segoe UI"/>
              <a:ea typeface="+mn-ea"/>
              <a:cs typeface="+mn-cs"/>
            </a:endParaRPr>
          </a:p>
        </p:txBody>
      </p:sp>
      <p:sp>
        <p:nvSpPr>
          <p:cNvPr id="6" name="Rounded Rectangle 189">
            <a:extLst>
              <a:ext uri="{FF2B5EF4-FFF2-40B4-BE49-F238E27FC236}">
                <a16:creationId xmlns:a16="http://schemas.microsoft.com/office/drawing/2014/main" id="{58FA8E05-BCB3-3DF0-F158-FBE8DBFAAE32}"/>
              </a:ext>
            </a:extLst>
          </p:cNvPr>
          <p:cNvSpPr/>
          <p:nvPr/>
        </p:nvSpPr>
        <p:spPr>
          <a:xfrm>
            <a:off x="8814908" y="3052103"/>
            <a:ext cx="1431539" cy="435744"/>
          </a:xfrm>
          <a:prstGeom prst="roundRect">
            <a:avLst>
              <a:gd name="adj" fmla="val 8095"/>
            </a:avLst>
          </a:prstGeom>
          <a:solidFill>
            <a:srgbClr val="FFFFFF"/>
          </a:solidFill>
          <a:ln w="12700"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073" b="0" i="0" u="none" strike="noStrike" kern="0" cap="none" spc="0" normalizeH="0" baseline="0" noProof="0">
              <a:ln>
                <a:noFill/>
              </a:ln>
              <a:solidFill>
                <a:srgbClr val="091F2C"/>
              </a:solidFill>
              <a:effectLst/>
              <a:uLnTx/>
              <a:uFillTx/>
              <a:latin typeface="Segoe UI Semibold"/>
              <a:ea typeface="+mn-ea"/>
              <a:cs typeface="+mn-cs"/>
            </a:endParaRPr>
          </a:p>
        </p:txBody>
      </p:sp>
      <p:sp>
        <p:nvSpPr>
          <p:cNvPr id="24" name="TextBox 23">
            <a:extLst>
              <a:ext uri="{FF2B5EF4-FFF2-40B4-BE49-F238E27FC236}">
                <a16:creationId xmlns:a16="http://schemas.microsoft.com/office/drawing/2014/main" id="{99289457-F64F-FCFA-ABEA-198C801CC98A}"/>
              </a:ext>
            </a:extLst>
          </p:cNvPr>
          <p:cNvSpPr txBox="1"/>
          <p:nvPr/>
        </p:nvSpPr>
        <p:spPr>
          <a:xfrm>
            <a:off x="8133012" y="2005626"/>
            <a:ext cx="1180600" cy="232791"/>
          </a:xfrm>
          <a:prstGeom prst="roundRect">
            <a:avLst/>
          </a:prstGeom>
          <a:solidFill>
            <a:srgbClr val="FFFFFF"/>
          </a:solidFill>
        </p:spPr>
        <p:txBody>
          <a:bodyPr wrap="none" lIns="91440" rIns="91440" rtlCol="0">
            <a:noAutofit/>
          </a:bodyP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a:ln>
                  <a:noFill/>
                </a:ln>
                <a:solidFill>
                  <a:srgbClr val="3802DB"/>
                </a:solidFill>
                <a:effectLst/>
                <a:uLnTx/>
                <a:uFillTx/>
                <a:latin typeface="Segoe UI Semibold"/>
              </a:rPr>
              <a:t>Cloud Services</a:t>
            </a:r>
          </a:p>
        </p:txBody>
      </p:sp>
      <p:grpSp>
        <p:nvGrpSpPr>
          <p:cNvPr id="74" name="Group 73">
            <a:extLst>
              <a:ext uri="{FF2B5EF4-FFF2-40B4-BE49-F238E27FC236}">
                <a16:creationId xmlns:a16="http://schemas.microsoft.com/office/drawing/2014/main" id="{8D9F35DC-9E39-6BCB-E624-47AFF48AFB1A}"/>
              </a:ext>
            </a:extLst>
          </p:cNvPr>
          <p:cNvGrpSpPr/>
          <p:nvPr/>
        </p:nvGrpSpPr>
        <p:grpSpPr>
          <a:xfrm>
            <a:off x="7323913" y="2569946"/>
            <a:ext cx="1143000" cy="1143000"/>
            <a:chOff x="3482545" y="3354467"/>
            <a:chExt cx="1143000" cy="1143000"/>
          </a:xfrm>
        </p:grpSpPr>
        <p:sp>
          <p:nvSpPr>
            <p:cNvPr id="110" name="Rounded Rectangle 92">
              <a:extLst>
                <a:ext uri="{FF2B5EF4-FFF2-40B4-BE49-F238E27FC236}">
                  <a16:creationId xmlns:a16="http://schemas.microsoft.com/office/drawing/2014/main" id="{2ADD28FF-B53A-62D0-C708-9D1930422B96}"/>
                </a:ext>
              </a:extLst>
            </p:cNvPr>
            <p:cNvSpPr/>
            <p:nvPr/>
          </p:nvSpPr>
          <p:spPr>
            <a:xfrm>
              <a:off x="3482545" y="3354467"/>
              <a:ext cx="1143000" cy="1143000"/>
            </a:xfrm>
            <a:prstGeom prst="roundRect">
              <a:avLst>
                <a:gd name="adj" fmla="val 6599"/>
              </a:avLst>
            </a:prstGeom>
            <a:solidFill>
              <a:srgbClr val="F5F3F6"/>
            </a:soli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111" name="TextBox 110">
              <a:extLst>
                <a:ext uri="{FF2B5EF4-FFF2-40B4-BE49-F238E27FC236}">
                  <a16:creationId xmlns:a16="http://schemas.microsoft.com/office/drawing/2014/main" id="{E74FE3AA-65EE-0747-276D-865866B31DAD}"/>
                </a:ext>
              </a:extLst>
            </p:cNvPr>
            <p:cNvSpPr txBox="1"/>
            <p:nvPr/>
          </p:nvSpPr>
          <p:spPr>
            <a:xfrm>
              <a:off x="3485774" y="3392349"/>
              <a:ext cx="1113517" cy="230832"/>
            </a:xfrm>
            <a:prstGeom prst="rect">
              <a:avLst/>
            </a:prstGeom>
            <a:solidFill>
              <a:srgbClr val="F5F3F6"/>
            </a:solidFill>
          </p:spPr>
          <p:txBody>
            <a:bodyPr wrap="square" rtlCol="0">
              <a:spAutoFit/>
            </a:bodyP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solidFill>
                    <a:srgbClr val="C039C4"/>
                  </a:solidFill>
                  <a:effectLst/>
                  <a:uLnTx/>
                  <a:uFillTx/>
                  <a:latin typeface="Segoe UI Semibold"/>
                </a:rPr>
                <a:t>Web App</a:t>
              </a:r>
            </a:p>
          </p:txBody>
        </p:sp>
        <p:sp>
          <p:nvSpPr>
            <p:cNvPr id="112" name="Rounded Rectangle 137">
              <a:extLst>
                <a:ext uri="{FF2B5EF4-FFF2-40B4-BE49-F238E27FC236}">
                  <a16:creationId xmlns:a16="http://schemas.microsoft.com/office/drawing/2014/main" id="{1C890BE9-C421-F854-E2A4-ECC06E5030DF}"/>
                </a:ext>
              </a:extLst>
            </p:cNvPr>
            <p:cNvSpPr/>
            <p:nvPr/>
          </p:nvSpPr>
          <p:spPr>
            <a:xfrm>
              <a:off x="3585963" y="3836624"/>
              <a:ext cx="960120" cy="527747"/>
            </a:xfrm>
            <a:prstGeom prst="roundRect">
              <a:avLst>
                <a:gd name="adj" fmla="val 15470"/>
              </a:avLst>
            </a:prstGeom>
            <a:solidFill>
              <a:srgbClr val="F5F3F6"/>
            </a:solidFill>
            <a:ln w="12700" cap="flat" cmpd="sng" algn="ctr">
              <a:solidFill>
                <a:srgbClr val="3802DB"/>
              </a:solid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091F2C"/>
                  </a:solidFill>
                  <a:effectLst/>
                  <a:uLnTx/>
                  <a:uFillTx/>
                  <a:latin typeface="Segoe UI Semibold"/>
                  <a:ea typeface="+mn-ea"/>
                  <a:cs typeface="+mn-cs"/>
                </a:rPr>
                <a:t>Blazor App</a:t>
              </a:r>
            </a:p>
          </p:txBody>
        </p:sp>
        <p:sp>
          <p:nvSpPr>
            <p:cNvPr id="113" name="Oval 112">
              <a:extLst>
                <a:ext uri="{FF2B5EF4-FFF2-40B4-BE49-F238E27FC236}">
                  <a16:creationId xmlns:a16="http://schemas.microsoft.com/office/drawing/2014/main" id="{128A49FE-770C-B7F5-C41F-2DE6765EFF5A}"/>
                </a:ext>
              </a:extLst>
            </p:cNvPr>
            <p:cNvSpPr/>
            <p:nvPr/>
          </p:nvSpPr>
          <p:spPr>
            <a:xfrm>
              <a:off x="3947329" y="3673153"/>
              <a:ext cx="237236" cy="242538"/>
            </a:xfrm>
            <a:prstGeom prst="ellipse">
              <a:avLst/>
            </a:prstGeom>
            <a:solidFill>
              <a:srgbClr val="F5F3F6"/>
            </a:solidFill>
            <a:ln w="12700" cap="flat" cmpd="sng" algn="ctr">
              <a:solidFill>
                <a:srgbClr val="3802DB"/>
              </a:solidFill>
              <a:prstDash val="solid"/>
            </a:ln>
            <a:effectLst>
              <a:outerShdw blurRad="127000" dist="127000" dir="2700000" algn="tl" rotWithShape="0">
                <a:prstClr val="black">
                  <a:alpha val="1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54" b="0" i="0" u="none" strike="noStrike" kern="0" cap="none" spc="0" normalizeH="0" baseline="0" noProof="0">
                <a:ln>
                  <a:noFill/>
                </a:ln>
                <a:solidFill>
                  <a:srgbClr val="091F2C"/>
                </a:solidFill>
                <a:effectLst/>
                <a:uLnTx/>
                <a:uFillTx/>
                <a:latin typeface="Segoe UI"/>
                <a:ea typeface="+mn-ea"/>
                <a:cs typeface="+mn-cs"/>
              </a:endParaRPr>
            </a:p>
          </p:txBody>
        </p:sp>
        <p:sp>
          <p:nvSpPr>
            <p:cNvPr id="114" name="Graphic 23" descr="Blazor logo">
              <a:extLst>
                <a:ext uri="{FF2B5EF4-FFF2-40B4-BE49-F238E27FC236}">
                  <a16:creationId xmlns:a16="http://schemas.microsoft.com/office/drawing/2014/main" id="{3D6956FE-C3EF-C72B-1C93-9E82832F1A75}"/>
                </a:ext>
                <a:ext uri="{C183D7F6-B498-43B3-948B-1728B52AA6E4}">
                  <adec:decorative xmlns:adec="http://schemas.microsoft.com/office/drawing/2017/decorative" val="0"/>
                </a:ext>
              </a:extLst>
            </p:cNvPr>
            <p:cNvSpPr/>
            <p:nvPr/>
          </p:nvSpPr>
          <p:spPr>
            <a:xfrm>
              <a:off x="3998416" y="3725087"/>
              <a:ext cx="137838" cy="131799"/>
            </a:xfrm>
            <a:custGeom>
              <a:avLst/>
              <a:gdLst>
                <a:gd name="connsiteX0" fmla="*/ 514915 w 518508"/>
                <a:gd name="connsiteY0" fmla="*/ 134249 h 419189"/>
                <a:gd name="connsiteX1" fmla="*/ 413965 w 518508"/>
                <a:gd name="connsiteY1" fmla="*/ 295831 h 419189"/>
                <a:gd name="connsiteX2" fmla="*/ 220179 w 518508"/>
                <a:gd name="connsiteY2" fmla="*/ 360751 h 419189"/>
                <a:gd name="connsiteX3" fmla="*/ 177098 w 518508"/>
                <a:gd name="connsiteY3" fmla="*/ 358412 h 419189"/>
                <a:gd name="connsiteX4" fmla="*/ 67296 w 518508"/>
                <a:gd name="connsiteY4" fmla="*/ 247081 h 419189"/>
                <a:gd name="connsiteX5" fmla="*/ 104911 w 518508"/>
                <a:gd name="connsiteY5" fmla="*/ 166906 h 419189"/>
                <a:gd name="connsiteX6" fmla="*/ 284801 w 518508"/>
                <a:gd name="connsiteY6" fmla="*/ 165769 h 419189"/>
                <a:gd name="connsiteX7" fmla="*/ 323679 w 518508"/>
                <a:gd name="connsiteY7" fmla="*/ 245459 h 419189"/>
                <a:gd name="connsiteX8" fmla="*/ 296090 w 518508"/>
                <a:gd name="connsiteY8" fmla="*/ 281625 h 419189"/>
                <a:gd name="connsiteX9" fmla="*/ 266398 w 518508"/>
                <a:gd name="connsiteY9" fmla="*/ 251334 h 419189"/>
                <a:gd name="connsiteX10" fmla="*/ 266398 w 518508"/>
                <a:gd name="connsiteY10" fmla="*/ 203016 h 419189"/>
                <a:gd name="connsiteX11" fmla="*/ 233570 w 518508"/>
                <a:gd name="connsiteY11" fmla="*/ 173394 h 419189"/>
                <a:gd name="connsiteX12" fmla="*/ 188289 w 518508"/>
                <a:gd name="connsiteY12" fmla="*/ 173394 h 419189"/>
                <a:gd name="connsiteX13" fmla="*/ 121828 w 518508"/>
                <a:gd name="connsiteY13" fmla="*/ 205246 h 419189"/>
                <a:gd name="connsiteX14" fmla="*/ 144548 w 518508"/>
                <a:gd name="connsiteY14" fmla="*/ 302864 h 419189"/>
                <a:gd name="connsiteX15" fmla="*/ 175492 w 518508"/>
                <a:gd name="connsiteY15" fmla="*/ 313541 h 419189"/>
                <a:gd name="connsiteX16" fmla="*/ 246507 w 518508"/>
                <a:gd name="connsiteY16" fmla="*/ 290883 h 419189"/>
                <a:gd name="connsiteX17" fmla="*/ 248091 w 518508"/>
                <a:gd name="connsiteY17" fmla="*/ 288771 h 419189"/>
                <a:gd name="connsiteX18" fmla="*/ 249676 w 518508"/>
                <a:gd name="connsiteY18" fmla="*/ 291116 h 419189"/>
                <a:gd name="connsiteX19" fmla="*/ 297222 w 518508"/>
                <a:gd name="connsiteY19" fmla="*/ 311368 h 419189"/>
                <a:gd name="connsiteX20" fmla="*/ 355441 w 518508"/>
                <a:gd name="connsiteY20" fmla="*/ 252606 h 419189"/>
                <a:gd name="connsiteX21" fmla="*/ 350750 w 518508"/>
                <a:gd name="connsiteY21" fmla="*/ 215260 h 419189"/>
                <a:gd name="connsiteX22" fmla="*/ 287876 w 518508"/>
                <a:gd name="connsiteY22" fmla="*/ 129522 h 419189"/>
                <a:gd name="connsiteX23" fmla="*/ 75110 w 518508"/>
                <a:gd name="connsiteY23" fmla="*/ 150367 h 419189"/>
                <a:gd name="connsiteX24" fmla="*/ 34472 w 518508"/>
                <a:gd name="connsiteY24" fmla="*/ 246246 h 419189"/>
                <a:gd name="connsiteX25" fmla="*/ 81146 w 518508"/>
                <a:gd name="connsiteY25" fmla="*/ 346270 h 419189"/>
                <a:gd name="connsiteX26" fmla="*/ 192337 w 518508"/>
                <a:gd name="connsiteY26" fmla="*/ 389340 h 419189"/>
                <a:gd name="connsiteX27" fmla="*/ 217565 w 518508"/>
                <a:gd name="connsiteY27" fmla="*/ 390030 h 419189"/>
                <a:gd name="connsiteX28" fmla="*/ 400656 w 518508"/>
                <a:gd name="connsiteY28" fmla="*/ 341168 h 419189"/>
                <a:gd name="connsiteX29" fmla="*/ 401692 w 518508"/>
                <a:gd name="connsiteY29" fmla="*/ 342354 h 419189"/>
                <a:gd name="connsiteX30" fmla="*/ 192342 w 518508"/>
                <a:gd name="connsiteY30" fmla="*/ 418933 h 419189"/>
                <a:gd name="connsiteX31" fmla="*/ 54796 w 518508"/>
                <a:gd name="connsiteY31" fmla="*/ 368984 h 419189"/>
                <a:gd name="connsiteX32" fmla="*/ 65 w 518508"/>
                <a:gd name="connsiteY32" fmla="*/ 245547 h 419189"/>
                <a:gd name="connsiteX33" fmla="*/ 78594 w 518508"/>
                <a:gd name="connsiteY33" fmla="*/ 105490 h 419189"/>
                <a:gd name="connsiteX34" fmla="*/ 191568 w 518508"/>
                <a:gd name="connsiteY34" fmla="*/ 72131 h 419189"/>
                <a:gd name="connsiteX35" fmla="*/ 252341 w 518508"/>
                <a:gd name="connsiteY35" fmla="*/ 72131 h 419189"/>
                <a:gd name="connsiteX36" fmla="*/ 378481 w 518508"/>
                <a:gd name="connsiteY36" fmla="*/ 22314 h 419189"/>
                <a:gd name="connsiteX37" fmla="*/ 379764 w 518508"/>
                <a:gd name="connsiteY37" fmla="*/ 21659 h 419189"/>
                <a:gd name="connsiteX38" fmla="*/ 382347 w 518508"/>
                <a:gd name="connsiteY38" fmla="*/ 22666 h 419189"/>
                <a:gd name="connsiteX39" fmla="*/ 382681 w 518508"/>
                <a:gd name="connsiteY39" fmla="*/ 23964 h 419189"/>
                <a:gd name="connsiteX40" fmla="*/ 356164 w 518508"/>
                <a:gd name="connsiteY40" fmla="*/ 92557 h 419189"/>
                <a:gd name="connsiteX41" fmla="*/ 356360 w 518508"/>
                <a:gd name="connsiteY41" fmla="*/ 94853 h 419189"/>
                <a:gd name="connsiteX42" fmla="*/ 358779 w 518508"/>
                <a:gd name="connsiteY42" fmla="*/ 95623 h 419189"/>
                <a:gd name="connsiteX43" fmla="*/ 486535 w 518508"/>
                <a:gd name="connsiteY43" fmla="*/ 1391 h 419189"/>
                <a:gd name="connsiteX44" fmla="*/ 487715 w 518508"/>
                <a:gd name="connsiteY44" fmla="*/ 373 h 419189"/>
                <a:gd name="connsiteX45" fmla="*/ 490891 w 518508"/>
                <a:gd name="connsiteY45" fmla="*/ 373 h 419189"/>
                <a:gd name="connsiteX46" fmla="*/ 492070 w 518508"/>
                <a:gd name="connsiteY46" fmla="*/ 1391 h 419189"/>
                <a:gd name="connsiteX47" fmla="*/ 514915 w 518508"/>
                <a:gd name="connsiteY47" fmla="*/ 134249 h 419189"/>
                <a:gd name="connsiteX48" fmla="*/ 192181 w 518508"/>
                <a:gd name="connsiteY48" fmla="*/ 202413 h 419189"/>
                <a:gd name="connsiteX49" fmla="*/ 144903 w 518508"/>
                <a:gd name="connsiteY49" fmla="*/ 244684 h 419189"/>
                <a:gd name="connsiteX50" fmla="*/ 145812 w 518508"/>
                <a:gd name="connsiteY50" fmla="*/ 252946 h 419189"/>
                <a:gd name="connsiteX51" fmla="*/ 182954 w 518508"/>
                <a:gd name="connsiteY51" fmla="*/ 286171 h 419189"/>
                <a:gd name="connsiteX52" fmla="*/ 238538 w 518508"/>
                <a:gd name="connsiteY52" fmla="*/ 252949 h 419189"/>
                <a:gd name="connsiteX53" fmla="*/ 239445 w 518508"/>
                <a:gd name="connsiteY53" fmla="*/ 244693 h 419189"/>
                <a:gd name="connsiteX54" fmla="*/ 239445 w 518508"/>
                <a:gd name="connsiteY54" fmla="*/ 205220 h 419189"/>
                <a:gd name="connsiteX55" fmla="*/ 236210 w 518508"/>
                <a:gd name="connsiteY55" fmla="*/ 202327 h 419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518508" h="419189">
                  <a:moveTo>
                    <a:pt x="514915" y="134249"/>
                  </a:moveTo>
                  <a:cubicBezTo>
                    <a:pt x="503706" y="197101"/>
                    <a:pt x="467935" y="254356"/>
                    <a:pt x="413965" y="295831"/>
                  </a:cubicBezTo>
                  <a:cubicBezTo>
                    <a:pt x="359995" y="337306"/>
                    <a:pt x="291328" y="360310"/>
                    <a:pt x="220179" y="360751"/>
                  </a:cubicBezTo>
                  <a:cubicBezTo>
                    <a:pt x="205767" y="361246"/>
                    <a:pt x="191337" y="360462"/>
                    <a:pt x="177098" y="358412"/>
                  </a:cubicBezTo>
                  <a:cubicBezTo>
                    <a:pt x="115735" y="349087"/>
                    <a:pt x="69986" y="302699"/>
                    <a:pt x="67296" y="247081"/>
                  </a:cubicBezTo>
                  <a:cubicBezTo>
                    <a:pt x="67584" y="216977"/>
                    <a:pt x="81094" y="188180"/>
                    <a:pt x="104911" y="166906"/>
                  </a:cubicBezTo>
                  <a:cubicBezTo>
                    <a:pt x="154462" y="122645"/>
                    <a:pt x="234555" y="122139"/>
                    <a:pt x="284801" y="165769"/>
                  </a:cubicBezTo>
                  <a:cubicBezTo>
                    <a:pt x="308951" y="186739"/>
                    <a:pt x="322915" y="215361"/>
                    <a:pt x="323679" y="245459"/>
                  </a:cubicBezTo>
                  <a:cubicBezTo>
                    <a:pt x="324218" y="264469"/>
                    <a:pt x="315011" y="281143"/>
                    <a:pt x="296090" y="281625"/>
                  </a:cubicBezTo>
                  <a:cubicBezTo>
                    <a:pt x="275875" y="281625"/>
                    <a:pt x="266398" y="268722"/>
                    <a:pt x="266398" y="251334"/>
                  </a:cubicBezTo>
                  <a:lnTo>
                    <a:pt x="266398" y="203016"/>
                  </a:lnTo>
                  <a:cubicBezTo>
                    <a:pt x="266414" y="186753"/>
                    <a:pt x="251754" y="173523"/>
                    <a:pt x="233570" y="173394"/>
                  </a:cubicBezTo>
                  <a:lnTo>
                    <a:pt x="188289" y="173394"/>
                  </a:lnTo>
                  <a:cubicBezTo>
                    <a:pt x="161526" y="173229"/>
                    <a:pt x="136497" y="185224"/>
                    <a:pt x="121828" y="205246"/>
                  </a:cubicBezTo>
                  <a:cubicBezTo>
                    <a:pt x="97964" y="237813"/>
                    <a:pt x="108136" y="281518"/>
                    <a:pt x="144548" y="302864"/>
                  </a:cubicBezTo>
                  <a:cubicBezTo>
                    <a:pt x="153899" y="308346"/>
                    <a:pt x="164447" y="311985"/>
                    <a:pt x="175492" y="313541"/>
                  </a:cubicBezTo>
                  <a:cubicBezTo>
                    <a:pt x="201929" y="317263"/>
                    <a:pt x="228672" y="308731"/>
                    <a:pt x="246507" y="290883"/>
                  </a:cubicBezTo>
                  <a:lnTo>
                    <a:pt x="248091" y="288771"/>
                  </a:lnTo>
                  <a:lnTo>
                    <a:pt x="249676" y="291116"/>
                  </a:lnTo>
                  <a:cubicBezTo>
                    <a:pt x="260738" y="304558"/>
                    <a:pt x="278583" y="312159"/>
                    <a:pt x="297222" y="311368"/>
                  </a:cubicBezTo>
                  <a:cubicBezTo>
                    <a:pt x="331241" y="309158"/>
                    <a:pt x="357078" y="283079"/>
                    <a:pt x="355441" y="252606"/>
                  </a:cubicBezTo>
                  <a:cubicBezTo>
                    <a:pt x="355600" y="240031"/>
                    <a:pt x="354024" y="227489"/>
                    <a:pt x="350750" y="215260"/>
                  </a:cubicBezTo>
                  <a:cubicBezTo>
                    <a:pt x="342352" y="180714"/>
                    <a:pt x="319955" y="150171"/>
                    <a:pt x="287876" y="129522"/>
                  </a:cubicBezTo>
                  <a:cubicBezTo>
                    <a:pt x="221438" y="86755"/>
                    <a:pt x="129622" y="95750"/>
                    <a:pt x="75110" y="150367"/>
                  </a:cubicBezTo>
                  <a:cubicBezTo>
                    <a:pt x="48788" y="176740"/>
                    <a:pt x="34311" y="210894"/>
                    <a:pt x="34472" y="246246"/>
                  </a:cubicBezTo>
                  <a:cubicBezTo>
                    <a:pt x="34977" y="283732"/>
                    <a:pt x="51706" y="319585"/>
                    <a:pt x="81146" y="346270"/>
                  </a:cubicBezTo>
                  <a:cubicBezTo>
                    <a:pt x="110583" y="372953"/>
                    <a:pt x="150439" y="388392"/>
                    <a:pt x="192337" y="389340"/>
                  </a:cubicBezTo>
                  <a:cubicBezTo>
                    <a:pt x="192337" y="389340"/>
                    <a:pt x="204196" y="390305"/>
                    <a:pt x="217565" y="390030"/>
                  </a:cubicBezTo>
                  <a:cubicBezTo>
                    <a:pt x="282550" y="389662"/>
                    <a:pt x="346069" y="372711"/>
                    <a:pt x="400656" y="341168"/>
                  </a:cubicBezTo>
                  <a:cubicBezTo>
                    <a:pt x="401432" y="340685"/>
                    <a:pt x="402209" y="341650"/>
                    <a:pt x="401692" y="342354"/>
                  </a:cubicBezTo>
                  <a:cubicBezTo>
                    <a:pt x="347903" y="394183"/>
                    <a:pt x="271324" y="422196"/>
                    <a:pt x="192342" y="418933"/>
                  </a:cubicBezTo>
                  <a:cubicBezTo>
                    <a:pt x="140793" y="419771"/>
                    <a:pt x="91102" y="401726"/>
                    <a:pt x="54796" y="368984"/>
                  </a:cubicBezTo>
                  <a:cubicBezTo>
                    <a:pt x="18486" y="336241"/>
                    <a:pt x="-1286" y="291649"/>
                    <a:pt x="65" y="245547"/>
                  </a:cubicBezTo>
                  <a:cubicBezTo>
                    <a:pt x="90" y="190398"/>
                    <a:pt x="29194" y="138491"/>
                    <a:pt x="78594" y="105490"/>
                  </a:cubicBezTo>
                  <a:cubicBezTo>
                    <a:pt x="111336" y="83923"/>
                    <a:pt x="150905" y="72239"/>
                    <a:pt x="191568" y="72131"/>
                  </a:cubicBezTo>
                  <a:lnTo>
                    <a:pt x="252341" y="72131"/>
                  </a:lnTo>
                  <a:cubicBezTo>
                    <a:pt x="300343" y="72099"/>
                    <a:pt x="346117" y="54021"/>
                    <a:pt x="378481" y="22314"/>
                  </a:cubicBezTo>
                  <a:cubicBezTo>
                    <a:pt x="378820" y="21978"/>
                    <a:pt x="379270" y="21749"/>
                    <a:pt x="379764" y="21659"/>
                  </a:cubicBezTo>
                  <a:cubicBezTo>
                    <a:pt x="380778" y="21463"/>
                    <a:pt x="381818" y="21868"/>
                    <a:pt x="382347" y="22666"/>
                  </a:cubicBezTo>
                  <a:cubicBezTo>
                    <a:pt x="382606" y="23057"/>
                    <a:pt x="382724" y="23510"/>
                    <a:pt x="382681" y="23964"/>
                  </a:cubicBezTo>
                  <a:cubicBezTo>
                    <a:pt x="380106" y="48397"/>
                    <a:pt x="371011" y="71919"/>
                    <a:pt x="356164" y="92557"/>
                  </a:cubicBezTo>
                  <a:cubicBezTo>
                    <a:pt x="355714" y="93289"/>
                    <a:pt x="355791" y="94190"/>
                    <a:pt x="356360" y="94853"/>
                  </a:cubicBezTo>
                  <a:cubicBezTo>
                    <a:pt x="356926" y="95515"/>
                    <a:pt x="357874" y="95817"/>
                    <a:pt x="358779" y="95623"/>
                  </a:cubicBezTo>
                  <a:cubicBezTo>
                    <a:pt x="415671" y="84128"/>
                    <a:pt x="463084" y="49157"/>
                    <a:pt x="486535" y="1391"/>
                  </a:cubicBezTo>
                  <a:cubicBezTo>
                    <a:pt x="486829" y="970"/>
                    <a:pt x="487233" y="621"/>
                    <a:pt x="487715" y="373"/>
                  </a:cubicBezTo>
                  <a:cubicBezTo>
                    <a:pt x="488701" y="-124"/>
                    <a:pt x="489905" y="-124"/>
                    <a:pt x="490891" y="373"/>
                  </a:cubicBezTo>
                  <a:cubicBezTo>
                    <a:pt x="491373" y="619"/>
                    <a:pt x="491779" y="969"/>
                    <a:pt x="492070" y="1391"/>
                  </a:cubicBezTo>
                  <a:cubicBezTo>
                    <a:pt x="515889" y="42203"/>
                    <a:pt x="523921" y="88922"/>
                    <a:pt x="514915" y="134249"/>
                  </a:cubicBezTo>
                  <a:close/>
                  <a:moveTo>
                    <a:pt x="192181" y="202413"/>
                  </a:moveTo>
                  <a:cubicBezTo>
                    <a:pt x="166075" y="202409"/>
                    <a:pt x="144908" y="221333"/>
                    <a:pt x="144903" y="244684"/>
                  </a:cubicBezTo>
                  <a:cubicBezTo>
                    <a:pt x="144902" y="247457"/>
                    <a:pt x="145207" y="250225"/>
                    <a:pt x="145812" y="252946"/>
                  </a:cubicBezTo>
                  <a:cubicBezTo>
                    <a:pt x="149543" y="269719"/>
                    <a:pt x="164201" y="282833"/>
                    <a:pt x="182954" y="286171"/>
                  </a:cubicBezTo>
                  <a:cubicBezTo>
                    <a:pt x="208560" y="290725"/>
                    <a:pt x="233444" y="275852"/>
                    <a:pt x="238538" y="252949"/>
                  </a:cubicBezTo>
                  <a:cubicBezTo>
                    <a:pt x="239141" y="250231"/>
                    <a:pt x="239445" y="247465"/>
                    <a:pt x="239445" y="244693"/>
                  </a:cubicBezTo>
                  <a:lnTo>
                    <a:pt x="239445" y="205220"/>
                  </a:lnTo>
                  <a:cubicBezTo>
                    <a:pt x="239357" y="203656"/>
                    <a:pt x="237958" y="202406"/>
                    <a:pt x="236210" y="202327"/>
                  </a:cubicBezTo>
                  <a:close/>
                </a:path>
              </a:pathLst>
            </a:custGeom>
            <a:gradFill flip="none" rotWithShape="1">
              <a:gsLst>
                <a:gs pos="35000">
                  <a:srgbClr val="3802DB"/>
                </a:gs>
                <a:gs pos="10000">
                  <a:srgbClr val="D59ED7"/>
                </a:gs>
              </a:gsLst>
              <a:path path="circle">
                <a:fillToRect l="100000" t="100000"/>
              </a:path>
              <a:tileRect r="-100000" b="-100000"/>
            </a:grad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eaLnBrk="1" fontAlgn="base" latinLnBrk="0" hangingPunct="1">
                <a:lnSpc>
                  <a:spcPct val="9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77528">
                      <a:srgbClr val="000000"/>
                    </a:gs>
                    <a:gs pos="53933">
                      <a:srgbClr val="000000"/>
                    </a:gs>
                  </a:gsLst>
                  <a:path path="circle">
                    <a:fillToRect l="100000" b="100000"/>
                  </a:path>
                </a:gradFill>
                <a:effectLst/>
                <a:uLnTx/>
                <a:uFillTx/>
                <a:latin typeface="Segoe UI Semibold"/>
                <a:ea typeface="+mn-ea"/>
                <a:cs typeface="Segoe UI" pitchFamily="34" charset="0"/>
              </a:endParaRPr>
            </a:p>
          </p:txBody>
        </p:sp>
      </p:grpSp>
      <p:cxnSp>
        <p:nvCxnSpPr>
          <p:cNvPr id="81" name="Straight Connector 80">
            <a:extLst>
              <a:ext uri="{FF2B5EF4-FFF2-40B4-BE49-F238E27FC236}">
                <a16:creationId xmlns:a16="http://schemas.microsoft.com/office/drawing/2014/main" id="{867EFCC3-C943-6608-DA8D-E429B4C786A0}"/>
              </a:ext>
            </a:extLst>
          </p:cNvPr>
          <p:cNvCxnSpPr>
            <a:cxnSpLocks/>
          </p:cNvCxnSpPr>
          <p:nvPr/>
        </p:nvCxnSpPr>
        <p:spPr>
          <a:xfrm>
            <a:off x="8407363" y="3288986"/>
            <a:ext cx="189656" cy="0"/>
          </a:xfrm>
          <a:prstGeom prst="line">
            <a:avLst/>
          </a:prstGeom>
          <a:noFill/>
          <a:ln w="12700" cap="flat" cmpd="sng" algn="ctr">
            <a:solidFill>
              <a:srgbClr val="C039C4"/>
            </a:solidFill>
            <a:prstDash val="solid"/>
            <a:headEnd type="none" w="med" len="med"/>
            <a:tailEnd type="none" w="med" len="med"/>
          </a:ln>
          <a:effectLst/>
        </p:spPr>
      </p:cxnSp>
      <p:cxnSp>
        <p:nvCxnSpPr>
          <p:cNvPr id="84" name="Straight Arrow Connector 83">
            <a:extLst>
              <a:ext uri="{FF2B5EF4-FFF2-40B4-BE49-F238E27FC236}">
                <a16:creationId xmlns:a16="http://schemas.microsoft.com/office/drawing/2014/main" id="{ABBF7E6A-0234-32B4-B059-401A39470652}"/>
              </a:ext>
            </a:extLst>
          </p:cNvPr>
          <p:cNvCxnSpPr>
            <a:cxnSpLocks/>
          </p:cNvCxnSpPr>
          <p:nvPr/>
        </p:nvCxnSpPr>
        <p:spPr>
          <a:xfrm flipV="1">
            <a:off x="8548244" y="3286493"/>
            <a:ext cx="357909" cy="2493"/>
          </a:xfrm>
          <a:prstGeom prst="straightConnector1">
            <a:avLst/>
          </a:prstGeom>
          <a:noFill/>
          <a:ln w="12700" cap="flat" cmpd="sng" algn="ctr">
            <a:solidFill>
              <a:srgbClr val="C039C4"/>
            </a:solidFill>
            <a:prstDash val="solid"/>
            <a:headEnd type="none" w="med" len="med"/>
            <a:tailEnd type="arrow" w="med" len="med"/>
          </a:ln>
          <a:effectLst/>
        </p:spPr>
      </p:cxnSp>
      <p:grpSp>
        <p:nvGrpSpPr>
          <p:cNvPr id="129" name="Group 128">
            <a:extLst>
              <a:ext uri="{FF2B5EF4-FFF2-40B4-BE49-F238E27FC236}">
                <a16:creationId xmlns:a16="http://schemas.microsoft.com/office/drawing/2014/main" id="{E741A62B-6FDF-3A7B-9554-B6B0B6D6E417}"/>
              </a:ext>
            </a:extLst>
          </p:cNvPr>
          <p:cNvGrpSpPr/>
          <p:nvPr/>
        </p:nvGrpSpPr>
        <p:grpSpPr>
          <a:xfrm>
            <a:off x="289994" y="1309669"/>
            <a:ext cx="6536528" cy="3971335"/>
            <a:chOff x="0" y="0"/>
            <a:chExt cx="12192000" cy="6858000"/>
          </a:xfrm>
        </p:grpSpPr>
        <p:pic>
          <p:nvPicPr>
            <p:cNvPr id="130" name="Picture 129">
              <a:extLst>
                <a:ext uri="{FF2B5EF4-FFF2-40B4-BE49-F238E27FC236}">
                  <a16:creationId xmlns:a16="http://schemas.microsoft.com/office/drawing/2014/main" id="{88E6DE1D-49DD-29B5-466D-15E837365984}"/>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31" name="Picture 130">
              <a:extLst>
                <a:ext uri="{FF2B5EF4-FFF2-40B4-BE49-F238E27FC236}">
                  <a16:creationId xmlns:a16="http://schemas.microsoft.com/office/drawing/2014/main" id="{F8FD8729-C2D2-C8A9-0B80-933C298DF271}"/>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175688" y="306212"/>
              <a:ext cx="1581800" cy="150935"/>
            </a:xfrm>
            <a:prstGeom prst="rect">
              <a:avLst/>
            </a:prstGeom>
          </p:spPr>
        </p:pic>
      </p:grpSp>
      <p:sp>
        <p:nvSpPr>
          <p:cNvPr id="132" name="Rounded Rectangle 179">
            <a:extLst>
              <a:ext uri="{FF2B5EF4-FFF2-40B4-BE49-F238E27FC236}">
                <a16:creationId xmlns:a16="http://schemas.microsoft.com/office/drawing/2014/main" id="{8A2A6921-D99D-C55C-B3AC-415F0121C2FE}"/>
              </a:ext>
            </a:extLst>
          </p:cNvPr>
          <p:cNvSpPr/>
          <p:nvPr/>
        </p:nvSpPr>
        <p:spPr>
          <a:xfrm>
            <a:off x="9015293" y="3173373"/>
            <a:ext cx="945128" cy="238923"/>
          </a:xfrm>
          <a:prstGeom prst="roundRect">
            <a:avLst>
              <a:gd name="adj" fmla="val 20736"/>
            </a:avLst>
          </a:prstGeom>
          <a:solidFill>
            <a:srgbClr val="ECE9EF"/>
          </a:solidFill>
          <a:ln w="12700"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073" b="0" i="0" u="none" strike="noStrike" kern="0" cap="none" spc="0" normalizeH="0" baseline="0" noProof="0">
              <a:ln>
                <a:noFill/>
              </a:ln>
              <a:solidFill>
                <a:sysClr val="windowText" lastClr="000000"/>
              </a:solidFill>
              <a:effectLst/>
              <a:uLnTx/>
              <a:uFillTx/>
              <a:latin typeface="Segoe UI Semibold"/>
              <a:ea typeface="+mn-ea"/>
              <a:cs typeface="+mn-cs"/>
            </a:endParaRPr>
          </a:p>
        </p:txBody>
      </p:sp>
      <p:sp>
        <p:nvSpPr>
          <p:cNvPr id="133" name="TextBox 132">
            <a:extLst>
              <a:ext uri="{FF2B5EF4-FFF2-40B4-BE49-F238E27FC236}">
                <a16:creationId xmlns:a16="http://schemas.microsoft.com/office/drawing/2014/main" id="{FE44F99B-0126-373F-BBAC-58D0B09B6645}"/>
              </a:ext>
            </a:extLst>
          </p:cNvPr>
          <p:cNvSpPr txBox="1"/>
          <p:nvPr/>
        </p:nvSpPr>
        <p:spPr>
          <a:xfrm>
            <a:off x="9032446" y="3186590"/>
            <a:ext cx="905223" cy="215444"/>
          </a:xfrm>
          <a:prstGeom prst="rect">
            <a:avLst/>
          </a:prstGeom>
          <a:noFill/>
        </p:spPr>
        <p:txBody>
          <a:bodyPr wrap="square"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ysClr val="windowText" lastClr="000000"/>
                </a:solidFill>
                <a:effectLst/>
                <a:uLnTx/>
                <a:uFillTx/>
                <a:latin typeface="Segoe UI Semibold"/>
                <a:cs typeface="Calibri" panose="020F0502020204030204" pitchFamily="34" charset="0"/>
              </a:rPr>
              <a:t>Data Source</a:t>
            </a:r>
          </a:p>
        </p:txBody>
      </p:sp>
    </p:spTree>
    <p:extLst>
      <p:ext uri="{BB962C8B-B14F-4D97-AF65-F5344CB8AC3E}">
        <p14:creationId xmlns:p14="http://schemas.microsoft.com/office/powerpoint/2010/main" val="408808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2">
            <a:extLst>
              <a:ext uri="{FF2B5EF4-FFF2-40B4-BE49-F238E27FC236}">
                <a16:creationId xmlns:a16="http://schemas.microsoft.com/office/drawing/2014/main" id="{BDB24F3C-5C9B-AB08-48BD-734696BD6F19}"/>
              </a:ext>
            </a:extLst>
          </p:cNvPr>
          <p:cNvSpPr/>
          <p:nvPr/>
        </p:nvSpPr>
        <p:spPr>
          <a:xfrm>
            <a:off x="7066206" y="2139677"/>
            <a:ext cx="4928944" cy="2578645"/>
          </a:xfrm>
          <a:prstGeom prst="roundRect">
            <a:avLst>
              <a:gd name="adj" fmla="val 2119"/>
            </a:avLst>
          </a:prstGeom>
          <a:solidFill>
            <a:srgbClr val="FFFFFF"/>
          </a:solidFill>
          <a:ln w="19050" cap="flat" cmpd="sng" algn="ctr">
            <a:gradFill>
              <a:gsLst>
                <a:gs pos="67000">
                  <a:srgbClr val="3802DB"/>
                </a:gs>
                <a:gs pos="100000">
                  <a:srgbClr val="C039C4"/>
                </a:gs>
              </a:gsLst>
              <a:lin ang="0" scaled="0"/>
            </a:gradFill>
            <a:prstDash val="solid"/>
          </a:ln>
          <a:effectLst>
            <a:outerShdw blurRad="127000" dist="127000" dir="2700000" algn="tl" rotWithShape="0">
              <a:prstClr val="black">
                <a:alpha val="10000"/>
              </a:prstClr>
            </a:outerShdw>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54" b="0" i="0" u="none" strike="noStrike" kern="0" cap="none" spc="0" normalizeH="0" baseline="0" noProof="0">
              <a:ln>
                <a:noFill/>
              </a:ln>
              <a:solidFill>
                <a:srgbClr val="091F2C"/>
              </a:solidFill>
              <a:effectLst/>
              <a:uLnTx/>
              <a:uFillTx/>
              <a:latin typeface="Segoe UI"/>
              <a:ea typeface="+mn-ea"/>
              <a:cs typeface="+mn-cs"/>
            </a:endParaRPr>
          </a:p>
        </p:txBody>
      </p:sp>
      <p:sp>
        <p:nvSpPr>
          <p:cNvPr id="5" name="Rounded Rectangle 51">
            <a:extLst>
              <a:ext uri="{FF2B5EF4-FFF2-40B4-BE49-F238E27FC236}">
                <a16:creationId xmlns:a16="http://schemas.microsoft.com/office/drawing/2014/main" id="{420C777D-862E-7148-9E5F-9BBE5A950F67}"/>
              </a:ext>
            </a:extLst>
          </p:cNvPr>
          <p:cNvSpPr/>
          <p:nvPr/>
        </p:nvSpPr>
        <p:spPr>
          <a:xfrm>
            <a:off x="8706159" y="2587974"/>
            <a:ext cx="2833042" cy="1692111"/>
          </a:xfrm>
          <a:prstGeom prst="roundRect">
            <a:avLst>
              <a:gd name="adj" fmla="val 2532"/>
            </a:avLst>
          </a:prstGeom>
          <a:solidFill>
            <a:srgbClr val="F5F3F6"/>
          </a:soli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91F2C"/>
              </a:solidFill>
              <a:effectLst/>
              <a:uLnTx/>
              <a:uFillTx/>
              <a:latin typeface="Segoe UI"/>
              <a:ea typeface="+mn-ea"/>
              <a:cs typeface="+mn-cs"/>
            </a:endParaRPr>
          </a:p>
        </p:txBody>
      </p:sp>
      <p:sp>
        <p:nvSpPr>
          <p:cNvPr id="6" name="Rounded Rectangle 189">
            <a:extLst>
              <a:ext uri="{FF2B5EF4-FFF2-40B4-BE49-F238E27FC236}">
                <a16:creationId xmlns:a16="http://schemas.microsoft.com/office/drawing/2014/main" id="{58FA8E05-BCB3-3DF0-F158-FBE8DBFAAE32}"/>
              </a:ext>
            </a:extLst>
          </p:cNvPr>
          <p:cNvSpPr/>
          <p:nvPr/>
        </p:nvSpPr>
        <p:spPr>
          <a:xfrm>
            <a:off x="8788786" y="2735137"/>
            <a:ext cx="2646150" cy="1436721"/>
          </a:xfrm>
          <a:prstGeom prst="roundRect">
            <a:avLst>
              <a:gd name="adj" fmla="val 8095"/>
            </a:avLst>
          </a:prstGeom>
          <a:solidFill>
            <a:srgbClr val="FFFFFF"/>
          </a:solidFill>
          <a:ln w="12700"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073" b="0" i="0" u="none" strike="noStrike" kern="0" cap="none" spc="0" normalizeH="0" baseline="0" noProof="0">
              <a:ln>
                <a:noFill/>
              </a:ln>
              <a:solidFill>
                <a:srgbClr val="091F2C"/>
              </a:solidFill>
              <a:effectLst/>
              <a:uLnTx/>
              <a:uFillTx/>
              <a:latin typeface="Segoe UI Semibold"/>
              <a:ea typeface="+mn-ea"/>
              <a:cs typeface="+mn-cs"/>
            </a:endParaRPr>
          </a:p>
        </p:txBody>
      </p:sp>
      <p:sp>
        <p:nvSpPr>
          <p:cNvPr id="7" name="Rounded Rectangle 39">
            <a:extLst>
              <a:ext uri="{FF2B5EF4-FFF2-40B4-BE49-F238E27FC236}">
                <a16:creationId xmlns:a16="http://schemas.microsoft.com/office/drawing/2014/main" id="{44F9AA9D-895C-343E-A64B-AB9B0B748F33}"/>
              </a:ext>
            </a:extLst>
          </p:cNvPr>
          <p:cNvSpPr/>
          <p:nvPr/>
        </p:nvSpPr>
        <p:spPr>
          <a:xfrm>
            <a:off x="8901202" y="2999080"/>
            <a:ext cx="1211063" cy="239082"/>
          </a:xfrm>
          <a:prstGeom prst="roundRect">
            <a:avLst>
              <a:gd name="adj" fmla="val 26451"/>
            </a:avLst>
          </a:prstGeom>
          <a:gradFill flip="none" rotWithShape="1">
            <a:gsLst>
              <a:gs pos="49000">
                <a:srgbClr val="3802DB"/>
              </a:gs>
              <a:gs pos="0">
                <a:srgbClr val="C039C4"/>
              </a:gs>
            </a:gsLst>
            <a:lin ang="12600000" scaled="0"/>
            <a:tileRect/>
          </a:gra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FFFFFF"/>
                </a:solidFill>
                <a:effectLst/>
                <a:uLnTx/>
                <a:uFillTx/>
                <a:latin typeface="Segoe UI Semibold"/>
                <a:ea typeface="+mn-ea"/>
                <a:cs typeface="+mn-cs"/>
              </a:rPr>
              <a:t>Backend API</a:t>
            </a:r>
          </a:p>
        </p:txBody>
      </p:sp>
      <p:sp>
        <p:nvSpPr>
          <p:cNvPr id="24" name="TextBox 23">
            <a:extLst>
              <a:ext uri="{FF2B5EF4-FFF2-40B4-BE49-F238E27FC236}">
                <a16:creationId xmlns:a16="http://schemas.microsoft.com/office/drawing/2014/main" id="{99289457-F64F-FCFA-ABEA-198C801CC98A}"/>
              </a:ext>
            </a:extLst>
          </p:cNvPr>
          <p:cNvSpPr txBox="1"/>
          <p:nvPr/>
        </p:nvSpPr>
        <p:spPr>
          <a:xfrm>
            <a:off x="8807836" y="2006014"/>
            <a:ext cx="1180600" cy="232791"/>
          </a:xfrm>
          <a:prstGeom prst="roundRect">
            <a:avLst/>
          </a:prstGeom>
          <a:solidFill>
            <a:srgbClr val="FFFFFF"/>
          </a:solidFill>
        </p:spPr>
        <p:txBody>
          <a:bodyPr wrap="none" lIns="91440" rIns="91440" rtlCol="0">
            <a:noAutofit/>
          </a:bodyP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a:ln>
                  <a:noFill/>
                </a:ln>
                <a:solidFill>
                  <a:srgbClr val="3802DB"/>
                </a:solidFill>
                <a:effectLst/>
                <a:uLnTx/>
                <a:uFillTx/>
                <a:latin typeface="Segoe UI Semibold"/>
              </a:rPr>
              <a:t>Cloud Services</a:t>
            </a:r>
          </a:p>
        </p:txBody>
      </p:sp>
      <p:sp>
        <p:nvSpPr>
          <p:cNvPr id="39" name="TextBox 38">
            <a:extLst>
              <a:ext uri="{FF2B5EF4-FFF2-40B4-BE49-F238E27FC236}">
                <a16:creationId xmlns:a16="http://schemas.microsoft.com/office/drawing/2014/main" id="{08D2932D-FD44-142E-A634-E3FA4213F7C8}"/>
              </a:ext>
            </a:extLst>
          </p:cNvPr>
          <p:cNvSpPr txBox="1"/>
          <p:nvPr/>
        </p:nvSpPr>
        <p:spPr>
          <a:xfrm>
            <a:off x="9034736" y="3238162"/>
            <a:ext cx="943992" cy="784830"/>
          </a:xfrm>
          <a:prstGeom prst="rect">
            <a:avLst/>
          </a:prstGeom>
          <a:noFill/>
        </p:spPr>
        <p:txBody>
          <a:bodyPr wrap="square" rtlCol="0">
            <a:spAutoFit/>
          </a:bodyP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solidFill>
                  <a:srgbClr val="C039C4"/>
                </a:solidFill>
                <a:effectLst/>
                <a:uLnTx/>
                <a:uFillTx/>
                <a:latin typeface="Segoe UI Semibold"/>
              </a:rPr>
              <a:t>Identity</a:t>
            </a:r>
          </a:p>
          <a:p>
            <a:pPr marL="0" marR="0" lvl="0" indent="0" algn="ctr" defTabSz="914367" eaLnBrk="1" fontAlgn="auto" latinLnBrk="0" hangingPunct="1">
              <a:lnSpc>
                <a:spcPct val="100000"/>
              </a:lnSpc>
              <a:spcBef>
                <a:spcPts val="0"/>
              </a:spcBef>
              <a:spcAft>
                <a:spcPts val="0"/>
              </a:spcAft>
              <a:buClrTx/>
              <a:buSzTx/>
              <a:buFontTx/>
              <a:buNone/>
              <a:tabLst/>
              <a:defRPr/>
            </a:pPr>
            <a:r>
              <a:rPr lang="en-US" sz="900" b="1" kern="0">
                <a:solidFill>
                  <a:srgbClr val="C039C4"/>
                </a:solidFill>
                <a:latin typeface="Segoe UI Semibold"/>
              </a:rPr>
              <a:t>Catalog</a:t>
            </a:r>
          </a:p>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solidFill>
                  <a:srgbClr val="C039C4"/>
                </a:solidFill>
                <a:effectLst/>
                <a:uLnTx/>
                <a:uFillTx/>
                <a:latin typeface="Segoe UI Semibold"/>
              </a:rPr>
              <a:t>Order</a:t>
            </a:r>
          </a:p>
          <a:p>
            <a:pPr marL="0" marR="0" lvl="0" indent="0" algn="ctr" defTabSz="914367" eaLnBrk="1" fontAlgn="auto" latinLnBrk="0" hangingPunct="1">
              <a:lnSpc>
                <a:spcPct val="100000"/>
              </a:lnSpc>
              <a:spcBef>
                <a:spcPts val="0"/>
              </a:spcBef>
              <a:spcAft>
                <a:spcPts val="0"/>
              </a:spcAft>
              <a:buClrTx/>
              <a:buSzTx/>
              <a:buFontTx/>
              <a:buNone/>
              <a:tabLst/>
              <a:defRPr/>
            </a:pPr>
            <a:r>
              <a:rPr lang="en-US" sz="900" b="1" kern="0">
                <a:solidFill>
                  <a:srgbClr val="C039C4"/>
                </a:solidFill>
                <a:latin typeface="Segoe UI Semibold"/>
              </a:rPr>
              <a:t>Basket</a:t>
            </a:r>
          </a:p>
          <a:p>
            <a:pPr marL="0" marR="0" lvl="0" indent="0" algn="ctr" defTabSz="914367" eaLnBrk="1" fontAlgn="auto" latinLnBrk="0" hangingPunct="1">
              <a:lnSpc>
                <a:spcPct val="100000"/>
              </a:lnSpc>
              <a:spcBef>
                <a:spcPts val="0"/>
              </a:spcBef>
              <a:spcAft>
                <a:spcPts val="0"/>
              </a:spcAft>
              <a:buClrTx/>
              <a:buSzTx/>
              <a:buFontTx/>
              <a:buNone/>
              <a:tabLst/>
              <a:defRPr/>
            </a:pPr>
            <a:r>
              <a:rPr lang="en-US" sz="900" b="1" kern="0">
                <a:solidFill>
                  <a:srgbClr val="C039C4"/>
                </a:solidFill>
                <a:latin typeface="Segoe UI Semibold"/>
              </a:rPr>
              <a:t>Payment</a:t>
            </a:r>
            <a:endParaRPr kumimoji="0" lang="en-US" sz="900" b="1" i="0" u="none" strike="noStrike" kern="0" cap="none" spc="0" normalizeH="0" baseline="0" noProof="0">
              <a:ln>
                <a:noFill/>
              </a:ln>
              <a:solidFill>
                <a:srgbClr val="C039C4"/>
              </a:solidFill>
              <a:effectLst/>
              <a:uLnTx/>
              <a:uFillTx/>
              <a:latin typeface="Segoe UI Semibold"/>
            </a:endParaRPr>
          </a:p>
        </p:txBody>
      </p:sp>
      <p:grpSp>
        <p:nvGrpSpPr>
          <p:cNvPr id="74" name="Group 73">
            <a:extLst>
              <a:ext uri="{FF2B5EF4-FFF2-40B4-BE49-F238E27FC236}">
                <a16:creationId xmlns:a16="http://schemas.microsoft.com/office/drawing/2014/main" id="{8D9F35DC-9E39-6BCB-E624-47AFF48AFB1A}"/>
              </a:ext>
            </a:extLst>
          </p:cNvPr>
          <p:cNvGrpSpPr/>
          <p:nvPr/>
        </p:nvGrpSpPr>
        <p:grpSpPr>
          <a:xfrm>
            <a:off x="7323913" y="2569946"/>
            <a:ext cx="1143000" cy="1143000"/>
            <a:chOff x="3482545" y="3354467"/>
            <a:chExt cx="1143000" cy="1143000"/>
          </a:xfrm>
        </p:grpSpPr>
        <p:sp>
          <p:nvSpPr>
            <p:cNvPr id="110" name="Rounded Rectangle 92">
              <a:extLst>
                <a:ext uri="{FF2B5EF4-FFF2-40B4-BE49-F238E27FC236}">
                  <a16:creationId xmlns:a16="http://schemas.microsoft.com/office/drawing/2014/main" id="{2ADD28FF-B53A-62D0-C708-9D1930422B96}"/>
                </a:ext>
              </a:extLst>
            </p:cNvPr>
            <p:cNvSpPr/>
            <p:nvPr/>
          </p:nvSpPr>
          <p:spPr>
            <a:xfrm>
              <a:off x="3482545" y="3354467"/>
              <a:ext cx="1143000" cy="1143000"/>
            </a:xfrm>
            <a:prstGeom prst="roundRect">
              <a:avLst>
                <a:gd name="adj" fmla="val 6599"/>
              </a:avLst>
            </a:prstGeom>
            <a:solidFill>
              <a:srgbClr val="F5F3F6"/>
            </a:soli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111" name="TextBox 110">
              <a:extLst>
                <a:ext uri="{FF2B5EF4-FFF2-40B4-BE49-F238E27FC236}">
                  <a16:creationId xmlns:a16="http://schemas.microsoft.com/office/drawing/2014/main" id="{E74FE3AA-65EE-0747-276D-865866B31DAD}"/>
                </a:ext>
              </a:extLst>
            </p:cNvPr>
            <p:cNvSpPr txBox="1"/>
            <p:nvPr/>
          </p:nvSpPr>
          <p:spPr>
            <a:xfrm>
              <a:off x="3485774" y="3392349"/>
              <a:ext cx="1113517" cy="230832"/>
            </a:xfrm>
            <a:prstGeom prst="rect">
              <a:avLst/>
            </a:prstGeom>
            <a:solidFill>
              <a:srgbClr val="F5F3F6"/>
            </a:solidFill>
          </p:spPr>
          <p:txBody>
            <a:bodyPr wrap="square" rtlCol="0">
              <a:spAutoFit/>
            </a:bodyP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solidFill>
                    <a:srgbClr val="C039C4"/>
                  </a:solidFill>
                  <a:effectLst/>
                  <a:uLnTx/>
                  <a:uFillTx/>
                  <a:latin typeface="Segoe UI Semibold"/>
                </a:rPr>
                <a:t>Web App</a:t>
              </a:r>
            </a:p>
          </p:txBody>
        </p:sp>
        <p:sp>
          <p:nvSpPr>
            <p:cNvPr id="112" name="Rounded Rectangle 137">
              <a:extLst>
                <a:ext uri="{FF2B5EF4-FFF2-40B4-BE49-F238E27FC236}">
                  <a16:creationId xmlns:a16="http://schemas.microsoft.com/office/drawing/2014/main" id="{1C890BE9-C421-F854-E2A4-ECC06E5030DF}"/>
                </a:ext>
              </a:extLst>
            </p:cNvPr>
            <p:cNvSpPr/>
            <p:nvPr/>
          </p:nvSpPr>
          <p:spPr>
            <a:xfrm>
              <a:off x="3585963" y="3836624"/>
              <a:ext cx="960120" cy="527747"/>
            </a:xfrm>
            <a:prstGeom prst="roundRect">
              <a:avLst>
                <a:gd name="adj" fmla="val 15470"/>
              </a:avLst>
            </a:prstGeom>
            <a:solidFill>
              <a:srgbClr val="F5F3F6"/>
            </a:solidFill>
            <a:ln w="12700" cap="flat" cmpd="sng" algn="ctr">
              <a:solidFill>
                <a:srgbClr val="3802DB"/>
              </a:solid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091F2C"/>
                  </a:solidFill>
                  <a:effectLst/>
                  <a:uLnTx/>
                  <a:uFillTx/>
                  <a:latin typeface="Segoe UI Semibold"/>
                  <a:ea typeface="+mn-ea"/>
                  <a:cs typeface="+mn-cs"/>
                </a:rPr>
                <a:t>Blazor App</a:t>
              </a:r>
            </a:p>
          </p:txBody>
        </p:sp>
        <p:sp>
          <p:nvSpPr>
            <p:cNvPr id="113" name="Oval 112">
              <a:extLst>
                <a:ext uri="{FF2B5EF4-FFF2-40B4-BE49-F238E27FC236}">
                  <a16:creationId xmlns:a16="http://schemas.microsoft.com/office/drawing/2014/main" id="{128A49FE-770C-B7F5-C41F-2DE6765EFF5A}"/>
                </a:ext>
              </a:extLst>
            </p:cNvPr>
            <p:cNvSpPr/>
            <p:nvPr/>
          </p:nvSpPr>
          <p:spPr>
            <a:xfrm>
              <a:off x="3947329" y="3673153"/>
              <a:ext cx="237236" cy="242538"/>
            </a:xfrm>
            <a:prstGeom prst="ellipse">
              <a:avLst/>
            </a:prstGeom>
            <a:solidFill>
              <a:srgbClr val="F5F3F6"/>
            </a:solidFill>
            <a:ln w="12700" cap="flat" cmpd="sng" algn="ctr">
              <a:solidFill>
                <a:srgbClr val="3802DB"/>
              </a:solidFill>
              <a:prstDash val="solid"/>
            </a:ln>
            <a:effectLst>
              <a:outerShdw blurRad="127000" dist="127000" dir="2700000" algn="tl" rotWithShape="0">
                <a:prstClr val="black">
                  <a:alpha val="1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54" b="0" i="0" u="none" strike="noStrike" kern="0" cap="none" spc="0" normalizeH="0" baseline="0" noProof="0">
                <a:ln>
                  <a:noFill/>
                </a:ln>
                <a:solidFill>
                  <a:srgbClr val="091F2C"/>
                </a:solidFill>
                <a:effectLst/>
                <a:uLnTx/>
                <a:uFillTx/>
                <a:latin typeface="Segoe UI"/>
                <a:ea typeface="+mn-ea"/>
                <a:cs typeface="+mn-cs"/>
              </a:endParaRPr>
            </a:p>
          </p:txBody>
        </p:sp>
        <p:sp>
          <p:nvSpPr>
            <p:cNvPr id="114" name="Graphic 23" descr="Blazor logo">
              <a:extLst>
                <a:ext uri="{FF2B5EF4-FFF2-40B4-BE49-F238E27FC236}">
                  <a16:creationId xmlns:a16="http://schemas.microsoft.com/office/drawing/2014/main" id="{3D6956FE-C3EF-C72B-1C93-9E82832F1A75}"/>
                </a:ext>
                <a:ext uri="{C183D7F6-B498-43B3-948B-1728B52AA6E4}">
                  <adec:decorative xmlns:adec="http://schemas.microsoft.com/office/drawing/2017/decorative" val="0"/>
                </a:ext>
              </a:extLst>
            </p:cNvPr>
            <p:cNvSpPr/>
            <p:nvPr/>
          </p:nvSpPr>
          <p:spPr>
            <a:xfrm>
              <a:off x="3998416" y="3725087"/>
              <a:ext cx="137838" cy="131799"/>
            </a:xfrm>
            <a:custGeom>
              <a:avLst/>
              <a:gdLst>
                <a:gd name="connsiteX0" fmla="*/ 514915 w 518508"/>
                <a:gd name="connsiteY0" fmla="*/ 134249 h 419189"/>
                <a:gd name="connsiteX1" fmla="*/ 413965 w 518508"/>
                <a:gd name="connsiteY1" fmla="*/ 295831 h 419189"/>
                <a:gd name="connsiteX2" fmla="*/ 220179 w 518508"/>
                <a:gd name="connsiteY2" fmla="*/ 360751 h 419189"/>
                <a:gd name="connsiteX3" fmla="*/ 177098 w 518508"/>
                <a:gd name="connsiteY3" fmla="*/ 358412 h 419189"/>
                <a:gd name="connsiteX4" fmla="*/ 67296 w 518508"/>
                <a:gd name="connsiteY4" fmla="*/ 247081 h 419189"/>
                <a:gd name="connsiteX5" fmla="*/ 104911 w 518508"/>
                <a:gd name="connsiteY5" fmla="*/ 166906 h 419189"/>
                <a:gd name="connsiteX6" fmla="*/ 284801 w 518508"/>
                <a:gd name="connsiteY6" fmla="*/ 165769 h 419189"/>
                <a:gd name="connsiteX7" fmla="*/ 323679 w 518508"/>
                <a:gd name="connsiteY7" fmla="*/ 245459 h 419189"/>
                <a:gd name="connsiteX8" fmla="*/ 296090 w 518508"/>
                <a:gd name="connsiteY8" fmla="*/ 281625 h 419189"/>
                <a:gd name="connsiteX9" fmla="*/ 266398 w 518508"/>
                <a:gd name="connsiteY9" fmla="*/ 251334 h 419189"/>
                <a:gd name="connsiteX10" fmla="*/ 266398 w 518508"/>
                <a:gd name="connsiteY10" fmla="*/ 203016 h 419189"/>
                <a:gd name="connsiteX11" fmla="*/ 233570 w 518508"/>
                <a:gd name="connsiteY11" fmla="*/ 173394 h 419189"/>
                <a:gd name="connsiteX12" fmla="*/ 188289 w 518508"/>
                <a:gd name="connsiteY12" fmla="*/ 173394 h 419189"/>
                <a:gd name="connsiteX13" fmla="*/ 121828 w 518508"/>
                <a:gd name="connsiteY13" fmla="*/ 205246 h 419189"/>
                <a:gd name="connsiteX14" fmla="*/ 144548 w 518508"/>
                <a:gd name="connsiteY14" fmla="*/ 302864 h 419189"/>
                <a:gd name="connsiteX15" fmla="*/ 175492 w 518508"/>
                <a:gd name="connsiteY15" fmla="*/ 313541 h 419189"/>
                <a:gd name="connsiteX16" fmla="*/ 246507 w 518508"/>
                <a:gd name="connsiteY16" fmla="*/ 290883 h 419189"/>
                <a:gd name="connsiteX17" fmla="*/ 248091 w 518508"/>
                <a:gd name="connsiteY17" fmla="*/ 288771 h 419189"/>
                <a:gd name="connsiteX18" fmla="*/ 249676 w 518508"/>
                <a:gd name="connsiteY18" fmla="*/ 291116 h 419189"/>
                <a:gd name="connsiteX19" fmla="*/ 297222 w 518508"/>
                <a:gd name="connsiteY19" fmla="*/ 311368 h 419189"/>
                <a:gd name="connsiteX20" fmla="*/ 355441 w 518508"/>
                <a:gd name="connsiteY20" fmla="*/ 252606 h 419189"/>
                <a:gd name="connsiteX21" fmla="*/ 350750 w 518508"/>
                <a:gd name="connsiteY21" fmla="*/ 215260 h 419189"/>
                <a:gd name="connsiteX22" fmla="*/ 287876 w 518508"/>
                <a:gd name="connsiteY22" fmla="*/ 129522 h 419189"/>
                <a:gd name="connsiteX23" fmla="*/ 75110 w 518508"/>
                <a:gd name="connsiteY23" fmla="*/ 150367 h 419189"/>
                <a:gd name="connsiteX24" fmla="*/ 34472 w 518508"/>
                <a:gd name="connsiteY24" fmla="*/ 246246 h 419189"/>
                <a:gd name="connsiteX25" fmla="*/ 81146 w 518508"/>
                <a:gd name="connsiteY25" fmla="*/ 346270 h 419189"/>
                <a:gd name="connsiteX26" fmla="*/ 192337 w 518508"/>
                <a:gd name="connsiteY26" fmla="*/ 389340 h 419189"/>
                <a:gd name="connsiteX27" fmla="*/ 217565 w 518508"/>
                <a:gd name="connsiteY27" fmla="*/ 390030 h 419189"/>
                <a:gd name="connsiteX28" fmla="*/ 400656 w 518508"/>
                <a:gd name="connsiteY28" fmla="*/ 341168 h 419189"/>
                <a:gd name="connsiteX29" fmla="*/ 401692 w 518508"/>
                <a:gd name="connsiteY29" fmla="*/ 342354 h 419189"/>
                <a:gd name="connsiteX30" fmla="*/ 192342 w 518508"/>
                <a:gd name="connsiteY30" fmla="*/ 418933 h 419189"/>
                <a:gd name="connsiteX31" fmla="*/ 54796 w 518508"/>
                <a:gd name="connsiteY31" fmla="*/ 368984 h 419189"/>
                <a:gd name="connsiteX32" fmla="*/ 65 w 518508"/>
                <a:gd name="connsiteY32" fmla="*/ 245547 h 419189"/>
                <a:gd name="connsiteX33" fmla="*/ 78594 w 518508"/>
                <a:gd name="connsiteY33" fmla="*/ 105490 h 419189"/>
                <a:gd name="connsiteX34" fmla="*/ 191568 w 518508"/>
                <a:gd name="connsiteY34" fmla="*/ 72131 h 419189"/>
                <a:gd name="connsiteX35" fmla="*/ 252341 w 518508"/>
                <a:gd name="connsiteY35" fmla="*/ 72131 h 419189"/>
                <a:gd name="connsiteX36" fmla="*/ 378481 w 518508"/>
                <a:gd name="connsiteY36" fmla="*/ 22314 h 419189"/>
                <a:gd name="connsiteX37" fmla="*/ 379764 w 518508"/>
                <a:gd name="connsiteY37" fmla="*/ 21659 h 419189"/>
                <a:gd name="connsiteX38" fmla="*/ 382347 w 518508"/>
                <a:gd name="connsiteY38" fmla="*/ 22666 h 419189"/>
                <a:gd name="connsiteX39" fmla="*/ 382681 w 518508"/>
                <a:gd name="connsiteY39" fmla="*/ 23964 h 419189"/>
                <a:gd name="connsiteX40" fmla="*/ 356164 w 518508"/>
                <a:gd name="connsiteY40" fmla="*/ 92557 h 419189"/>
                <a:gd name="connsiteX41" fmla="*/ 356360 w 518508"/>
                <a:gd name="connsiteY41" fmla="*/ 94853 h 419189"/>
                <a:gd name="connsiteX42" fmla="*/ 358779 w 518508"/>
                <a:gd name="connsiteY42" fmla="*/ 95623 h 419189"/>
                <a:gd name="connsiteX43" fmla="*/ 486535 w 518508"/>
                <a:gd name="connsiteY43" fmla="*/ 1391 h 419189"/>
                <a:gd name="connsiteX44" fmla="*/ 487715 w 518508"/>
                <a:gd name="connsiteY44" fmla="*/ 373 h 419189"/>
                <a:gd name="connsiteX45" fmla="*/ 490891 w 518508"/>
                <a:gd name="connsiteY45" fmla="*/ 373 h 419189"/>
                <a:gd name="connsiteX46" fmla="*/ 492070 w 518508"/>
                <a:gd name="connsiteY46" fmla="*/ 1391 h 419189"/>
                <a:gd name="connsiteX47" fmla="*/ 514915 w 518508"/>
                <a:gd name="connsiteY47" fmla="*/ 134249 h 419189"/>
                <a:gd name="connsiteX48" fmla="*/ 192181 w 518508"/>
                <a:gd name="connsiteY48" fmla="*/ 202413 h 419189"/>
                <a:gd name="connsiteX49" fmla="*/ 144903 w 518508"/>
                <a:gd name="connsiteY49" fmla="*/ 244684 h 419189"/>
                <a:gd name="connsiteX50" fmla="*/ 145812 w 518508"/>
                <a:gd name="connsiteY50" fmla="*/ 252946 h 419189"/>
                <a:gd name="connsiteX51" fmla="*/ 182954 w 518508"/>
                <a:gd name="connsiteY51" fmla="*/ 286171 h 419189"/>
                <a:gd name="connsiteX52" fmla="*/ 238538 w 518508"/>
                <a:gd name="connsiteY52" fmla="*/ 252949 h 419189"/>
                <a:gd name="connsiteX53" fmla="*/ 239445 w 518508"/>
                <a:gd name="connsiteY53" fmla="*/ 244693 h 419189"/>
                <a:gd name="connsiteX54" fmla="*/ 239445 w 518508"/>
                <a:gd name="connsiteY54" fmla="*/ 205220 h 419189"/>
                <a:gd name="connsiteX55" fmla="*/ 236210 w 518508"/>
                <a:gd name="connsiteY55" fmla="*/ 202327 h 419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518508" h="419189">
                  <a:moveTo>
                    <a:pt x="514915" y="134249"/>
                  </a:moveTo>
                  <a:cubicBezTo>
                    <a:pt x="503706" y="197101"/>
                    <a:pt x="467935" y="254356"/>
                    <a:pt x="413965" y="295831"/>
                  </a:cubicBezTo>
                  <a:cubicBezTo>
                    <a:pt x="359995" y="337306"/>
                    <a:pt x="291328" y="360310"/>
                    <a:pt x="220179" y="360751"/>
                  </a:cubicBezTo>
                  <a:cubicBezTo>
                    <a:pt x="205767" y="361246"/>
                    <a:pt x="191337" y="360462"/>
                    <a:pt x="177098" y="358412"/>
                  </a:cubicBezTo>
                  <a:cubicBezTo>
                    <a:pt x="115735" y="349087"/>
                    <a:pt x="69986" y="302699"/>
                    <a:pt x="67296" y="247081"/>
                  </a:cubicBezTo>
                  <a:cubicBezTo>
                    <a:pt x="67584" y="216977"/>
                    <a:pt x="81094" y="188180"/>
                    <a:pt x="104911" y="166906"/>
                  </a:cubicBezTo>
                  <a:cubicBezTo>
                    <a:pt x="154462" y="122645"/>
                    <a:pt x="234555" y="122139"/>
                    <a:pt x="284801" y="165769"/>
                  </a:cubicBezTo>
                  <a:cubicBezTo>
                    <a:pt x="308951" y="186739"/>
                    <a:pt x="322915" y="215361"/>
                    <a:pt x="323679" y="245459"/>
                  </a:cubicBezTo>
                  <a:cubicBezTo>
                    <a:pt x="324218" y="264469"/>
                    <a:pt x="315011" y="281143"/>
                    <a:pt x="296090" y="281625"/>
                  </a:cubicBezTo>
                  <a:cubicBezTo>
                    <a:pt x="275875" y="281625"/>
                    <a:pt x="266398" y="268722"/>
                    <a:pt x="266398" y="251334"/>
                  </a:cubicBezTo>
                  <a:lnTo>
                    <a:pt x="266398" y="203016"/>
                  </a:lnTo>
                  <a:cubicBezTo>
                    <a:pt x="266414" y="186753"/>
                    <a:pt x="251754" y="173523"/>
                    <a:pt x="233570" y="173394"/>
                  </a:cubicBezTo>
                  <a:lnTo>
                    <a:pt x="188289" y="173394"/>
                  </a:lnTo>
                  <a:cubicBezTo>
                    <a:pt x="161526" y="173229"/>
                    <a:pt x="136497" y="185224"/>
                    <a:pt x="121828" y="205246"/>
                  </a:cubicBezTo>
                  <a:cubicBezTo>
                    <a:pt x="97964" y="237813"/>
                    <a:pt x="108136" y="281518"/>
                    <a:pt x="144548" y="302864"/>
                  </a:cubicBezTo>
                  <a:cubicBezTo>
                    <a:pt x="153899" y="308346"/>
                    <a:pt x="164447" y="311985"/>
                    <a:pt x="175492" y="313541"/>
                  </a:cubicBezTo>
                  <a:cubicBezTo>
                    <a:pt x="201929" y="317263"/>
                    <a:pt x="228672" y="308731"/>
                    <a:pt x="246507" y="290883"/>
                  </a:cubicBezTo>
                  <a:lnTo>
                    <a:pt x="248091" y="288771"/>
                  </a:lnTo>
                  <a:lnTo>
                    <a:pt x="249676" y="291116"/>
                  </a:lnTo>
                  <a:cubicBezTo>
                    <a:pt x="260738" y="304558"/>
                    <a:pt x="278583" y="312159"/>
                    <a:pt x="297222" y="311368"/>
                  </a:cubicBezTo>
                  <a:cubicBezTo>
                    <a:pt x="331241" y="309158"/>
                    <a:pt x="357078" y="283079"/>
                    <a:pt x="355441" y="252606"/>
                  </a:cubicBezTo>
                  <a:cubicBezTo>
                    <a:pt x="355600" y="240031"/>
                    <a:pt x="354024" y="227489"/>
                    <a:pt x="350750" y="215260"/>
                  </a:cubicBezTo>
                  <a:cubicBezTo>
                    <a:pt x="342352" y="180714"/>
                    <a:pt x="319955" y="150171"/>
                    <a:pt x="287876" y="129522"/>
                  </a:cubicBezTo>
                  <a:cubicBezTo>
                    <a:pt x="221438" y="86755"/>
                    <a:pt x="129622" y="95750"/>
                    <a:pt x="75110" y="150367"/>
                  </a:cubicBezTo>
                  <a:cubicBezTo>
                    <a:pt x="48788" y="176740"/>
                    <a:pt x="34311" y="210894"/>
                    <a:pt x="34472" y="246246"/>
                  </a:cubicBezTo>
                  <a:cubicBezTo>
                    <a:pt x="34977" y="283732"/>
                    <a:pt x="51706" y="319585"/>
                    <a:pt x="81146" y="346270"/>
                  </a:cubicBezTo>
                  <a:cubicBezTo>
                    <a:pt x="110583" y="372953"/>
                    <a:pt x="150439" y="388392"/>
                    <a:pt x="192337" y="389340"/>
                  </a:cubicBezTo>
                  <a:cubicBezTo>
                    <a:pt x="192337" y="389340"/>
                    <a:pt x="204196" y="390305"/>
                    <a:pt x="217565" y="390030"/>
                  </a:cubicBezTo>
                  <a:cubicBezTo>
                    <a:pt x="282550" y="389662"/>
                    <a:pt x="346069" y="372711"/>
                    <a:pt x="400656" y="341168"/>
                  </a:cubicBezTo>
                  <a:cubicBezTo>
                    <a:pt x="401432" y="340685"/>
                    <a:pt x="402209" y="341650"/>
                    <a:pt x="401692" y="342354"/>
                  </a:cubicBezTo>
                  <a:cubicBezTo>
                    <a:pt x="347903" y="394183"/>
                    <a:pt x="271324" y="422196"/>
                    <a:pt x="192342" y="418933"/>
                  </a:cubicBezTo>
                  <a:cubicBezTo>
                    <a:pt x="140793" y="419771"/>
                    <a:pt x="91102" y="401726"/>
                    <a:pt x="54796" y="368984"/>
                  </a:cubicBezTo>
                  <a:cubicBezTo>
                    <a:pt x="18486" y="336241"/>
                    <a:pt x="-1286" y="291649"/>
                    <a:pt x="65" y="245547"/>
                  </a:cubicBezTo>
                  <a:cubicBezTo>
                    <a:pt x="90" y="190398"/>
                    <a:pt x="29194" y="138491"/>
                    <a:pt x="78594" y="105490"/>
                  </a:cubicBezTo>
                  <a:cubicBezTo>
                    <a:pt x="111336" y="83923"/>
                    <a:pt x="150905" y="72239"/>
                    <a:pt x="191568" y="72131"/>
                  </a:cubicBezTo>
                  <a:lnTo>
                    <a:pt x="252341" y="72131"/>
                  </a:lnTo>
                  <a:cubicBezTo>
                    <a:pt x="300343" y="72099"/>
                    <a:pt x="346117" y="54021"/>
                    <a:pt x="378481" y="22314"/>
                  </a:cubicBezTo>
                  <a:cubicBezTo>
                    <a:pt x="378820" y="21978"/>
                    <a:pt x="379270" y="21749"/>
                    <a:pt x="379764" y="21659"/>
                  </a:cubicBezTo>
                  <a:cubicBezTo>
                    <a:pt x="380778" y="21463"/>
                    <a:pt x="381818" y="21868"/>
                    <a:pt x="382347" y="22666"/>
                  </a:cubicBezTo>
                  <a:cubicBezTo>
                    <a:pt x="382606" y="23057"/>
                    <a:pt x="382724" y="23510"/>
                    <a:pt x="382681" y="23964"/>
                  </a:cubicBezTo>
                  <a:cubicBezTo>
                    <a:pt x="380106" y="48397"/>
                    <a:pt x="371011" y="71919"/>
                    <a:pt x="356164" y="92557"/>
                  </a:cubicBezTo>
                  <a:cubicBezTo>
                    <a:pt x="355714" y="93289"/>
                    <a:pt x="355791" y="94190"/>
                    <a:pt x="356360" y="94853"/>
                  </a:cubicBezTo>
                  <a:cubicBezTo>
                    <a:pt x="356926" y="95515"/>
                    <a:pt x="357874" y="95817"/>
                    <a:pt x="358779" y="95623"/>
                  </a:cubicBezTo>
                  <a:cubicBezTo>
                    <a:pt x="415671" y="84128"/>
                    <a:pt x="463084" y="49157"/>
                    <a:pt x="486535" y="1391"/>
                  </a:cubicBezTo>
                  <a:cubicBezTo>
                    <a:pt x="486829" y="970"/>
                    <a:pt x="487233" y="621"/>
                    <a:pt x="487715" y="373"/>
                  </a:cubicBezTo>
                  <a:cubicBezTo>
                    <a:pt x="488701" y="-124"/>
                    <a:pt x="489905" y="-124"/>
                    <a:pt x="490891" y="373"/>
                  </a:cubicBezTo>
                  <a:cubicBezTo>
                    <a:pt x="491373" y="619"/>
                    <a:pt x="491779" y="969"/>
                    <a:pt x="492070" y="1391"/>
                  </a:cubicBezTo>
                  <a:cubicBezTo>
                    <a:pt x="515889" y="42203"/>
                    <a:pt x="523921" y="88922"/>
                    <a:pt x="514915" y="134249"/>
                  </a:cubicBezTo>
                  <a:close/>
                  <a:moveTo>
                    <a:pt x="192181" y="202413"/>
                  </a:moveTo>
                  <a:cubicBezTo>
                    <a:pt x="166075" y="202409"/>
                    <a:pt x="144908" y="221333"/>
                    <a:pt x="144903" y="244684"/>
                  </a:cubicBezTo>
                  <a:cubicBezTo>
                    <a:pt x="144902" y="247457"/>
                    <a:pt x="145207" y="250225"/>
                    <a:pt x="145812" y="252946"/>
                  </a:cubicBezTo>
                  <a:cubicBezTo>
                    <a:pt x="149543" y="269719"/>
                    <a:pt x="164201" y="282833"/>
                    <a:pt x="182954" y="286171"/>
                  </a:cubicBezTo>
                  <a:cubicBezTo>
                    <a:pt x="208560" y="290725"/>
                    <a:pt x="233444" y="275852"/>
                    <a:pt x="238538" y="252949"/>
                  </a:cubicBezTo>
                  <a:cubicBezTo>
                    <a:pt x="239141" y="250231"/>
                    <a:pt x="239445" y="247465"/>
                    <a:pt x="239445" y="244693"/>
                  </a:cubicBezTo>
                  <a:lnTo>
                    <a:pt x="239445" y="205220"/>
                  </a:lnTo>
                  <a:cubicBezTo>
                    <a:pt x="239357" y="203656"/>
                    <a:pt x="237958" y="202406"/>
                    <a:pt x="236210" y="202327"/>
                  </a:cubicBezTo>
                  <a:close/>
                </a:path>
              </a:pathLst>
            </a:custGeom>
            <a:gradFill flip="none" rotWithShape="1">
              <a:gsLst>
                <a:gs pos="35000">
                  <a:srgbClr val="3802DB"/>
                </a:gs>
                <a:gs pos="10000">
                  <a:srgbClr val="D59ED7"/>
                </a:gs>
              </a:gsLst>
              <a:path path="circle">
                <a:fillToRect l="100000" t="100000"/>
              </a:path>
              <a:tileRect r="-100000" b="-100000"/>
            </a:grad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eaLnBrk="1" fontAlgn="base" latinLnBrk="0" hangingPunct="1">
                <a:lnSpc>
                  <a:spcPct val="9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77528">
                      <a:srgbClr val="000000"/>
                    </a:gs>
                    <a:gs pos="53933">
                      <a:srgbClr val="000000"/>
                    </a:gs>
                  </a:gsLst>
                  <a:path path="circle">
                    <a:fillToRect l="100000" b="100000"/>
                  </a:path>
                </a:gradFill>
                <a:effectLst/>
                <a:uLnTx/>
                <a:uFillTx/>
                <a:latin typeface="Segoe UI Semibold"/>
                <a:ea typeface="+mn-ea"/>
                <a:cs typeface="Segoe UI" pitchFamily="34" charset="0"/>
              </a:endParaRPr>
            </a:p>
          </p:txBody>
        </p:sp>
      </p:grpSp>
      <p:cxnSp>
        <p:nvCxnSpPr>
          <p:cNvPr id="81" name="Straight Connector 80">
            <a:extLst>
              <a:ext uri="{FF2B5EF4-FFF2-40B4-BE49-F238E27FC236}">
                <a16:creationId xmlns:a16="http://schemas.microsoft.com/office/drawing/2014/main" id="{867EFCC3-C943-6608-DA8D-E429B4C786A0}"/>
              </a:ext>
            </a:extLst>
          </p:cNvPr>
          <p:cNvCxnSpPr>
            <a:cxnSpLocks/>
          </p:cNvCxnSpPr>
          <p:nvPr/>
        </p:nvCxnSpPr>
        <p:spPr>
          <a:xfrm>
            <a:off x="8407363" y="3288986"/>
            <a:ext cx="189656" cy="0"/>
          </a:xfrm>
          <a:prstGeom prst="line">
            <a:avLst/>
          </a:prstGeom>
          <a:noFill/>
          <a:ln w="12700" cap="flat" cmpd="sng" algn="ctr">
            <a:solidFill>
              <a:srgbClr val="C039C4"/>
            </a:solidFill>
            <a:prstDash val="solid"/>
            <a:headEnd type="none" w="med" len="med"/>
            <a:tailEnd type="none" w="med" len="med"/>
          </a:ln>
          <a:effectLst/>
        </p:spPr>
      </p:cxnSp>
      <p:cxnSp>
        <p:nvCxnSpPr>
          <p:cNvPr id="84" name="Straight Arrow Connector 83">
            <a:extLst>
              <a:ext uri="{FF2B5EF4-FFF2-40B4-BE49-F238E27FC236}">
                <a16:creationId xmlns:a16="http://schemas.microsoft.com/office/drawing/2014/main" id="{ABBF7E6A-0234-32B4-B059-401A39470652}"/>
              </a:ext>
            </a:extLst>
          </p:cNvPr>
          <p:cNvCxnSpPr>
            <a:cxnSpLocks/>
          </p:cNvCxnSpPr>
          <p:nvPr/>
        </p:nvCxnSpPr>
        <p:spPr>
          <a:xfrm flipV="1">
            <a:off x="8548244" y="3286493"/>
            <a:ext cx="357909" cy="2493"/>
          </a:xfrm>
          <a:prstGeom prst="straightConnector1">
            <a:avLst/>
          </a:prstGeom>
          <a:noFill/>
          <a:ln w="12700" cap="flat" cmpd="sng" algn="ctr">
            <a:solidFill>
              <a:srgbClr val="C039C4"/>
            </a:solidFill>
            <a:prstDash val="solid"/>
            <a:headEnd type="none" w="med" len="med"/>
            <a:tailEnd type="arrow" w="med" len="med"/>
          </a:ln>
          <a:effectLst/>
        </p:spPr>
      </p:cxnSp>
      <p:grpSp>
        <p:nvGrpSpPr>
          <p:cNvPr id="129" name="Group 128">
            <a:extLst>
              <a:ext uri="{FF2B5EF4-FFF2-40B4-BE49-F238E27FC236}">
                <a16:creationId xmlns:a16="http://schemas.microsoft.com/office/drawing/2014/main" id="{E741A62B-6FDF-3A7B-9554-B6B0B6D6E417}"/>
              </a:ext>
            </a:extLst>
          </p:cNvPr>
          <p:cNvGrpSpPr/>
          <p:nvPr/>
        </p:nvGrpSpPr>
        <p:grpSpPr>
          <a:xfrm>
            <a:off x="289994" y="1309669"/>
            <a:ext cx="6536528" cy="3971335"/>
            <a:chOff x="0" y="0"/>
            <a:chExt cx="12192000" cy="6858000"/>
          </a:xfrm>
        </p:grpSpPr>
        <p:pic>
          <p:nvPicPr>
            <p:cNvPr id="130" name="Picture 129">
              <a:extLst>
                <a:ext uri="{FF2B5EF4-FFF2-40B4-BE49-F238E27FC236}">
                  <a16:creationId xmlns:a16="http://schemas.microsoft.com/office/drawing/2014/main" id="{88E6DE1D-49DD-29B5-466D-15E837365984}"/>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31" name="Picture 130">
              <a:extLst>
                <a:ext uri="{FF2B5EF4-FFF2-40B4-BE49-F238E27FC236}">
                  <a16:creationId xmlns:a16="http://schemas.microsoft.com/office/drawing/2014/main" id="{F8FD8729-C2D2-C8A9-0B80-933C298DF271}"/>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175688" y="306212"/>
              <a:ext cx="1581800" cy="150935"/>
            </a:xfrm>
            <a:prstGeom prst="rect">
              <a:avLst/>
            </a:prstGeom>
          </p:spPr>
        </p:pic>
      </p:grpSp>
      <p:sp>
        <p:nvSpPr>
          <p:cNvPr id="132" name="Rounded Rectangle 179">
            <a:extLst>
              <a:ext uri="{FF2B5EF4-FFF2-40B4-BE49-F238E27FC236}">
                <a16:creationId xmlns:a16="http://schemas.microsoft.com/office/drawing/2014/main" id="{8A2A6921-D99D-C55C-B3AC-415F0121C2FE}"/>
              </a:ext>
            </a:extLst>
          </p:cNvPr>
          <p:cNvSpPr/>
          <p:nvPr/>
        </p:nvSpPr>
        <p:spPr>
          <a:xfrm>
            <a:off x="10437536" y="3019429"/>
            <a:ext cx="945128" cy="238923"/>
          </a:xfrm>
          <a:prstGeom prst="roundRect">
            <a:avLst>
              <a:gd name="adj" fmla="val 20736"/>
            </a:avLst>
          </a:prstGeom>
          <a:solidFill>
            <a:srgbClr val="ECE9EF"/>
          </a:solidFill>
          <a:ln w="12700"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073" b="0" i="0" u="none" strike="noStrike" kern="0" cap="none" spc="0" normalizeH="0" baseline="0" noProof="0">
              <a:ln>
                <a:noFill/>
              </a:ln>
              <a:solidFill>
                <a:sysClr val="windowText" lastClr="000000"/>
              </a:solidFill>
              <a:effectLst/>
              <a:uLnTx/>
              <a:uFillTx/>
              <a:latin typeface="Segoe UI Semibold"/>
              <a:ea typeface="+mn-ea"/>
              <a:cs typeface="+mn-cs"/>
            </a:endParaRPr>
          </a:p>
        </p:txBody>
      </p:sp>
      <p:sp>
        <p:nvSpPr>
          <p:cNvPr id="133" name="TextBox 132">
            <a:extLst>
              <a:ext uri="{FF2B5EF4-FFF2-40B4-BE49-F238E27FC236}">
                <a16:creationId xmlns:a16="http://schemas.microsoft.com/office/drawing/2014/main" id="{FE44F99B-0126-373F-BBAC-58D0B09B6645}"/>
              </a:ext>
            </a:extLst>
          </p:cNvPr>
          <p:cNvSpPr txBox="1"/>
          <p:nvPr/>
        </p:nvSpPr>
        <p:spPr>
          <a:xfrm>
            <a:off x="10626340" y="3032646"/>
            <a:ext cx="733572" cy="215444"/>
          </a:xfrm>
          <a:prstGeom prst="rect">
            <a:avLst/>
          </a:prstGeom>
          <a:noFill/>
        </p:spPr>
        <p:txBody>
          <a:bodyPr wrap="square"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ysClr val="windowText" lastClr="000000"/>
                </a:solidFill>
                <a:effectLst/>
                <a:uLnTx/>
                <a:uFillTx/>
                <a:latin typeface="Segoe UI Semibold"/>
                <a:cs typeface="Calibri" panose="020F0502020204030204" pitchFamily="34" charset="0"/>
              </a:rPr>
              <a:t>PostgreSQL</a:t>
            </a:r>
          </a:p>
        </p:txBody>
      </p:sp>
      <p:pic>
        <p:nvPicPr>
          <p:cNvPr id="134" name="Picture 4">
            <a:extLst>
              <a:ext uri="{FF2B5EF4-FFF2-40B4-BE49-F238E27FC236}">
                <a16:creationId xmlns:a16="http://schemas.microsoft.com/office/drawing/2014/main" id="{E0C5A377-CEE6-1A3A-DE63-F8F791C988E7}"/>
              </a:ext>
            </a:extLst>
          </p:cNvPr>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a:off x="10464543" y="3058795"/>
            <a:ext cx="154703" cy="163146"/>
          </a:xfrm>
          <a:prstGeom prst="rect">
            <a:avLst/>
          </a:prstGeom>
          <a:noFill/>
          <a:extLst>
            <a:ext uri="{909E8E84-426E-40DD-AFC4-6F175D3DCCD1}">
              <a14:hiddenFill xmlns:a14="http://schemas.microsoft.com/office/drawing/2010/main">
                <a:solidFill>
                  <a:srgbClr val="FFFFFF"/>
                </a:solidFill>
              </a14:hiddenFill>
            </a:ext>
          </a:extLst>
        </p:spPr>
      </p:pic>
      <p:cxnSp>
        <p:nvCxnSpPr>
          <p:cNvPr id="135" name="Straight Arrow Connector 134">
            <a:extLst>
              <a:ext uri="{FF2B5EF4-FFF2-40B4-BE49-F238E27FC236}">
                <a16:creationId xmlns:a16="http://schemas.microsoft.com/office/drawing/2014/main" id="{8668F4D1-ADDC-F536-C5BE-14D22F45FED9}"/>
              </a:ext>
            </a:extLst>
          </p:cNvPr>
          <p:cNvCxnSpPr>
            <a:cxnSpLocks/>
          </p:cNvCxnSpPr>
          <p:nvPr/>
        </p:nvCxnSpPr>
        <p:spPr>
          <a:xfrm>
            <a:off x="10132035" y="3131056"/>
            <a:ext cx="250361" cy="2927"/>
          </a:xfrm>
          <a:prstGeom prst="straightConnector1">
            <a:avLst/>
          </a:prstGeom>
          <a:noFill/>
          <a:ln w="12700" cap="flat" cmpd="sng" algn="ctr">
            <a:solidFill>
              <a:srgbClr val="C039C4"/>
            </a:solidFill>
            <a:prstDash val="solid"/>
            <a:headEnd type="none" w="med" len="med"/>
            <a:tailEnd type="arrow" w="med" len="med"/>
          </a:ln>
          <a:effectLst/>
        </p:spPr>
      </p:cxnSp>
    </p:spTree>
    <p:extLst>
      <p:ext uri="{BB962C8B-B14F-4D97-AF65-F5344CB8AC3E}">
        <p14:creationId xmlns:p14="http://schemas.microsoft.com/office/powerpoint/2010/main" val="1415173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DC4B741-8086-8949-E83A-D3B022780A4C}"/>
              </a:ext>
            </a:extLst>
          </p:cNvPr>
          <p:cNvGrpSpPr/>
          <p:nvPr/>
        </p:nvGrpSpPr>
        <p:grpSpPr>
          <a:xfrm>
            <a:off x="1472738" y="700479"/>
            <a:ext cx="9246523" cy="5457042"/>
            <a:chOff x="1472739" y="1042183"/>
            <a:chExt cx="9246523" cy="5457042"/>
          </a:xfrm>
        </p:grpSpPr>
        <p:sp>
          <p:nvSpPr>
            <p:cNvPr id="4" name="Rounded Rectangle 2">
              <a:extLst>
                <a:ext uri="{FF2B5EF4-FFF2-40B4-BE49-F238E27FC236}">
                  <a16:creationId xmlns:a16="http://schemas.microsoft.com/office/drawing/2014/main" id="{BDB24F3C-5C9B-AB08-48BD-734696BD6F19}"/>
                </a:ext>
              </a:extLst>
            </p:cNvPr>
            <p:cNvSpPr/>
            <p:nvPr/>
          </p:nvSpPr>
          <p:spPr>
            <a:xfrm>
              <a:off x="3249857" y="1192058"/>
              <a:ext cx="6095639" cy="5307167"/>
            </a:xfrm>
            <a:prstGeom prst="roundRect">
              <a:avLst>
                <a:gd name="adj" fmla="val 2119"/>
              </a:avLst>
            </a:prstGeom>
            <a:solidFill>
              <a:srgbClr val="FFFFFF"/>
            </a:solidFill>
            <a:ln w="19050" cap="flat" cmpd="sng" algn="ctr">
              <a:gradFill>
                <a:gsLst>
                  <a:gs pos="67000">
                    <a:srgbClr val="3802DB"/>
                  </a:gs>
                  <a:gs pos="100000">
                    <a:srgbClr val="C039C4"/>
                  </a:gs>
                </a:gsLst>
                <a:lin ang="0" scaled="0"/>
              </a:gradFill>
              <a:prstDash val="solid"/>
            </a:ln>
            <a:effectLst>
              <a:outerShdw blurRad="127000" dist="127000" dir="2700000" algn="tl" rotWithShape="0">
                <a:prstClr val="black">
                  <a:alpha val="10000"/>
                </a:prstClr>
              </a:outerShdw>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54" b="0" i="0" u="none" strike="noStrike" kern="0" cap="none" spc="0" normalizeH="0" baseline="0" noProof="0">
                <a:ln>
                  <a:noFill/>
                </a:ln>
                <a:solidFill>
                  <a:srgbClr val="091F2C"/>
                </a:solidFill>
                <a:effectLst/>
                <a:uLnTx/>
                <a:uFillTx/>
                <a:latin typeface="Segoe UI"/>
                <a:ea typeface="+mn-ea"/>
                <a:cs typeface="+mn-cs"/>
              </a:endParaRPr>
            </a:p>
          </p:txBody>
        </p:sp>
        <p:sp>
          <p:nvSpPr>
            <p:cNvPr id="5" name="Rounded Rectangle 51">
              <a:extLst>
                <a:ext uri="{FF2B5EF4-FFF2-40B4-BE49-F238E27FC236}">
                  <a16:creationId xmlns:a16="http://schemas.microsoft.com/office/drawing/2014/main" id="{420C777D-862E-7148-9E5F-9BBE5A950F67}"/>
                </a:ext>
              </a:extLst>
            </p:cNvPr>
            <p:cNvSpPr/>
            <p:nvPr/>
          </p:nvSpPr>
          <p:spPr>
            <a:xfrm>
              <a:off x="4889811" y="1640356"/>
              <a:ext cx="2833042" cy="3547376"/>
            </a:xfrm>
            <a:prstGeom prst="roundRect">
              <a:avLst>
                <a:gd name="adj" fmla="val 2532"/>
              </a:avLst>
            </a:prstGeom>
            <a:solidFill>
              <a:srgbClr val="F5F3F6"/>
            </a:soli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91F2C"/>
                </a:solidFill>
                <a:effectLst/>
                <a:uLnTx/>
                <a:uFillTx/>
                <a:latin typeface="Segoe UI"/>
                <a:ea typeface="+mn-ea"/>
                <a:cs typeface="+mn-cs"/>
              </a:endParaRPr>
            </a:p>
          </p:txBody>
        </p:sp>
        <p:sp>
          <p:nvSpPr>
            <p:cNvPr id="6" name="Rounded Rectangle 189">
              <a:extLst>
                <a:ext uri="{FF2B5EF4-FFF2-40B4-BE49-F238E27FC236}">
                  <a16:creationId xmlns:a16="http://schemas.microsoft.com/office/drawing/2014/main" id="{58FA8E05-BCB3-3DF0-F158-FBE8DBFAAE32}"/>
                </a:ext>
              </a:extLst>
            </p:cNvPr>
            <p:cNvSpPr/>
            <p:nvPr/>
          </p:nvSpPr>
          <p:spPr>
            <a:xfrm>
              <a:off x="4986607" y="2394395"/>
              <a:ext cx="2646150" cy="563736"/>
            </a:xfrm>
            <a:prstGeom prst="roundRect">
              <a:avLst>
                <a:gd name="adj" fmla="val 8095"/>
              </a:avLst>
            </a:prstGeom>
            <a:solidFill>
              <a:srgbClr val="FFFFFF"/>
            </a:solidFill>
            <a:ln w="12700"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073" b="0" i="0" u="none" strike="noStrike" kern="0" cap="none" spc="0" normalizeH="0" baseline="0" noProof="0">
                <a:ln>
                  <a:noFill/>
                </a:ln>
                <a:solidFill>
                  <a:srgbClr val="091F2C"/>
                </a:solidFill>
                <a:effectLst/>
                <a:uLnTx/>
                <a:uFillTx/>
                <a:latin typeface="Segoe UI Semibold"/>
                <a:ea typeface="+mn-ea"/>
                <a:cs typeface="+mn-cs"/>
              </a:endParaRPr>
            </a:p>
          </p:txBody>
        </p:sp>
        <p:sp>
          <p:nvSpPr>
            <p:cNvPr id="7" name="Rounded Rectangle 39">
              <a:extLst>
                <a:ext uri="{FF2B5EF4-FFF2-40B4-BE49-F238E27FC236}">
                  <a16:creationId xmlns:a16="http://schemas.microsoft.com/office/drawing/2014/main" id="{44F9AA9D-895C-343E-A64B-AB9B0B748F33}"/>
                </a:ext>
              </a:extLst>
            </p:cNvPr>
            <p:cNvSpPr/>
            <p:nvPr/>
          </p:nvSpPr>
          <p:spPr>
            <a:xfrm>
              <a:off x="5116578" y="2647573"/>
              <a:ext cx="1211063" cy="239082"/>
            </a:xfrm>
            <a:prstGeom prst="roundRect">
              <a:avLst>
                <a:gd name="adj" fmla="val 26451"/>
              </a:avLst>
            </a:prstGeom>
            <a:gradFill flip="none" rotWithShape="1">
              <a:gsLst>
                <a:gs pos="49000">
                  <a:srgbClr val="3802DB"/>
                </a:gs>
                <a:gs pos="0">
                  <a:srgbClr val="C039C4"/>
                </a:gs>
              </a:gsLst>
              <a:lin ang="12600000" scaled="0"/>
              <a:tileRect/>
            </a:gra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FFFFFF"/>
                  </a:solidFill>
                  <a:effectLst/>
                  <a:uLnTx/>
                  <a:uFillTx/>
                  <a:latin typeface="Segoe UI Semibold"/>
                  <a:ea typeface="+mn-ea"/>
                  <a:cs typeface="+mn-cs"/>
                </a:rPr>
                <a:t>Catalog API</a:t>
              </a:r>
            </a:p>
          </p:txBody>
        </p:sp>
        <p:sp>
          <p:nvSpPr>
            <p:cNvPr id="8" name="Rounded Rectangle 38">
              <a:extLst>
                <a:ext uri="{FF2B5EF4-FFF2-40B4-BE49-F238E27FC236}">
                  <a16:creationId xmlns:a16="http://schemas.microsoft.com/office/drawing/2014/main" id="{85E827EC-A5A8-A98C-8459-D9A8B80D0FB0}"/>
                </a:ext>
              </a:extLst>
            </p:cNvPr>
            <p:cNvSpPr/>
            <p:nvPr/>
          </p:nvSpPr>
          <p:spPr>
            <a:xfrm>
              <a:off x="5115980" y="3268395"/>
              <a:ext cx="1211063" cy="239082"/>
            </a:xfrm>
            <a:prstGeom prst="roundRect">
              <a:avLst>
                <a:gd name="adj" fmla="val 16386"/>
              </a:avLst>
            </a:prstGeom>
            <a:gradFill flip="none" rotWithShape="1">
              <a:gsLst>
                <a:gs pos="49000">
                  <a:srgbClr val="3802DB"/>
                </a:gs>
                <a:gs pos="0">
                  <a:srgbClr val="C039C4"/>
                </a:gs>
              </a:gsLst>
              <a:lin ang="12600000" scaled="0"/>
              <a:tileRect/>
            </a:gra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FFFFFF"/>
                  </a:solidFill>
                  <a:effectLst/>
                  <a:uLnTx/>
                  <a:uFillTx/>
                  <a:latin typeface="Segoe UI Semibold"/>
                  <a:ea typeface="+mn-ea"/>
                  <a:cs typeface="+mn-cs"/>
                </a:rPr>
                <a:t>Ordering API</a:t>
              </a:r>
            </a:p>
          </p:txBody>
        </p:sp>
        <p:sp>
          <p:nvSpPr>
            <p:cNvPr id="9" name="Rounded Rectangle 199">
              <a:extLst>
                <a:ext uri="{FF2B5EF4-FFF2-40B4-BE49-F238E27FC236}">
                  <a16:creationId xmlns:a16="http://schemas.microsoft.com/office/drawing/2014/main" id="{9462C089-A819-1250-C26F-3E7DC10C03D9}"/>
                </a:ext>
              </a:extLst>
            </p:cNvPr>
            <p:cNvSpPr/>
            <p:nvPr/>
          </p:nvSpPr>
          <p:spPr>
            <a:xfrm>
              <a:off x="4984621" y="3015777"/>
              <a:ext cx="2646150" cy="828317"/>
            </a:xfrm>
            <a:prstGeom prst="roundRect">
              <a:avLst>
                <a:gd name="adj" fmla="val 5327"/>
              </a:avLst>
            </a:prstGeom>
            <a:solidFill>
              <a:srgbClr val="FFFFFF"/>
            </a:solidFill>
            <a:ln w="12700"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073" b="0" i="0" u="none" strike="noStrike" kern="0" cap="none" spc="0" normalizeH="0" baseline="0" noProof="0">
                <a:ln>
                  <a:noFill/>
                </a:ln>
                <a:solidFill>
                  <a:srgbClr val="091F2C"/>
                </a:solidFill>
                <a:effectLst/>
                <a:uLnTx/>
                <a:uFillTx/>
                <a:latin typeface="Segoe UI Semibold"/>
                <a:ea typeface="+mn-ea"/>
                <a:cs typeface="+mn-cs"/>
              </a:endParaRPr>
            </a:p>
          </p:txBody>
        </p:sp>
        <p:sp>
          <p:nvSpPr>
            <p:cNvPr id="10" name="Rounded Rectangle 203">
              <a:extLst>
                <a:ext uri="{FF2B5EF4-FFF2-40B4-BE49-F238E27FC236}">
                  <a16:creationId xmlns:a16="http://schemas.microsoft.com/office/drawing/2014/main" id="{726060F3-4D8A-DD8A-299A-ABA804970605}"/>
                </a:ext>
              </a:extLst>
            </p:cNvPr>
            <p:cNvSpPr/>
            <p:nvPr/>
          </p:nvSpPr>
          <p:spPr>
            <a:xfrm>
              <a:off x="6583862" y="3398111"/>
              <a:ext cx="945128" cy="238923"/>
            </a:xfrm>
            <a:prstGeom prst="roundRect">
              <a:avLst>
                <a:gd name="adj" fmla="val 20736"/>
              </a:avLst>
            </a:prstGeom>
            <a:solidFill>
              <a:srgbClr val="ECE9EF"/>
            </a:soli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solidFill>
                  <a:sysClr val="windowText" lastClr="000000"/>
                </a:solidFill>
                <a:effectLst/>
                <a:uLnTx/>
                <a:uFillTx/>
                <a:latin typeface="Segoe UI Semibold"/>
                <a:ea typeface="+mn-ea"/>
                <a:cs typeface="+mn-cs"/>
              </a:endParaRPr>
            </a:p>
          </p:txBody>
        </p:sp>
        <p:sp>
          <p:nvSpPr>
            <p:cNvPr id="11" name="TextBox 10">
              <a:extLst>
                <a:ext uri="{FF2B5EF4-FFF2-40B4-BE49-F238E27FC236}">
                  <a16:creationId xmlns:a16="http://schemas.microsoft.com/office/drawing/2014/main" id="{32159EDB-6988-2042-71EB-046E7DEB64B2}"/>
                </a:ext>
              </a:extLst>
            </p:cNvPr>
            <p:cNvSpPr txBox="1"/>
            <p:nvPr/>
          </p:nvSpPr>
          <p:spPr>
            <a:xfrm>
              <a:off x="6821946" y="3409850"/>
              <a:ext cx="727343" cy="215444"/>
            </a:xfrm>
            <a:prstGeom prst="rect">
              <a:avLst/>
            </a:prstGeom>
            <a:noFill/>
          </p:spPr>
          <p:txBody>
            <a:bodyPr wrap="square"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ysClr val="windowText" lastClr="000000"/>
                  </a:solidFill>
                  <a:effectLst/>
                  <a:uLnTx/>
                  <a:uFillTx/>
                  <a:latin typeface="Segoe UI Semibold"/>
                  <a:cs typeface="Calibri" panose="020F0502020204030204" pitchFamily="34" charset="0"/>
                </a:rPr>
                <a:t>PostgreSQL</a:t>
              </a:r>
            </a:p>
          </p:txBody>
        </p:sp>
        <p:pic>
          <p:nvPicPr>
            <p:cNvPr id="12" name="Picture 4">
              <a:extLst>
                <a:ext uri="{FF2B5EF4-FFF2-40B4-BE49-F238E27FC236}">
                  <a16:creationId xmlns:a16="http://schemas.microsoft.com/office/drawing/2014/main" id="{6F663035-398A-F218-62DB-B643E5F87A24}"/>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6660149" y="3435999"/>
              <a:ext cx="154703" cy="163146"/>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5853980C-0205-8A24-F3C6-C558D0BCE176}"/>
                </a:ext>
              </a:extLst>
            </p:cNvPr>
            <p:cNvSpPr txBox="1"/>
            <p:nvPr/>
          </p:nvSpPr>
          <p:spPr>
            <a:xfrm>
              <a:off x="5122285" y="3031948"/>
              <a:ext cx="2399707" cy="230832"/>
            </a:xfrm>
            <a:prstGeom prst="rect">
              <a:avLst/>
            </a:prstGeom>
            <a:noFill/>
          </p:spPr>
          <p:txBody>
            <a:bodyPr wrap="square" rtlCol="0">
              <a:spAutoFit/>
            </a:bodyP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solidFill>
                    <a:srgbClr val="C039C4"/>
                  </a:solidFill>
                  <a:effectLst/>
                  <a:uLnTx/>
                  <a:uFillTx/>
                  <a:latin typeface="Segoe UI Semibold"/>
                </a:rPr>
                <a:t>Order Service</a:t>
              </a:r>
            </a:p>
          </p:txBody>
        </p:sp>
        <p:sp>
          <p:nvSpPr>
            <p:cNvPr id="14" name="Rounded Rectangle 224">
              <a:extLst>
                <a:ext uri="{FF2B5EF4-FFF2-40B4-BE49-F238E27FC236}">
                  <a16:creationId xmlns:a16="http://schemas.microsoft.com/office/drawing/2014/main" id="{DEE15024-779B-6059-91D5-8B82059DAC05}"/>
                </a:ext>
              </a:extLst>
            </p:cNvPr>
            <p:cNvSpPr/>
            <p:nvPr/>
          </p:nvSpPr>
          <p:spPr>
            <a:xfrm>
              <a:off x="5116863" y="3543266"/>
              <a:ext cx="1211063" cy="238207"/>
            </a:xfrm>
            <a:prstGeom prst="roundRect">
              <a:avLst>
                <a:gd name="adj" fmla="val 28172"/>
              </a:avLst>
            </a:prstGeom>
            <a:solidFill>
              <a:srgbClr val="ECE9EF"/>
            </a:soli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ysClr val="windowText" lastClr="000000"/>
                  </a:solidFill>
                  <a:effectLst/>
                  <a:uLnTx/>
                  <a:uFillTx/>
                  <a:latin typeface="Segoe UI Semibold"/>
                  <a:ea typeface="+mn-ea"/>
                  <a:cs typeface="+mn-cs"/>
                </a:rPr>
                <a:t>Order Processor</a:t>
              </a:r>
            </a:p>
          </p:txBody>
        </p:sp>
        <p:cxnSp>
          <p:nvCxnSpPr>
            <p:cNvPr id="15" name="Elbow Connector 58">
              <a:extLst>
                <a:ext uri="{FF2B5EF4-FFF2-40B4-BE49-F238E27FC236}">
                  <a16:creationId xmlns:a16="http://schemas.microsoft.com/office/drawing/2014/main" id="{7B85962B-D0DA-B8A7-6229-1709A38F4838}"/>
                </a:ext>
              </a:extLst>
            </p:cNvPr>
            <p:cNvCxnSpPr>
              <a:cxnSpLocks/>
            </p:cNvCxnSpPr>
            <p:nvPr/>
          </p:nvCxnSpPr>
          <p:spPr>
            <a:xfrm>
              <a:off x="6327641" y="3388496"/>
              <a:ext cx="250361" cy="76487"/>
            </a:xfrm>
            <a:prstGeom prst="bentConnector3">
              <a:avLst>
                <a:gd name="adj1" fmla="val 50000"/>
              </a:avLst>
            </a:prstGeom>
            <a:noFill/>
            <a:ln w="12700" cap="flat" cmpd="sng" algn="ctr">
              <a:solidFill>
                <a:srgbClr val="C039C4"/>
              </a:solidFill>
              <a:prstDash val="solid"/>
              <a:headEnd type="none" w="med" len="med"/>
              <a:tailEnd type="arrow" w="med" len="med"/>
            </a:ln>
            <a:effectLst/>
          </p:spPr>
        </p:cxnSp>
        <p:cxnSp>
          <p:nvCxnSpPr>
            <p:cNvPr id="16" name="Elbow Connector 64">
              <a:extLst>
                <a:ext uri="{FF2B5EF4-FFF2-40B4-BE49-F238E27FC236}">
                  <a16:creationId xmlns:a16="http://schemas.microsoft.com/office/drawing/2014/main" id="{C97E3E08-DEB9-5663-CBF1-CDF8FC527922}"/>
                </a:ext>
              </a:extLst>
            </p:cNvPr>
            <p:cNvCxnSpPr>
              <a:cxnSpLocks/>
              <a:stCxn id="14" idx="3"/>
            </p:cNvCxnSpPr>
            <p:nvPr/>
          </p:nvCxnSpPr>
          <p:spPr>
            <a:xfrm flipV="1">
              <a:off x="6327926" y="3586252"/>
              <a:ext cx="250076" cy="76118"/>
            </a:xfrm>
            <a:prstGeom prst="bentConnector3">
              <a:avLst>
                <a:gd name="adj1" fmla="val 50000"/>
              </a:avLst>
            </a:prstGeom>
            <a:noFill/>
            <a:ln w="12700" cap="flat" cmpd="sng" algn="ctr">
              <a:solidFill>
                <a:srgbClr val="C039C4"/>
              </a:solidFill>
              <a:prstDash val="solid"/>
              <a:headEnd type="none" w="med" len="med"/>
              <a:tailEnd type="arrow" w="med" len="med"/>
            </a:ln>
            <a:effectLst/>
          </p:spPr>
        </p:cxnSp>
        <p:sp>
          <p:nvSpPr>
            <p:cNvPr id="17" name="Rounded Rectangle 5">
              <a:extLst>
                <a:ext uri="{FF2B5EF4-FFF2-40B4-BE49-F238E27FC236}">
                  <a16:creationId xmlns:a16="http://schemas.microsoft.com/office/drawing/2014/main" id="{F2586671-88A9-FBD2-3734-B98B613C225F}"/>
                </a:ext>
              </a:extLst>
            </p:cNvPr>
            <p:cNvSpPr/>
            <p:nvPr/>
          </p:nvSpPr>
          <p:spPr>
            <a:xfrm>
              <a:off x="7980654" y="3283294"/>
              <a:ext cx="1143000" cy="1143000"/>
            </a:xfrm>
            <a:prstGeom prst="roundRect">
              <a:avLst>
                <a:gd name="adj" fmla="val 6599"/>
              </a:avLst>
            </a:prstGeom>
            <a:solidFill>
              <a:srgbClr val="FFFFFF"/>
            </a:soli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18" name="Rounded Rectangle 33">
              <a:extLst>
                <a:ext uri="{FF2B5EF4-FFF2-40B4-BE49-F238E27FC236}">
                  <a16:creationId xmlns:a16="http://schemas.microsoft.com/office/drawing/2014/main" id="{C1EB3924-20C2-940B-A89D-C208F18530A9}"/>
                </a:ext>
              </a:extLst>
            </p:cNvPr>
            <p:cNvSpPr/>
            <p:nvPr/>
          </p:nvSpPr>
          <p:spPr>
            <a:xfrm>
              <a:off x="1472739" y="1690491"/>
              <a:ext cx="1471159" cy="3002159"/>
            </a:xfrm>
            <a:prstGeom prst="roundRect">
              <a:avLst>
                <a:gd name="adj" fmla="val 7086"/>
              </a:avLst>
            </a:prstGeom>
            <a:solidFill>
              <a:srgbClr val="FFFFFF"/>
            </a:solidFill>
            <a:ln w="19050" cap="flat" cmpd="sng" algn="ctr">
              <a:solidFill>
                <a:srgbClr val="3802DB"/>
              </a:solidFill>
              <a:prstDash val="solid"/>
            </a:ln>
            <a:effectLst>
              <a:outerShdw blurRad="127000" dist="127000" dir="2700000" algn="tl" rotWithShape="0">
                <a:prstClr val="black">
                  <a:alpha val="10000"/>
                </a:prstClr>
              </a:outerShdw>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54" b="0" i="0" u="none" strike="noStrike" kern="0" cap="none" spc="0" normalizeH="0" baseline="0" noProof="0">
                <a:ln>
                  <a:noFill/>
                </a:ln>
                <a:solidFill>
                  <a:srgbClr val="091F2C"/>
                </a:solidFill>
                <a:effectLst/>
                <a:uLnTx/>
                <a:uFillTx/>
                <a:latin typeface="Segoe UI"/>
                <a:ea typeface="+mn-ea"/>
                <a:cs typeface="+mn-cs"/>
              </a:endParaRPr>
            </a:p>
          </p:txBody>
        </p:sp>
        <p:sp>
          <p:nvSpPr>
            <p:cNvPr id="19" name="Rounded Rectangle 91">
              <a:extLst>
                <a:ext uri="{FF2B5EF4-FFF2-40B4-BE49-F238E27FC236}">
                  <a16:creationId xmlns:a16="http://schemas.microsoft.com/office/drawing/2014/main" id="{6FAD5564-C70A-7B8C-49CB-1ED00DA166D2}"/>
                </a:ext>
              </a:extLst>
            </p:cNvPr>
            <p:cNvSpPr/>
            <p:nvPr/>
          </p:nvSpPr>
          <p:spPr>
            <a:xfrm>
              <a:off x="3493142" y="5381967"/>
              <a:ext cx="5530240" cy="969501"/>
            </a:xfrm>
            <a:prstGeom prst="roundRect">
              <a:avLst>
                <a:gd name="adj" fmla="val 6599"/>
              </a:avLst>
            </a:prstGeom>
            <a:solidFill>
              <a:srgbClr val="F5F3F6"/>
            </a:soli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20" name="TextBox 19">
              <a:extLst>
                <a:ext uri="{FF2B5EF4-FFF2-40B4-BE49-F238E27FC236}">
                  <a16:creationId xmlns:a16="http://schemas.microsoft.com/office/drawing/2014/main" id="{03285CB3-CCEF-52BC-F187-183CDD7DA530}"/>
                </a:ext>
              </a:extLst>
            </p:cNvPr>
            <p:cNvSpPr txBox="1"/>
            <p:nvPr/>
          </p:nvSpPr>
          <p:spPr>
            <a:xfrm>
              <a:off x="1747276" y="1549350"/>
              <a:ext cx="949541" cy="240939"/>
            </a:xfrm>
            <a:prstGeom prst="roundRect">
              <a:avLst/>
            </a:prstGeom>
            <a:solidFill>
              <a:srgbClr val="FFFFFF"/>
            </a:solidFill>
          </p:spPr>
          <p:txBody>
            <a:bodyPr wrap="none" lIns="91440" rIns="91440" rtlCol="0">
              <a:noAutofit/>
            </a:bodyPr>
            <a:lstStyle>
              <a:defPPr>
                <a:defRPr lang="en-US"/>
              </a:defPPr>
              <a:lvl1pPr algn="ctr">
                <a:defRPr sz="1400" b="1">
                  <a:latin typeface="+mj-lt"/>
                </a:defRPr>
              </a:lvl1pP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a:ln>
                    <a:noFill/>
                  </a:ln>
                  <a:solidFill>
                    <a:srgbClr val="3802DB"/>
                  </a:solidFill>
                  <a:effectLst/>
                  <a:uLnTx/>
                  <a:uFillTx/>
                  <a:latin typeface="Segoe UI Semibold"/>
                </a:rPr>
                <a:t>Client Apps</a:t>
              </a:r>
            </a:p>
          </p:txBody>
        </p:sp>
        <p:grpSp>
          <p:nvGrpSpPr>
            <p:cNvPr id="21" name="Group 20">
              <a:extLst>
                <a:ext uri="{FF2B5EF4-FFF2-40B4-BE49-F238E27FC236}">
                  <a16:creationId xmlns:a16="http://schemas.microsoft.com/office/drawing/2014/main" id="{08751510-5CF7-6032-FD66-BD9733294D31}"/>
                </a:ext>
              </a:extLst>
            </p:cNvPr>
            <p:cNvGrpSpPr/>
            <p:nvPr/>
          </p:nvGrpSpPr>
          <p:grpSpPr>
            <a:xfrm>
              <a:off x="8071970" y="3466174"/>
              <a:ext cx="960245" cy="777240"/>
              <a:chOff x="8051893" y="3466174"/>
              <a:chExt cx="960245" cy="777240"/>
            </a:xfrm>
          </p:grpSpPr>
          <p:sp>
            <p:nvSpPr>
              <p:cNvPr id="126" name="Rounded Rectangle 125">
                <a:extLst>
                  <a:ext uri="{FF2B5EF4-FFF2-40B4-BE49-F238E27FC236}">
                    <a16:creationId xmlns:a16="http://schemas.microsoft.com/office/drawing/2014/main" id="{AB9590E4-9D1C-11DD-D2EB-59E0D9B36454}"/>
                  </a:ext>
                </a:extLst>
              </p:cNvPr>
              <p:cNvSpPr/>
              <p:nvPr/>
            </p:nvSpPr>
            <p:spPr>
              <a:xfrm>
                <a:off x="8052018" y="3466174"/>
                <a:ext cx="960120" cy="777240"/>
              </a:xfrm>
              <a:prstGeom prst="roundRect">
                <a:avLst>
                  <a:gd name="adj" fmla="val 4924"/>
                </a:avLst>
              </a:prstGeom>
              <a:solidFill>
                <a:srgbClr val="F5F3F6"/>
              </a:solidFill>
              <a:ln w="12700" cap="flat" cmpd="sng" algn="ctr">
                <a:solidFill>
                  <a:srgbClr val="3802DB"/>
                </a:solid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073" b="0" i="0" u="none" strike="noStrike" kern="0" cap="none" spc="0" normalizeH="0" baseline="0" noProof="0">
                  <a:ln>
                    <a:noFill/>
                  </a:ln>
                  <a:solidFill>
                    <a:srgbClr val="091F2C"/>
                  </a:solidFill>
                  <a:effectLst/>
                  <a:uLnTx/>
                  <a:uFillTx/>
                  <a:latin typeface="Segoe UI Semibold"/>
                  <a:ea typeface="+mn-ea"/>
                  <a:cs typeface="+mn-cs"/>
                </a:endParaRPr>
              </a:p>
            </p:txBody>
          </p:sp>
          <p:pic>
            <p:nvPicPr>
              <p:cNvPr id="127" name="Graphic 126">
                <a:extLst>
                  <a:ext uri="{FF2B5EF4-FFF2-40B4-BE49-F238E27FC236}">
                    <a16:creationId xmlns:a16="http://schemas.microsoft.com/office/drawing/2014/main" id="{80B9E308-9A14-83C7-3DF1-131A51DDE0B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457292" y="3843173"/>
                <a:ext cx="202735" cy="207267"/>
              </a:xfrm>
              <a:prstGeom prst="rect">
                <a:avLst/>
              </a:prstGeom>
            </p:spPr>
          </p:pic>
          <p:sp>
            <p:nvSpPr>
              <p:cNvPr id="128" name="TextBox 127">
                <a:extLst>
                  <a:ext uri="{FF2B5EF4-FFF2-40B4-BE49-F238E27FC236}">
                    <a16:creationId xmlns:a16="http://schemas.microsoft.com/office/drawing/2014/main" id="{DCEF7C83-5409-03FD-18DB-B09AA174F920}"/>
                  </a:ext>
                </a:extLst>
              </p:cNvPr>
              <p:cNvSpPr txBox="1"/>
              <p:nvPr/>
            </p:nvSpPr>
            <p:spPr>
              <a:xfrm>
                <a:off x="8051893" y="3543749"/>
                <a:ext cx="951412" cy="215444"/>
              </a:xfrm>
              <a:prstGeom prst="rect">
                <a:avLst/>
              </a:prstGeom>
              <a:noFill/>
            </p:spPr>
            <p:txBody>
              <a:bodyPr wrap="square" rtlCol="0">
                <a:spAutoFit/>
              </a:bodyP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091F2C"/>
                    </a:solidFill>
                    <a:effectLst/>
                    <a:uLnTx/>
                    <a:uFillTx/>
                    <a:latin typeface="Segoe UI Semibold"/>
                  </a:rPr>
                  <a:t>Event Bus</a:t>
                </a:r>
              </a:p>
            </p:txBody>
          </p:sp>
        </p:grpSp>
        <p:pic>
          <p:nvPicPr>
            <p:cNvPr id="22" name="Picture 21" descr="A purple triangle with white triangles&#10;&#10;Description automatically generated">
              <a:extLst>
                <a:ext uri="{FF2B5EF4-FFF2-40B4-BE49-F238E27FC236}">
                  <a16:creationId xmlns:a16="http://schemas.microsoft.com/office/drawing/2014/main" id="{70EFC978-E898-5959-8749-F0ADEE35D576}"/>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3372080" y="1307569"/>
              <a:ext cx="197867" cy="202291"/>
            </a:xfrm>
            <a:prstGeom prst="rect">
              <a:avLst/>
            </a:prstGeom>
          </p:spPr>
        </p:pic>
        <p:grpSp>
          <p:nvGrpSpPr>
            <p:cNvPr id="23" name="Group 22">
              <a:extLst>
                <a:ext uri="{FF2B5EF4-FFF2-40B4-BE49-F238E27FC236}">
                  <a16:creationId xmlns:a16="http://schemas.microsoft.com/office/drawing/2014/main" id="{97F819D0-1173-D8F5-C51A-A94BB7F79B19}"/>
                </a:ext>
              </a:extLst>
            </p:cNvPr>
            <p:cNvGrpSpPr/>
            <p:nvPr/>
          </p:nvGrpSpPr>
          <p:grpSpPr>
            <a:xfrm>
              <a:off x="9576262" y="1973232"/>
              <a:ext cx="1143000" cy="1249929"/>
              <a:chOff x="9556185" y="1973232"/>
              <a:chExt cx="1143000" cy="1249929"/>
            </a:xfrm>
          </p:grpSpPr>
          <p:sp>
            <p:nvSpPr>
              <p:cNvPr id="121" name="Rounded Rectangle 86">
                <a:extLst>
                  <a:ext uri="{FF2B5EF4-FFF2-40B4-BE49-F238E27FC236}">
                    <a16:creationId xmlns:a16="http://schemas.microsoft.com/office/drawing/2014/main" id="{3236EA2B-FA04-78A6-4A89-6C0F1E977010}"/>
                  </a:ext>
                </a:extLst>
              </p:cNvPr>
              <p:cNvSpPr/>
              <p:nvPr/>
            </p:nvSpPr>
            <p:spPr>
              <a:xfrm>
                <a:off x="9556185" y="1973232"/>
                <a:ext cx="1143000" cy="1143000"/>
              </a:xfrm>
              <a:prstGeom prst="roundRect">
                <a:avLst>
                  <a:gd name="adj" fmla="val 6599"/>
                </a:avLst>
              </a:prstGeom>
              <a:solidFill>
                <a:srgbClr val="FFFFFF"/>
              </a:soli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122" name="Rounded Rectangle 88">
                <a:extLst>
                  <a:ext uri="{FF2B5EF4-FFF2-40B4-BE49-F238E27FC236}">
                    <a16:creationId xmlns:a16="http://schemas.microsoft.com/office/drawing/2014/main" id="{4DC4BA35-B856-EBD3-7A3F-BDE8681F091E}"/>
                  </a:ext>
                </a:extLst>
              </p:cNvPr>
              <p:cNvSpPr/>
              <p:nvPr/>
            </p:nvSpPr>
            <p:spPr>
              <a:xfrm>
                <a:off x="9647625" y="2134798"/>
                <a:ext cx="960120" cy="819869"/>
              </a:xfrm>
              <a:prstGeom prst="roundRect">
                <a:avLst>
                  <a:gd name="adj" fmla="val 4924"/>
                </a:avLst>
              </a:prstGeom>
              <a:solidFill>
                <a:srgbClr val="F6F3F7"/>
              </a:solidFill>
              <a:ln w="12700" cap="flat" cmpd="sng" algn="ctr">
                <a:solidFill>
                  <a:srgbClr val="3802DB"/>
                </a:solid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073" b="0" i="0" u="none" strike="noStrike" kern="0" cap="none" spc="0" normalizeH="0" baseline="0" noProof="0">
                  <a:ln>
                    <a:noFill/>
                  </a:ln>
                  <a:solidFill>
                    <a:srgbClr val="091F2C"/>
                  </a:solidFill>
                  <a:effectLst/>
                  <a:uLnTx/>
                  <a:uFillTx/>
                  <a:latin typeface="Segoe UI Semibold"/>
                  <a:ea typeface="+mn-ea"/>
                  <a:cs typeface="+mn-cs"/>
                </a:endParaRPr>
              </a:p>
            </p:txBody>
          </p:sp>
          <p:sp>
            <p:nvSpPr>
              <p:cNvPr id="123" name="Rectangle 122">
                <a:extLst>
                  <a:ext uri="{FF2B5EF4-FFF2-40B4-BE49-F238E27FC236}">
                    <a16:creationId xmlns:a16="http://schemas.microsoft.com/office/drawing/2014/main" id="{FCE92018-0082-5C7F-835F-6F8932120FE0}"/>
                  </a:ext>
                </a:extLst>
              </p:cNvPr>
              <p:cNvSpPr/>
              <p:nvPr/>
            </p:nvSpPr>
            <p:spPr>
              <a:xfrm>
                <a:off x="9652203" y="2460590"/>
                <a:ext cx="816217" cy="762571"/>
              </a:xfrm>
              <a:prstGeom prst="rect">
                <a:avLst/>
              </a:prstGeom>
              <a:no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54" b="0" i="0" u="none" strike="noStrike" kern="0" cap="none" spc="0" normalizeH="0" baseline="0" noProof="0">
                  <a:ln>
                    <a:noFill/>
                  </a:ln>
                  <a:solidFill>
                    <a:srgbClr val="091F2C"/>
                  </a:solidFill>
                  <a:effectLst/>
                  <a:uLnTx/>
                  <a:uFillTx/>
                  <a:latin typeface="Segoe UI"/>
                  <a:ea typeface="+mn-ea"/>
                  <a:cs typeface="+mn-cs"/>
                </a:endParaRPr>
              </a:p>
            </p:txBody>
          </p:sp>
          <p:sp>
            <p:nvSpPr>
              <p:cNvPr id="124" name="TextBox 123">
                <a:extLst>
                  <a:ext uri="{FF2B5EF4-FFF2-40B4-BE49-F238E27FC236}">
                    <a16:creationId xmlns:a16="http://schemas.microsoft.com/office/drawing/2014/main" id="{BCA6394B-9ECD-EEE6-5AA5-011716D4D060}"/>
                  </a:ext>
                </a:extLst>
              </p:cNvPr>
              <p:cNvSpPr txBox="1"/>
              <p:nvPr/>
            </p:nvSpPr>
            <p:spPr>
              <a:xfrm>
                <a:off x="9666044" y="2214809"/>
                <a:ext cx="941701" cy="215444"/>
              </a:xfrm>
              <a:prstGeom prst="rect">
                <a:avLst/>
              </a:prstGeom>
              <a:noFill/>
            </p:spPr>
            <p:txBody>
              <a:bodyPr wrap="square" rtlCol="0">
                <a:spAutoFit/>
              </a:bodyP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091F2C"/>
                    </a:solidFill>
                    <a:effectLst/>
                    <a:uLnTx/>
                    <a:uFillTx/>
                    <a:latin typeface="Segoe UI Semibold"/>
                    <a:cs typeface="Calibri" panose="020F0502020204030204" pitchFamily="34" charset="0"/>
                  </a:rPr>
                  <a:t>OpenAI</a:t>
                </a:r>
              </a:p>
            </p:txBody>
          </p:sp>
          <p:pic>
            <p:nvPicPr>
              <p:cNvPr id="125" name="Graphic 124">
                <a:extLst>
                  <a:ext uri="{FF2B5EF4-FFF2-40B4-BE49-F238E27FC236}">
                    <a16:creationId xmlns:a16="http://schemas.microsoft.com/office/drawing/2014/main" id="{19FE9FCB-390C-71C3-D47C-A903279A3D7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000630" y="2550950"/>
                <a:ext cx="272221" cy="281306"/>
              </a:xfrm>
              <a:prstGeom prst="rect">
                <a:avLst/>
              </a:prstGeom>
            </p:spPr>
          </p:pic>
        </p:grpSp>
        <p:sp>
          <p:nvSpPr>
            <p:cNvPr id="24" name="TextBox 23">
              <a:extLst>
                <a:ext uri="{FF2B5EF4-FFF2-40B4-BE49-F238E27FC236}">
                  <a16:creationId xmlns:a16="http://schemas.microsoft.com/office/drawing/2014/main" id="{99289457-F64F-FCFA-ABEA-198C801CC98A}"/>
                </a:ext>
              </a:extLst>
            </p:cNvPr>
            <p:cNvSpPr txBox="1"/>
            <p:nvPr/>
          </p:nvSpPr>
          <p:spPr>
            <a:xfrm>
              <a:off x="5707376" y="1042183"/>
              <a:ext cx="1180600" cy="232791"/>
            </a:xfrm>
            <a:prstGeom prst="roundRect">
              <a:avLst/>
            </a:prstGeom>
            <a:solidFill>
              <a:srgbClr val="FFFFFF"/>
            </a:solidFill>
          </p:spPr>
          <p:txBody>
            <a:bodyPr wrap="none" lIns="91440" rIns="91440" rtlCol="0">
              <a:noAutofit/>
            </a:bodyP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a:ln>
                    <a:noFill/>
                  </a:ln>
                  <a:solidFill>
                    <a:srgbClr val="3802DB"/>
                  </a:solidFill>
                  <a:effectLst/>
                  <a:uLnTx/>
                  <a:uFillTx/>
                  <a:latin typeface="Segoe UI Semibold"/>
                </a:rPr>
                <a:t>Cloud Services</a:t>
              </a:r>
            </a:p>
          </p:txBody>
        </p:sp>
        <p:cxnSp>
          <p:nvCxnSpPr>
            <p:cNvPr id="25" name="Straight Connector 24">
              <a:extLst>
                <a:ext uri="{FF2B5EF4-FFF2-40B4-BE49-F238E27FC236}">
                  <a16:creationId xmlns:a16="http://schemas.microsoft.com/office/drawing/2014/main" id="{FD997FD1-4AF7-A877-B813-225D98290CB6}"/>
                </a:ext>
              </a:extLst>
            </p:cNvPr>
            <p:cNvCxnSpPr>
              <a:cxnSpLocks/>
            </p:cNvCxnSpPr>
            <p:nvPr/>
          </p:nvCxnSpPr>
          <p:spPr>
            <a:xfrm flipV="1">
              <a:off x="4759476" y="2144268"/>
              <a:ext cx="0" cy="2139839"/>
            </a:xfrm>
            <a:prstGeom prst="line">
              <a:avLst/>
            </a:prstGeom>
            <a:noFill/>
            <a:ln w="12700" cap="flat" cmpd="sng" algn="ctr">
              <a:solidFill>
                <a:srgbClr val="C039C4"/>
              </a:solidFill>
              <a:prstDash val="solid"/>
              <a:headEnd type="none" w="med" len="med"/>
              <a:tailEnd type="none" w="med" len="med"/>
            </a:ln>
            <a:effectLst/>
          </p:spPr>
        </p:cxnSp>
        <p:sp>
          <p:nvSpPr>
            <p:cNvPr id="26" name="Rounded Rectangle 56">
              <a:extLst>
                <a:ext uri="{FF2B5EF4-FFF2-40B4-BE49-F238E27FC236}">
                  <a16:creationId xmlns:a16="http://schemas.microsoft.com/office/drawing/2014/main" id="{2CBE595C-24AC-D48C-CEAE-94CC0779B2B1}"/>
                </a:ext>
              </a:extLst>
            </p:cNvPr>
            <p:cNvSpPr/>
            <p:nvPr/>
          </p:nvSpPr>
          <p:spPr>
            <a:xfrm>
              <a:off x="4978692" y="4531649"/>
              <a:ext cx="2647850" cy="563736"/>
            </a:xfrm>
            <a:prstGeom prst="roundRect">
              <a:avLst>
                <a:gd name="adj" fmla="val 7331"/>
              </a:avLst>
            </a:prstGeom>
            <a:solidFill>
              <a:srgbClr val="FFFFFF"/>
            </a:solidFill>
            <a:ln w="12700"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073" b="0" i="0" u="none" strike="noStrike" kern="0" cap="none" spc="0" normalizeH="0" baseline="0" noProof="0">
                <a:ln>
                  <a:noFill/>
                </a:ln>
                <a:solidFill>
                  <a:srgbClr val="091F2C"/>
                </a:solidFill>
                <a:effectLst/>
                <a:uLnTx/>
                <a:uFillTx/>
                <a:latin typeface="Segoe UI Semibold"/>
                <a:ea typeface="+mn-ea"/>
                <a:cs typeface="+mn-cs"/>
              </a:endParaRPr>
            </a:p>
          </p:txBody>
        </p:sp>
        <p:sp>
          <p:nvSpPr>
            <p:cNvPr id="27" name="TextBox 26">
              <a:extLst>
                <a:ext uri="{FF2B5EF4-FFF2-40B4-BE49-F238E27FC236}">
                  <a16:creationId xmlns:a16="http://schemas.microsoft.com/office/drawing/2014/main" id="{AAA8124B-3492-3FBE-ADA6-8CCD4D62AA6E}"/>
                </a:ext>
              </a:extLst>
            </p:cNvPr>
            <p:cNvSpPr txBox="1"/>
            <p:nvPr/>
          </p:nvSpPr>
          <p:spPr>
            <a:xfrm>
              <a:off x="5099230" y="4547820"/>
              <a:ext cx="2423364" cy="230832"/>
            </a:xfrm>
            <a:prstGeom prst="rect">
              <a:avLst/>
            </a:prstGeom>
            <a:noFill/>
          </p:spPr>
          <p:txBody>
            <a:bodyPr wrap="square" rtlCol="0">
              <a:spAutoFit/>
            </a:bodyP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solidFill>
                    <a:srgbClr val="C039C4"/>
                  </a:solidFill>
                  <a:effectLst/>
                  <a:uLnTx/>
                  <a:uFillTx/>
                  <a:latin typeface="Segoe UI Semibold"/>
                </a:rPr>
                <a:t>Payment Service</a:t>
              </a:r>
            </a:p>
          </p:txBody>
        </p:sp>
        <p:sp>
          <p:nvSpPr>
            <p:cNvPr id="28" name="Rounded Rectangle 55">
              <a:extLst>
                <a:ext uri="{FF2B5EF4-FFF2-40B4-BE49-F238E27FC236}">
                  <a16:creationId xmlns:a16="http://schemas.microsoft.com/office/drawing/2014/main" id="{D73987ED-D228-C053-5096-63F9955ED70B}"/>
                </a:ext>
              </a:extLst>
            </p:cNvPr>
            <p:cNvSpPr/>
            <p:nvPr/>
          </p:nvSpPr>
          <p:spPr>
            <a:xfrm>
              <a:off x="5692425" y="4798437"/>
              <a:ext cx="1220384" cy="239082"/>
            </a:xfrm>
            <a:prstGeom prst="roundRect">
              <a:avLst>
                <a:gd name="adj" fmla="val 29806"/>
              </a:avLst>
            </a:prstGeom>
            <a:solidFill>
              <a:srgbClr val="ECE9EF"/>
            </a:soli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ysClr val="windowText" lastClr="000000"/>
                  </a:solidFill>
                  <a:effectLst/>
                  <a:uLnTx/>
                  <a:uFillTx/>
                  <a:latin typeface="Segoe UI Semibold"/>
                  <a:ea typeface="+mn-ea"/>
                  <a:cs typeface="+mn-cs"/>
                </a:rPr>
                <a:t>Payment Processor</a:t>
              </a:r>
            </a:p>
          </p:txBody>
        </p:sp>
        <p:sp>
          <p:nvSpPr>
            <p:cNvPr id="29" name="Rounded Rectangle 32">
              <a:extLst>
                <a:ext uri="{FF2B5EF4-FFF2-40B4-BE49-F238E27FC236}">
                  <a16:creationId xmlns:a16="http://schemas.microsoft.com/office/drawing/2014/main" id="{35EA69F9-BC46-46A1-8CEE-3B91BBF4117F}"/>
                </a:ext>
              </a:extLst>
            </p:cNvPr>
            <p:cNvSpPr/>
            <p:nvPr/>
          </p:nvSpPr>
          <p:spPr>
            <a:xfrm>
              <a:off x="4986607" y="1773012"/>
              <a:ext cx="2646150" cy="563736"/>
            </a:xfrm>
            <a:prstGeom prst="roundRect">
              <a:avLst>
                <a:gd name="adj" fmla="val 7331"/>
              </a:avLst>
            </a:prstGeom>
            <a:solidFill>
              <a:srgbClr val="FFFFFF"/>
            </a:solidFill>
            <a:ln w="12700"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073" b="0" i="0" u="none" strike="noStrike" kern="0" cap="none" spc="0" normalizeH="0" baseline="0" noProof="0">
                <a:ln>
                  <a:noFill/>
                </a:ln>
                <a:solidFill>
                  <a:srgbClr val="091F2C"/>
                </a:solidFill>
                <a:effectLst/>
                <a:uLnTx/>
                <a:uFillTx/>
                <a:latin typeface="Segoe UI Semibold"/>
                <a:ea typeface="+mn-ea"/>
                <a:cs typeface="+mn-cs"/>
              </a:endParaRPr>
            </a:p>
          </p:txBody>
        </p:sp>
        <p:sp>
          <p:nvSpPr>
            <p:cNvPr id="30" name="Rounded Rectangle 179">
              <a:extLst>
                <a:ext uri="{FF2B5EF4-FFF2-40B4-BE49-F238E27FC236}">
                  <a16:creationId xmlns:a16="http://schemas.microsoft.com/office/drawing/2014/main" id="{8CD656B9-5068-6647-9183-B15EE60BD644}"/>
                </a:ext>
              </a:extLst>
            </p:cNvPr>
            <p:cNvSpPr/>
            <p:nvPr/>
          </p:nvSpPr>
          <p:spPr>
            <a:xfrm>
              <a:off x="6583862" y="2032332"/>
              <a:ext cx="945128" cy="238923"/>
            </a:xfrm>
            <a:prstGeom prst="roundRect">
              <a:avLst>
                <a:gd name="adj" fmla="val 20736"/>
              </a:avLst>
            </a:prstGeom>
            <a:solidFill>
              <a:srgbClr val="ECE9EF"/>
            </a:solidFill>
            <a:ln w="12700"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073" b="0" i="0" u="none" strike="noStrike" kern="0" cap="none" spc="0" normalizeH="0" baseline="0" noProof="0">
                <a:ln>
                  <a:noFill/>
                </a:ln>
                <a:solidFill>
                  <a:sysClr val="windowText" lastClr="000000"/>
                </a:solidFill>
                <a:effectLst/>
                <a:uLnTx/>
                <a:uFillTx/>
                <a:latin typeface="Segoe UI Semibold"/>
                <a:ea typeface="+mn-ea"/>
                <a:cs typeface="+mn-cs"/>
              </a:endParaRPr>
            </a:p>
          </p:txBody>
        </p:sp>
        <p:sp>
          <p:nvSpPr>
            <p:cNvPr id="31" name="TextBox 30">
              <a:extLst>
                <a:ext uri="{FF2B5EF4-FFF2-40B4-BE49-F238E27FC236}">
                  <a16:creationId xmlns:a16="http://schemas.microsoft.com/office/drawing/2014/main" id="{1194F8CC-0530-84D3-7E68-4E51BDBA971E}"/>
                </a:ext>
              </a:extLst>
            </p:cNvPr>
            <p:cNvSpPr txBox="1"/>
            <p:nvPr/>
          </p:nvSpPr>
          <p:spPr>
            <a:xfrm>
              <a:off x="6821946" y="2044071"/>
              <a:ext cx="733572" cy="215444"/>
            </a:xfrm>
            <a:prstGeom prst="rect">
              <a:avLst/>
            </a:prstGeom>
            <a:noFill/>
          </p:spPr>
          <p:txBody>
            <a:bodyPr wrap="square"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ysClr val="windowText" lastClr="000000"/>
                  </a:solidFill>
                  <a:effectLst/>
                  <a:uLnTx/>
                  <a:uFillTx/>
                  <a:latin typeface="Segoe UI Semibold"/>
                  <a:cs typeface="Calibri" panose="020F0502020204030204" pitchFamily="34" charset="0"/>
                </a:rPr>
                <a:t>PostgreSQL</a:t>
              </a:r>
            </a:p>
          </p:txBody>
        </p:sp>
        <p:pic>
          <p:nvPicPr>
            <p:cNvPr id="32" name="Picture 4">
              <a:extLst>
                <a:ext uri="{FF2B5EF4-FFF2-40B4-BE49-F238E27FC236}">
                  <a16:creationId xmlns:a16="http://schemas.microsoft.com/office/drawing/2014/main" id="{34D7E1F7-230D-C3EC-4788-ADC0ED049439}"/>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6660149" y="2070220"/>
              <a:ext cx="154703" cy="163146"/>
            </a:xfrm>
            <a:prstGeom prst="rect">
              <a:avLst/>
            </a:prstGeom>
            <a:noFill/>
            <a:extLst>
              <a:ext uri="{909E8E84-426E-40DD-AFC4-6F175D3DCCD1}">
                <a14:hiddenFill xmlns:a14="http://schemas.microsoft.com/office/drawing/2010/main">
                  <a:solidFill>
                    <a:srgbClr val="FFFFFF"/>
                  </a:solidFill>
                </a14:hiddenFill>
              </a:ext>
            </a:extLst>
          </p:spPr>
        </p:pic>
        <p:sp>
          <p:nvSpPr>
            <p:cNvPr id="33" name="TextBox 32">
              <a:extLst>
                <a:ext uri="{FF2B5EF4-FFF2-40B4-BE49-F238E27FC236}">
                  <a16:creationId xmlns:a16="http://schemas.microsoft.com/office/drawing/2014/main" id="{D71D8CD7-B4BE-1719-883D-68998D7005CD}"/>
                </a:ext>
              </a:extLst>
            </p:cNvPr>
            <p:cNvSpPr txBox="1"/>
            <p:nvPr/>
          </p:nvSpPr>
          <p:spPr>
            <a:xfrm>
              <a:off x="5112773" y="1789182"/>
              <a:ext cx="2416217" cy="230832"/>
            </a:xfrm>
            <a:prstGeom prst="rect">
              <a:avLst/>
            </a:prstGeom>
            <a:noFill/>
          </p:spPr>
          <p:txBody>
            <a:bodyPr wrap="square" rtlCol="0">
              <a:spAutoFit/>
            </a:bodyP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solidFill>
                    <a:srgbClr val="C039C4"/>
                  </a:solidFill>
                  <a:effectLst/>
                  <a:uLnTx/>
                  <a:uFillTx/>
                  <a:latin typeface="Segoe UI Semibold"/>
                </a:rPr>
                <a:t>Identity Service</a:t>
              </a:r>
            </a:p>
          </p:txBody>
        </p:sp>
        <p:sp>
          <p:nvSpPr>
            <p:cNvPr id="34" name="Rounded Rectangle 12">
              <a:extLst>
                <a:ext uri="{FF2B5EF4-FFF2-40B4-BE49-F238E27FC236}">
                  <a16:creationId xmlns:a16="http://schemas.microsoft.com/office/drawing/2014/main" id="{5F5DF17A-1963-8450-E091-A54FC75D1469}"/>
                </a:ext>
              </a:extLst>
            </p:cNvPr>
            <p:cNvSpPr/>
            <p:nvPr/>
          </p:nvSpPr>
          <p:spPr>
            <a:xfrm>
              <a:off x="5116578" y="2026190"/>
              <a:ext cx="1211063" cy="239082"/>
            </a:xfrm>
            <a:prstGeom prst="roundRect">
              <a:avLst>
                <a:gd name="adj" fmla="val 26451"/>
              </a:avLst>
            </a:prstGeom>
            <a:gradFill flip="none" rotWithShape="1">
              <a:gsLst>
                <a:gs pos="49000">
                  <a:srgbClr val="3802DB"/>
                </a:gs>
                <a:gs pos="0">
                  <a:srgbClr val="C039C4"/>
                </a:gs>
              </a:gsLst>
              <a:lin ang="12600000" scaled="0"/>
              <a:tileRect/>
            </a:gra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FFFFFF"/>
                  </a:solidFill>
                  <a:effectLst/>
                  <a:uLnTx/>
                  <a:uFillTx/>
                  <a:latin typeface="Segoe UI Semibold"/>
                  <a:ea typeface="+mn-ea"/>
                  <a:cs typeface="+mn-cs"/>
                </a:rPr>
                <a:t>Identity API</a:t>
              </a:r>
            </a:p>
          </p:txBody>
        </p:sp>
        <p:cxnSp>
          <p:nvCxnSpPr>
            <p:cNvPr id="35" name="Straight Arrow Connector 34">
              <a:extLst>
                <a:ext uri="{FF2B5EF4-FFF2-40B4-BE49-F238E27FC236}">
                  <a16:creationId xmlns:a16="http://schemas.microsoft.com/office/drawing/2014/main" id="{C46A7402-BF1A-E2D7-571D-2B3AC93E9ED3}"/>
                </a:ext>
              </a:extLst>
            </p:cNvPr>
            <p:cNvCxnSpPr>
              <a:cxnSpLocks/>
            </p:cNvCxnSpPr>
            <p:nvPr/>
          </p:nvCxnSpPr>
          <p:spPr>
            <a:xfrm>
              <a:off x="6327641" y="2142481"/>
              <a:ext cx="250361" cy="2927"/>
            </a:xfrm>
            <a:prstGeom prst="straightConnector1">
              <a:avLst/>
            </a:prstGeom>
            <a:noFill/>
            <a:ln w="12700" cap="flat" cmpd="sng" algn="ctr">
              <a:solidFill>
                <a:srgbClr val="C039C4"/>
              </a:solidFill>
              <a:prstDash val="solid"/>
              <a:headEnd type="none" w="med" len="med"/>
              <a:tailEnd type="arrow" w="med" len="med"/>
            </a:ln>
            <a:effectLst/>
          </p:spPr>
        </p:cxnSp>
        <p:sp>
          <p:nvSpPr>
            <p:cNvPr id="36" name="Rounded Rectangle 193">
              <a:extLst>
                <a:ext uri="{FF2B5EF4-FFF2-40B4-BE49-F238E27FC236}">
                  <a16:creationId xmlns:a16="http://schemas.microsoft.com/office/drawing/2014/main" id="{316518A7-A731-73B5-38B6-19EF85F0855F}"/>
                </a:ext>
              </a:extLst>
            </p:cNvPr>
            <p:cNvSpPr/>
            <p:nvPr/>
          </p:nvSpPr>
          <p:spPr>
            <a:xfrm>
              <a:off x="6583862" y="2653715"/>
              <a:ext cx="945128" cy="238923"/>
            </a:xfrm>
            <a:prstGeom prst="roundRect">
              <a:avLst>
                <a:gd name="adj" fmla="val 20736"/>
              </a:avLst>
            </a:prstGeom>
            <a:solidFill>
              <a:srgbClr val="ECE9EF"/>
            </a:soli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solidFill>
                  <a:sysClr val="windowText" lastClr="000000"/>
                </a:solidFill>
                <a:effectLst/>
                <a:uLnTx/>
                <a:uFillTx/>
                <a:latin typeface="Segoe UI Semibold"/>
                <a:ea typeface="+mn-ea"/>
                <a:cs typeface="+mn-cs"/>
              </a:endParaRPr>
            </a:p>
          </p:txBody>
        </p:sp>
        <p:sp>
          <p:nvSpPr>
            <p:cNvPr id="37" name="TextBox 36">
              <a:extLst>
                <a:ext uri="{FF2B5EF4-FFF2-40B4-BE49-F238E27FC236}">
                  <a16:creationId xmlns:a16="http://schemas.microsoft.com/office/drawing/2014/main" id="{813E80FD-068B-381C-BB9F-8AACCEC34E28}"/>
                </a:ext>
              </a:extLst>
            </p:cNvPr>
            <p:cNvSpPr txBox="1"/>
            <p:nvPr/>
          </p:nvSpPr>
          <p:spPr>
            <a:xfrm>
              <a:off x="6821946" y="2665454"/>
              <a:ext cx="733572" cy="215444"/>
            </a:xfrm>
            <a:prstGeom prst="rect">
              <a:avLst/>
            </a:prstGeom>
            <a:noFill/>
          </p:spPr>
          <p:txBody>
            <a:bodyPr wrap="square"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ysClr val="windowText" lastClr="000000"/>
                  </a:solidFill>
                  <a:effectLst/>
                  <a:uLnTx/>
                  <a:uFillTx/>
                  <a:latin typeface="Segoe UI Semibold"/>
                  <a:cs typeface="Calibri" panose="020F0502020204030204" pitchFamily="34" charset="0"/>
                </a:rPr>
                <a:t>PostgreSQL</a:t>
              </a:r>
            </a:p>
          </p:txBody>
        </p:sp>
        <p:pic>
          <p:nvPicPr>
            <p:cNvPr id="38" name="Picture 4">
              <a:extLst>
                <a:ext uri="{FF2B5EF4-FFF2-40B4-BE49-F238E27FC236}">
                  <a16:creationId xmlns:a16="http://schemas.microsoft.com/office/drawing/2014/main" id="{941FD8CF-C356-FA2B-8A46-40192D5DA97D}"/>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6660149" y="2691603"/>
              <a:ext cx="154703" cy="163146"/>
            </a:xfrm>
            <a:prstGeom prst="rect">
              <a:avLst/>
            </a:prstGeom>
            <a:noFill/>
            <a:extLst>
              <a:ext uri="{909E8E84-426E-40DD-AFC4-6F175D3DCCD1}">
                <a14:hiddenFill xmlns:a14="http://schemas.microsoft.com/office/drawing/2010/main">
                  <a:solidFill>
                    <a:srgbClr val="FFFFFF"/>
                  </a:solidFill>
                </a14:hiddenFill>
              </a:ext>
            </a:extLst>
          </p:spPr>
        </p:pic>
        <p:sp>
          <p:nvSpPr>
            <p:cNvPr id="39" name="TextBox 38">
              <a:extLst>
                <a:ext uri="{FF2B5EF4-FFF2-40B4-BE49-F238E27FC236}">
                  <a16:creationId xmlns:a16="http://schemas.microsoft.com/office/drawing/2014/main" id="{08D2932D-FD44-142E-A634-E3FA4213F7C8}"/>
                </a:ext>
              </a:extLst>
            </p:cNvPr>
            <p:cNvSpPr txBox="1"/>
            <p:nvPr/>
          </p:nvSpPr>
          <p:spPr>
            <a:xfrm>
              <a:off x="5128394" y="2410566"/>
              <a:ext cx="2393600" cy="230832"/>
            </a:xfrm>
            <a:prstGeom prst="rect">
              <a:avLst/>
            </a:prstGeom>
            <a:noFill/>
          </p:spPr>
          <p:txBody>
            <a:bodyPr wrap="square" rtlCol="0">
              <a:spAutoFit/>
            </a:bodyP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solidFill>
                    <a:srgbClr val="C039C4"/>
                  </a:solidFill>
                  <a:effectLst/>
                  <a:uLnTx/>
                  <a:uFillTx/>
                  <a:latin typeface="Segoe UI Semibold"/>
                </a:rPr>
                <a:t>Catalog Service</a:t>
              </a:r>
            </a:p>
          </p:txBody>
        </p:sp>
        <p:cxnSp>
          <p:nvCxnSpPr>
            <p:cNvPr id="40" name="Straight Arrow Connector 39">
              <a:extLst>
                <a:ext uri="{FF2B5EF4-FFF2-40B4-BE49-F238E27FC236}">
                  <a16:creationId xmlns:a16="http://schemas.microsoft.com/office/drawing/2014/main" id="{C8712E9D-B9C1-9403-3F60-E744E30E53C5}"/>
                </a:ext>
              </a:extLst>
            </p:cNvPr>
            <p:cNvCxnSpPr>
              <a:cxnSpLocks/>
            </p:cNvCxnSpPr>
            <p:nvPr/>
          </p:nvCxnSpPr>
          <p:spPr>
            <a:xfrm>
              <a:off x="6327641" y="2763865"/>
              <a:ext cx="250361" cy="3250"/>
            </a:xfrm>
            <a:prstGeom prst="straightConnector1">
              <a:avLst/>
            </a:prstGeom>
            <a:noFill/>
            <a:ln w="12700" cap="flat" cmpd="sng" algn="ctr">
              <a:solidFill>
                <a:srgbClr val="C039C4"/>
              </a:solidFill>
              <a:prstDash val="solid"/>
              <a:headEnd type="none" w="med" len="med"/>
              <a:tailEnd type="arrow" w="med" len="med"/>
            </a:ln>
            <a:effectLst/>
          </p:spPr>
        </p:cxnSp>
        <p:sp>
          <p:nvSpPr>
            <p:cNvPr id="41" name="Rounded Rectangle 209">
              <a:extLst>
                <a:ext uri="{FF2B5EF4-FFF2-40B4-BE49-F238E27FC236}">
                  <a16:creationId xmlns:a16="http://schemas.microsoft.com/office/drawing/2014/main" id="{F323F2A9-AA36-A4F8-C4F8-05AA307D2D25}"/>
                </a:ext>
              </a:extLst>
            </p:cNvPr>
            <p:cNvSpPr/>
            <p:nvPr/>
          </p:nvSpPr>
          <p:spPr>
            <a:xfrm>
              <a:off x="4984621" y="3905082"/>
              <a:ext cx="2646150" cy="563736"/>
            </a:xfrm>
            <a:prstGeom prst="roundRect">
              <a:avLst>
                <a:gd name="adj" fmla="val 7331"/>
              </a:avLst>
            </a:prstGeom>
            <a:solidFill>
              <a:srgbClr val="FFFFFF"/>
            </a:solidFill>
            <a:ln w="12700"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073" b="0" i="0" u="none" strike="noStrike" kern="0" cap="none" spc="0" normalizeH="0" baseline="0" noProof="0">
                <a:ln>
                  <a:noFill/>
                </a:ln>
                <a:solidFill>
                  <a:srgbClr val="091F2C"/>
                </a:solidFill>
                <a:effectLst/>
                <a:uLnTx/>
                <a:uFillTx/>
                <a:latin typeface="Segoe UI Semibold"/>
                <a:ea typeface="+mn-ea"/>
                <a:cs typeface="+mn-cs"/>
              </a:endParaRPr>
            </a:p>
          </p:txBody>
        </p:sp>
        <p:sp>
          <p:nvSpPr>
            <p:cNvPr id="42" name="Rounded Rectangle 213">
              <a:extLst>
                <a:ext uri="{FF2B5EF4-FFF2-40B4-BE49-F238E27FC236}">
                  <a16:creationId xmlns:a16="http://schemas.microsoft.com/office/drawing/2014/main" id="{FA7F9ABD-0ECB-FBD2-25D6-988000181B9A}"/>
                </a:ext>
              </a:extLst>
            </p:cNvPr>
            <p:cNvSpPr/>
            <p:nvPr/>
          </p:nvSpPr>
          <p:spPr>
            <a:xfrm>
              <a:off x="6583862" y="4164402"/>
              <a:ext cx="945128" cy="238923"/>
            </a:xfrm>
            <a:prstGeom prst="roundRect">
              <a:avLst>
                <a:gd name="adj" fmla="val 20736"/>
              </a:avLst>
            </a:prstGeom>
            <a:solidFill>
              <a:srgbClr val="ECE9EF"/>
            </a:soli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700" b="0" i="0" u="none" strike="noStrike" kern="0" cap="none" spc="0" normalizeH="0" baseline="0" noProof="0">
                <a:ln>
                  <a:noFill/>
                </a:ln>
                <a:solidFill>
                  <a:sysClr val="windowText" lastClr="000000"/>
                </a:solidFill>
                <a:effectLst/>
                <a:uLnTx/>
                <a:uFillTx/>
                <a:latin typeface="Segoe UI Semibold"/>
                <a:ea typeface="+mn-ea"/>
                <a:cs typeface="+mn-cs"/>
              </a:endParaRPr>
            </a:p>
          </p:txBody>
        </p:sp>
        <p:pic>
          <p:nvPicPr>
            <p:cNvPr id="43" name="Graphic 42">
              <a:extLst>
                <a:ext uri="{FF2B5EF4-FFF2-40B4-BE49-F238E27FC236}">
                  <a16:creationId xmlns:a16="http://schemas.microsoft.com/office/drawing/2014/main" id="{A884C6DE-012B-9D41-81C8-143F2C37A0D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661667" y="4203075"/>
              <a:ext cx="158044" cy="161576"/>
            </a:xfrm>
            <a:prstGeom prst="rect">
              <a:avLst/>
            </a:prstGeom>
          </p:spPr>
        </p:pic>
        <p:sp>
          <p:nvSpPr>
            <p:cNvPr id="44" name="TextBox 43">
              <a:extLst>
                <a:ext uri="{FF2B5EF4-FFF2-40B4-BE49-F238E27FC236}">
                  <a16:creationId xmlns:a16="http://schemas.microsoft.com/office/drawing/2014/main" id="{1CFD851F-20D8-575B-FF83-3B9708448D1C}"/>
                </a:ext>
              </a:extLst>
            </p:cNvPr>
            <p:cNvSpPr txBox="1"/>
            <p:nvPr/>
          </p:nvSpPr>
          <p:spPr>
            <a:xfrm>
              <a:off x="6821946" y="4176141"/>
              <a:ext cx="510811" cy="215444"/>
            </a:xfrm>
            <a:prstGeom prst="rect">
              <a:avLst/>
            </a:prstGeom>
            <a:noFill/>
          </p:spPr>
          <p:txBody>
            <a:bodyPr wrap="square"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ysClr val="windowText" lastClr="000000"/>
                  </a:solidFill>
                  <a:effectLst/>
                  <a:uLnTx/>
                  <a:uFillTx/>
                  <a:latin typeface="Segoe UI Semibold"/>
                  <a:cs typeface="Calibri" panose="020F0502020204030204" pitchFamily="34" charset="0"/>
                </a:rPr>
                <a:t>Redis</a:t>
              </a:r>
            </a:p>
          </p:txBody>
        </p:sp>
        <p:sp>
          <p:nvSpPr>
            <p:cNvPr id="45" name="TextBox 44">
              <a:extLst>
                <a:ext uri="{FF2B5EF4-FFF2-40B4-BE49-F238E27FC236}">
                  <a16:creationId xmlns:a16="http://schemas.microsoft.com/office/drawing/2014/main" id="{A190E74F-A57E-EE6E-DF93-66FAF8641C43}"/>
                </a:ext>
              </a:extLst>
            </p:cNvPr>
            <p:cNvSpPr txBox="1"/>
            <p:nvPr/>
          </p:nvSpPr>
          <p:spPr>
            <a:xfrm>
              <a:off x="5634252" y="3921254"/>
              <a:ext cx="1357537" cy="230832"/>
            </a:xfrm>
            <a:prstGeom prst="rect">
              <a:avLst/>
            </a:prstGeom>
            <a:noFill/>
          </p:spPr>
          <p:txBody>
            <a:bodyPr wrap="square" rtlCol="0">
              <a:spAutoFit/>
            </a:bodyP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solidFill>
                    <a:srgbClr val="C039C4"/>
                  </a:solidFill>
                  <a:effectLst/>
                  <a:uLnTx/>
                  <a:uFillTx/>
                  <a:latin typeface="Segoe UI Semibold"/>
                </a:rPr>
                <a:t>Basket Service</a:t>
              </a:r>
            </a:p>
          </p:txBody>
        </p:sp>
        <p:sp>
          <p:nvSpPr>
            <p:cNvPr id="46" name="Rounded Rectangle 208">
              <a:extLst>
                <a:ext uri="{FF2B5EF4-FFF2-40B4-BE49-F238E27FC236}">
                  <a16:creationId xmlns:a16="http://schemas.microsoft.com/office/drawing/2014/main" id="{0A650C34-0D91-DE9E-C2BE-8231F531FC45}"/>
                </a:ext>
              </a:extLst>
            </p:cNvPr>
            <p:cNvSpPr/>
            <p:nvPr/>
          </p:nvSpPr>
          <p:spPr>
            <a:xfrm>
              <a:off x="5116578" y="4158260"/>
              <a:ext cx="1211063" cy="239082"/>
            </a:xfrm>
            <a:prstGeom prst="roundRect">
              <a:avLst>
                <a:gd name="adj" fmla="val 28128"/>
              </a:avLst>
            </a:prstGeom>
            <a:gradFill flip="none" rotWithShape="1">
              <a:gsLst>
                <a:gs pos="49000">
                  <a:srgbClr val="3802DB"/>
                </a:gs>
                <a:gs pos="0">
                  <a:srgbClr val="C039C4"/>
                </a:gs>
              </a:gsLst>
              <a:lin ang="12600000" scaled="0"/>
              <a:tileRect/>
            </a:gra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FFFFFF"/>
                  </a:solidFill>
                  <a:effectLst/>
                  <a:uLnTx/>
                  <a:uFillTx/>
                  <a:latin typeface="Segoe UI Semibold"/>
                  <a:ea typeface="+mn-ea"/>
                  <a:cs typeface="+mn-cs"/>
                </a:rPr>
                <a:t>    Basket API</a:t>
              </a:r>
            </a:p>
          </p:txBody>
        </p:sp>
        <p:sp>
          <p:nvSpPr>
            <p:cNvPr id="47" name="Oval 46">
              <a:extLst>
                <a:ext uri="{FF2B5EF4-FFF2-40B4-BE49-F238E27FC236}">
                  <a16:creationId xmlns:a16="http://schemas.microsoft.com/office/drawing/2014/main" id="{055ED25C-9FE8-3B10-A566-D0F74476664C}"/>
                </a:ext>
              </a:extLst>
            </p:cNvPr>
            <p:cNvSpPr/>
            <p:nvPr/>
          </p:nvSpPr>
          <p:spPr>
            <a:xfrm>
              <a:off x="5160701" y="4155029"/>
              <a:ext cx="237236" cy="242538"/>
            </a:xfrm>
            <a:prstGeom prst="ellipse">
              <a:avLst/>
            </a:prstGeom>
            <a:solidFill>
              <a:srgbClr val="ECE9EF"/>
            </a:solidFill>
            <a:ln w="12700" cap="flat" cmpd="sng" algn="ctr">
              <a:solidFill>
                <a:srgbClr val="3802DB"/>
              </a:solidFill>
              <a:prstDash val="solid"/>
            </a:ln>
            <a:effectLst>
              <a:outerShdw blurRad="88900" dist="50800" dir="2700000" algn="tl"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54" b="0" i="0" u="none" strike="noStrike" kern="0" cap="none" spc="0" normalizeH="0" baseline="0" noProof="0">
                <a:ln>
                  <a:noFill/>
                </a:ln>
                <a:solidFill>
                  <a:srgbClr val="091F2C"/>
                </a:solidFill>
                <a:effectLst/>
                <a:uLnTx/>
                <a:uFillTx/>
                <a:latin typeface="Segoe UI"/>
                <a:ea typeface="+mn-ea"/>
                <a:cs typeface="+mn-cs"/>
              </a:endParaRPr>
            </a:p>
          </p:txBody>
        </p:sp>
        <p:pic>
          <p:nvPicPr>
            <p:cNvPr id="48" name="Graphic 47">
              <a:extLst>
                <a:ext uri="{FF2B5EF4-FFF2-40B4-BE49-F238E27FC236}">
                  <a16:creationId xmlns:a16="http://schemas.microsoft.com/office/drawing/2014/main" id="{7D3D5DD2-0A03-54A3-8D4C-F7BEBA4E1367}"/>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189993" y="4234284"/>
              <a:ext cx="185615" cy="77092"/>
            </a:xfrm>
            <a:prstGeom prst="rect">
              <a:avLst/>
            </a:prstGeom>
          </p:spPr>
        </p:pic>
        <p:cxnSp>
          <p:nvCxnSpPr>
            <p:cNvPr id="49" name="Straight Arrow Connector 48">
              <a:extLst>
                <a:ext uri="{FF2B5EF4-FFF2-40B4-BE49-F238E27FC236}">
                  <a16:creationId xmlns:a16="http://schemas.microsoft.com/office/drawing/2014/main" id="{1358AEAF-6657-9E10-3444-D2CEEC47A55A}"/>
                </a:ext>
              </a:extLst>
            </p:cNvPr>
            <p:cNvCxnSpPr>
              <a:cxnSpLocks/>
            </p:cNvCxnSpPr>
            <p:nvPr/>
          </p:nvCxnSpPr>
          <p:spPr>
            <a:xfrm>
              <a:off x="6321245" y="4277802"/>
              <a:ext cx="256757" cy="0"/>
            </a:xfrm>
            <a:prstGeom prst="straightConnector1">
              <a:avLst/>
            </a:prstGeom>
            <a:noFill/>
            <a:ln w="12700" cap="flat" cmpd="sng" algn="ctr">
              <a:solidFill>
                <a:srgbClr val="C039C4"/>
              </a:solidFill>
              <a:prstDash val="solid"/>
              <a:headEnd type="none" w="med" len="med"/>
              <a:tailEnd type="arrow" w="med" len="med"/>
            </a:ln>
            <a:effectLst/>
          </p:spPr>
        </p:cxnSp>
        <p:sp>
          <p:nvSpPr>
            <p:cNvPr id="50" name="Rounded Rectangle 96">
              <a:extLst>
                <a:ext uri="{FF2B5EF4-FFF2-40B4-BE49-F238E27FC236}">
                  <a16:creationId xmlns:a16="http://schemas.microsoft.com/office/drawing/2014/main" id="{14A26276-8F93-3543-153E-33B16ADBF089}"/>
                </a:ext>
              </a:extLst>
            </p:cNvPr>
            <p:cNvSpPr/>
            <p:nvPr/>
          </p:nvSpPr>
          <p:spPr>
            <a:xfrm>
              <a:off x="4986607" y="5638298"/>
              <a:ext cx="2646150" cy="563736"/>
            </a:xfrm>
            <a:prstGeom prst="roundRect">
              <a:avLst>
                <a:gd name="adj" fmla="val 8095"/>
              </a:avLst>
            </a:prstGeom>
            <a:solidFill>
              <a:srgbClr val="FFFFFF"/>
            </a:solidFill>
            <a:ln w="12700"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073" b="0" i="0" u="none" strike="noStrike" kern="0" cap="none" spc="0" normalizeH="0" baseline="0" noProof="0">
                <a:ln>
                  <a:noFill/>
                </a:ln>
                <a:solidFill>
                  <a:srgbClr val="091F2C"/>
                </a:solidFill>
                <a:effectLst/>
                <a:uLnTx/>
                <a:uFillTx/>
                <a:latin typeface="Segoe UI Semibold"/>
                <a:ea typeface="+mn-ea"/>
                <a:cs typeface="+mn-cs"/>
              </a:endParaRPr>
            </a:p>
          </p:txBody>
        </p:sp>
        <p:sp>
          <p:nvSpPr>
            <p:cNvPr id="51" name="Rounded Rectangle 100">
              <a:extLst>
                <a:ext uri="{FF2B5EF4-FFF2-40B4-BE49-F238E27FC236}">
                  <a16:creationId xmlns:a16="http://schemas.microsoft.com/office/drawing/2014/main" id="{05077EE2-CAAD-732F-6526-EC8BD012D6CC}"/>
                </a:ext>
              </a:extLst>
            </p:cNvPr>
            <p:cNvSpPr/>
            <p:nvPr/>
          </p:nvSpPr>
          <p:spPr>
            <a:xfrm>
              <a:off x="6578002" y="5894469"/>
              <a:ext cx="945128" cy="238923"/>
            </a:xfrm>
            <a:prstGeom prst="roundRect">
              <a:avLst>
                <a:gd name="adj" fmla="val 20736"/>
              </a:avLst>
            </a:prstGeom>
            <a:solidFill>
              <a:srgbClr val="ECE9EF"/>
            </a:soli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solidFill>
                  <a:sysClr val="windowText" lastClr="000000"/>
                </a:solidFill>
                <a:effectLst/>
                <a:uLnTx/>
                <a:uFillTx/>
                <a:latin typeface="Segoe UI Semibold"/>
                <a:ea typeface="+mn-ea"/>
                <a:cs typeface="+mn-cs"/>
              </a:endParaRPr>
            </a:p>
          </p:txBody>
        </p:sp>
        <p:sp>
          <p:nvSpPr>
            <p:cNvPr id="52" name="TextBox 51">
              <a:extLst>
                <a:ext uri="{FF2B5EF4-FFF2-40B4-BE49-F238E27FC236}">
                  <a16:creationId xmlns:a16="http://schemas.microsoft.com/office/drawing/2014/main" id="{4E4DD777-8AC4-12E5-C03B-A7D5818FBAEF}"/>
                </a:ext>
              </a:extLst>
            </p:cNvPr>
            <p:cNvSpPr txBox="1"/>
            <p:nvPr/>
          </p:nvSpPr>
          <p:spPr>
            <a:xfrm>
              <a:off x="6801024" y="5906208"/>
              <a:ext cx="748265" cy="215444"/>
            </a:xfrm>
            <a:prstGeom prst="rect">
              <a:avLst/>
            </a:prstGeom>
            <a:noFill/>
          </p:spPr>
          <p:txBody>
            <a:bodyPr wrap="square"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ysClr val="windowText" lastClr="000000"/>
                  </a:solidFill>
                  <a:effectLst/>
                  <a:uLnTx/>
                  <a:uFillTx/>
                  <a:latin typeface="Segoe UI Semibold"/>
                  <a:cs typeface="Calibri" panose="020F0502020204030204" pitchFamily="34" charset="0"/>
                </a:rPr>
                <a:t>PostgreSQL</a:t>
              </a:r>
            </a:p>
          </p:txBody>
        </p:sp>
        <p:pic>
          <p:nvPicPr>
            <p:cNvPr id="53" name="Picture 4">
              <a:extLst>
                <a:ext uri="{FF2B5EF4-FFF2-40B4-BE49-F238E27FC236}">
                  <a16:creationId xmlns:a16="http://schemas.microsoft.com/office/drawing/2014/main" id="{0CC3A541-F13F-0782-E400-F80AD7890655}"/>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6660149" y="5932357"/>
              <a:ext cx="154703" cy="163146"/>
            </a:xfrm>
            <a:prstGeom prst="rect">
              <a:avLst/>
            </a:prstGeom>
            <a:noFill/>
            <a:extLst>
              <a:ext uri="{909E8E84-426E-40DD-AFC4-6F175D3DCCD1}">
                <a14:hiddenFill xmlns:a14="http://schemas.microsoft.com/office/drawing/2010/main">
                  <a:solidFill>
                    <a:srgbClr val="FFFFFF"/>
                  </a:solidFill>
                </a14:hiddenFill>
              </a:ext>
            </a:extLst>
          </p:spPr>
        </p:pic>
        <p:sp>
          <p:nvSpPr>
            <p:cNvPr id="54" name="TextBox 53">
              <a:extLst>
                <a:ext uri="{FF2B5EF4-FFF2-40B4-BE49-F238E27FC236}">
                  <a16:creationId xmlns:a16="http://schemas.microsoft.com/office/drawing/2014/main" id="{2F080AC8-8EED-9B0B-35D0-B868C81C0F0A}"/>
                </a:ext>
              </a:extLst>
            </p:cNvPr>
            <p:cNvSpPr txBox="1"/>
            <p:nvPr/>
          </p:nvSpPr>
          <p:spPr>
            <a:xfrm>
              <a:off x="5160701" y="5647845"/>
              <a:ext cx="2416681" cy="230832"/>
            </a:xfrm>
            <a:prstGeom prst="rect">
              <a:avLst/>
            </a:prstGeom>
            <a:noFill/>
            <a:ln>
              <a:noFill/>
            </a:ln>
          </p:spPr>
          <p:txBody>
            <a:bodyPr wrap="square" rtlCol="0">
              <a:spAutoFit/>
            </a:bodyP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solidFill>
                    <a:sysClr val="windowText" lastClr="000000"/>
                  </a:solidFill>
                  <a:effectLst/>
                  <a:uLnTx/>
                  <a:uFillTx/>
                  <a:latin typeface="Segoe UI Semibold"/>
                </a:rPr>
                <a:t>Webhooks Service</a:t>
              </a:r>
            </a:p>
          </p:txBody>
        </p:sp>
        <p:sp>
          <p:nvSpPr>
            <p:cNvPr id="55" name="Rounded Rectangle 93">
              <a:extLst>
                <a:ext uri="{FF2B5EF4-FFF2-40B4-BE49-F238E27FC236}">
                  <a16:creationId xmlns:a16="http://schemas.microsoft.com/office/drawing/2014/main" id="{57ED721A-81AB-9214-A428-8CFC54129C68}"/>
                </a:ext>
              </a:extLst>
            </p:cNvPr>
            <p:cNvSpPr/>
            <p:nvPr/>
          </p:nvSpPr>
          <p:spPr>
            <a:xfrm>
              <a:off x="5116578" y="5889618"/>
              <a:ext cx="1211063" cy="239082"/>
            </a:xfrm>
            <a:prstGeom prst="roundRect">
              <a:avLst>
                <a:gd name="adj" fmla="val 26229"/>
              </a:avLst>
            </a:prstGeom>
            <a:gradFill flip="none" rotWithShape="1">
              <a:gsLst>
                <a:gs pos="49000">
                  <a:srgbClr val="3802DB"/>
                </a:gs>
                <a:gs pos="0">
                  <a:srgbClr val="C039C4"/>
                </a:gs>
              </a:gsLst>
              <a:lin ang="12600000" scaled="0"/>
              <a:tileRect/>
            </a:gra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FFFFFF"/>
                  </a:solidFill>
                  <a:effectLst/>
                  <a:uLnTx/>
                  <a:uFillTx/>
                  <a:latin typeface="Segoe UI Semibold"/>
                  <a:ea typeface="+mn-ea"/>
                  <a:cs typeface="+mn-cs"/>
                </a:rPr>
                <a:t>Webhooks API</a:t>
              </a:r>
            </a:p>
          </p:txBody>
        </p:sp>
        <p:cxnSp>
          <p:nvCxnSpPr>
            <p:cNvPr id="56" name="Straight Arrow Connector 55">
              <a:extLst>
                <a:ext uri="{FF2B5EF4-FFF2-40B4-BE49-F238E27FC236}">
                  <a16:creationId xmlns:a16="http://schemas.microsoft.com/office/drawing/2014/main" id="{42DEDB21-40E8-6073-B49A-4D8023AEE78D}"/>
                </a:ext>
              </a:extLst>
            </p:cNvPr>
            <p:cNvCxnSpPr>
              <a:cxnSpLocks/>
              <a:endCxn id="51" idx="1"/>
            </p:cNvCxnSpPr>
            <p:nvPr/>
          </p:nvCxnSpPr>
          <p:spPr>
            <a:xfrm flipV="1">
              <a:off x="6327641" y="6013931"/>
              <a:ext cx="250361" cy="1984"/>
            </a:xfrm>
            <a:prstGeom prst="straightConnector1">
              <a:avLst/>
            </a:prstGeom>
            <a:noFill/>
            <a:ln w="12700" cap="flat" cmpd="sng" algn="ctr">
              <a:solidFill>
                <a:srgbClr val="C039C4"/>
              </a:solidFill>
              <a:prstDash val="solid"/>
              <a:headEnd type="none" w="med" len="med"/>
              <a:tailEnd type="arrow" w="med" len="med"/>
            </a:ln>
            <a:effectLst/>
          </p:spPr>
        </p:cxnSp>
        <p:grpSp>
          <p:nvGrpSpPr>
            <p:cNvPr id="57" name="Group 56">
              <a:extLst>
                <a:ext uri="{FF2B5EF4-FFF2-40B4-BE49-F238E27FC236}">
                  <a16:creationId xmlns:a16="http://schemas.microsoft.com/office/drawing/2014/main" id="{97F1B4E1-EA45-CE39-A972-B23CACEB648E}"/>
                </a:ext>
              </a:extLst>
            </p:cNvPr>
            <p:cNvGrpSpPr/>
            <p:nvPr/>
          </p:nvGrpSpPr>
          <p:grpSpPr>
            <a:xfrm>
              <a:off x="3566150" y="5639891"/>
              <a:ext cx="1025866" cy="562143"/>
              <a:chOff x="3546073" y="5639891"/>
              <a:chExt cx="1025866" cy="562143"/>
            </a:xfrm>
          </p:grpSpPr>
          <p:pic>
            <p:nvPicPr>
              <p:cNvPr id="118" name="Graphic 117">
                <a:extLst>
                  <a:ext uri="{FF2B5EF4-FFF2-40B4-BE49-F238E27FC236}">
                    <a16:creationId xmlns:a16="http://schemas.microsoft.com/office/drawing/2014/main" id="{177AD41E-F503-CD68-FB63-CE382C3754C4}"/>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3941054" y="5899920"/>
                <a:ext cx="234261" cy="234514"/>
              </a:xfrm>
              <a:prstGeom prst="rect">
                <a:avLst/>
              </a:prstGeom>
            </p:spPr>
          </p:pic>
          <p:sp>
            <p:nvSpPr>
              <p:cNvPr id="119" name="TextBox 118">
                <a:extLst>
                  <a:ext uri="{FF2B5EF4-FFF2-40B4-BE49-F238E27FC236}">
                    <a16:creationId xmlns:a16="http://schemas.microsoft.com/office/drawing/2014/main" id="{20548E7C-21BB-7FD0-109A-7A0FDF012370}"/>
                  </a:ext>
                </a:extLst>
              </p:cNvPr>
              <p:cNvSpPr txBox="1"/>
              <p:nvPr/>
            </p:nvSpPr>
            <p:spPr>
              <a:xfrm>
                <a:off x="3546073" y="5657675"/>
                <a:ext cx="1025866" cy="215444"/>
              </a:xfrm>
              <a:prstGeom prst="rect">
                <a:avLst/>
              </a:prstGeom>
              <a:noFill/>
            </p:spPr>
            <p:txBody>
              <a:bodyPr wrap="square" rtlCol="0">
                <a:spAutoFit/>
              </a:bodyPr>
              <a:lstStyle>
                <a:defPPr>
                  <a:defRPr lang="en-US"/>
                </a:defPPr>
                <a:lvl1pPr algn="ctr">
                  <a:defRPr sz="1073">
                    <a:latin typeface="+mj-lt"/>
                    <a:cs typeface="Calibri" panose="020F0502020204030204" pitchFamily="34" charset="0"/>
                  </a:defRPr>
                </a:lvl1pP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091F2C"/>
                    </a:solidFill>
                    <a:effectLst/>
                    <a:uLnTx/>
                    <a:uFillTx/>
                    <a:latin typeface="Segoe UI Semibold"/>
                    <a:cs typeface="Calibri" panose="020F0502020204030204" pitchFamily="34" charset="0"/>
                  </a:rPr>
                  <a:t>Webhook Client</a:t>
                </a:r>
              </a:p>
            </p:txBody>
          </p:sp>
          <p:sp>
            <p:nvSpPr>
              <p:cNvPr id="120" name="Rounded Rectangle 121">
                <a:extLst>
                  <a:ext uri="{FF2B5EF4-FFF2-40B4-BE49-F238E27FC236}">
                    <a16:creationId xmlns:a16="http://schemas.microsoft.com/office/drawing/2014/main" id="{EFB567DD-A060-54DE-71D8-8B72517833E3}"/>
                  </a:ext>
                </a:extLst>
              </p:cNvPr>
              <p:cNvSpPr/>
              <p:nvPr/>
            </p:nvSpPr>
            <p:spPr>
              <a:xfrm>
                <a:off x="3585739" y="5639891"/>
                <a:ext cx="946865" cy="562143"/>
              </a:xfrm>
              <a:prstGeom prst="roundRect">
                <a:avLst>
                  <a:gd name="adj" fmla="val 14755"/>
                </a:avLst>
              </a:prstGeom>
              <a:noFill/>
              <a:ln w="12700" cap="flat" cmpd="sng" algn="ctr">
                <a:solidFill>
                  <a:srgbClr val="3802DB"/>
                </a:solid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073" b="0" i="0" u="none" strike="noStrike" kern="0" cap="none" spc="0" normalizeH="0" baseline="0" noProof="0">
                  <a:ln>
                    <a:noFill/>
                  </a:ln>
                  <a:solidFill>
                    <a:srgbClr val="091F2C"/>
                  </a:solidFill>
                  <a:effectLst/>
                  <a:uLnTx/>
                  <a:uFillTx/>
                  <a:latin typeface="Segoe UI Semibold"/>
                  <a:ea typeface="+mn-ea"/>
                  <a:cs typeface="+mn-cs"/>
                </a:endParaRPr>
              </a:p>
            </p:txBody>
          </p:sp>
        </p:grpSp>
        <p:sp>
          <p:nvSpPr>
            <p:cNvPr id="58" name="TextBox 57">
              <a:extLst>
                <a:ext uri="{FF2B5EF4-FFF2-40B4-BE49-F238E27FC236}">
                  <a16:creationId xmlns:a16="http://schemas.microsoft.com/office/drawing/2014/main" id="{00E8D119-EF94-7CC4-4F58-3935C9E676C2}"/>
                </a:ext>
              </a:extLst>
            </p:cNvPr>
            <p:cNvSpPr txBox="1"/>
            <p:nvPr/>
          </p:nvSpPr>
          <p:spPr>
            <a:xfrm>
              <a:off x="3516941" y="5395513"/>
              <a:ext cx="5506441" cy="230832"/>
            </a:xfrm>
            <a:prstGeom prst="rect">
              <a:avLst/>
            </a:prstGeom>
            <a:noFill/>
          </p:spPr>
          <p:txBody>
            <a:bodyPr wrap="square" rtlCol="0">
              <a:spAutoFit/>
            </a:bodyPr>
            <a:lstStyle>
              <a:defPPr>
                <a:defRPr lang="en-US"/>
              </a:defPPr>
              <a:lvl1pPr algn="ctr">
                <a:defRPr sz="1200" b="1">
                  <a:latin typeface="+mj-lt"/>
                </a:defRPr>
              </a:lvl1pP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solidFill>
                    <a:srgbClr val="C039C4"/>
                  </a:solidFill>
                  <a:effectLst/>
                  <a:uLnTx/>
                  <a:uFillTx/>
                  <a:latin typeface="Segoe UI Semibold"/>
                </a:rPr>
                <a:t>Admin Services</a:t>
              </a:r>
            </a:p>
          </p:txBody>
        </p:sp>
        <p:cxnSp>
          <p:nvCxnSpPr>
            <p:cNvPr id="59" name="Elbow Connector 25">
              <a:extLst>
                <a:ext uri="{FF2B5EF4-FFF2-40B4-BE49-F238E27FC236}">
                  <a16:creationId xmlns:a16="http://schemas.microsoft.com/office/drawing/2014/main" id="{89665E93-C048-5660-9C18-30AAACFFE633}"/>
                </a:ext>
              </a:extLst>
            </p:cNvPr>
            <p:cNvCxnSpPr>
              <a:cxnSpLocks/>
            </p:cNvCxnSpPr>
            <p:nvPr/>
          </p:nvCxnSpPr>
          <p:spPr>
            <a:xfrm rot="5400000">
              <a:off x="7305756" y="4297458"/>
              <a:ext cx="1370415" cy="1262200"/>
            </a:xfrm>
            <a:prstGeom prst="bentConnector3">
              <a:avLst>
                <a:gd name="adj1" fmla="val 80005"/>
              </a:avLst>
            </a:prstGeom>
            <a:noFill/>
            <a:ln w="9525" cap="flat" cmpd="sng" algn="ctr">
              <a:solidFill>
                <a:srgbClr val="C039C4"/>
              </a:solidFill>
              <a:prstDash val="dash"/>
              <a:headEnd type="none" w="med" len="med"/>
              <a:tailEnd type="arrow" w="med" len="med"/>
            </a:ln>
            <a:effectLst/>
          </p:spPr>
        </p:cxnSp>
        <p:cxnSp>
          <p:nvCxnSpPr>
            <p:cNvPr id="60" name="Straight Arrow Connector 59">
              <a:extLst>
                <a:ext uri="{FF2B5EF4-FFF2-40B4-BE49-F238E27FC236}">
                  <a16:creationId xmlns:a16="http://schemas.microsoft.com/office/drawing/2014/main" id="{D0A3C750-BC19-2635-90C7-708356639FD4}"/>
                </a:ext>
              </a:extLst>
            </p:cNvPr>
            <p:cNvCxnSpPr>
              <a:cxnSpLocks/>
            </p:cNvCxnSpPr>
            <p:nvPr/>
          </p:nvCxnSpPr>
          <p:spPr>
            <a:xfrm flipV="1">
              <a:off x="4555696" y="6009159"/>
              <a:ext cx="566928" cy="0"/>
            </a:xfrm>
            <a:prstGeom prst="straightConnector1">
              <a:avLst/>
            </a:prstGeom>
            <a:noFill/>
            <a:ln w="12700" cap="flat" cmpd="sng" algn="ctr">
              <a:solidFill>
                <a:srgbClr val="C039C4"/>
              </a:solidFill>
              <a:prstDash val="solid"/>
              <a:headEnd type="none" w="med" len="med"/>
              <a:tailEnd type="arrow" w="med" len="med"/>
            </a:ln>
            <a:effectLst/>
          </p:spPr>
        </p:cxnSp>
        <p:grpSp>
          <p:nvGrpSpPr>
            <p:cNvPr id="61" name="Group 60">
              <a:extLst>
                <a:ext uri="{FF2B5EF4-FFF2-40B4-BE49-F238E27FC236}">
                  <a16:creationId xmlns:a16="http://schemas.microsoft.com/office/drawing/2014/main" id="{191F84D2-20D6-6765-38A4-CF954599161E}"/>
                </a:ext>
              </a:extLst>
            </p:cNvPr>
            <p:cNvGrpSpPr/>
            <p:nvPr/>
          </p:nvGrpSpPr>
          <p:grpSpPr>
            <a:xfrm>
              <a:off x="7956303" y="5638298"/>
              <a:ext cx="991033" cy="563736"/>
              <a:chOff x="7936226" y="5638298"/>
              <a:chExt cx="991033" cy="563736"/>
            </a:xfrm>
          </p:grpSpPr>
          <p:pic>
            <p:nvPicPr>
              <p:cNvPr id="115" name="Graphic 114">
                <a:extLst>
                  <a:ext uri="{FF2B5EF4-FFF2-40B4-BE49-F238E27FC236}">
                    <a16:creationId xmlns:a16="http://schemas.microsoft.com/office/drawing/2014/main" id="{12139A6C-5A5A-9984-0A78-BC7E39BF6D8C}"/>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8337344" y="5908172"/>
                <a:ext cx="221316" cy="226262"/>
              </a:xfrm>
              <a:prstGeom prst="rect">
                <a:avLst/>
              </a:prstGeom>
            </p:spPr>
          </p:pic>
          <p:sp>
            <p:nvSpPr>
              <p:cNvPr id="116" name="TextBox 115">
                <a:extLst>
                  <a:ext uri="{FF2B5EF4-FFF2-40B4-BE49-F238E27FC236}">
                    <a16:creationId xmlns:a16="http://schemas.microsoft.com/office/drawing/2014/main" id="{E8346625-1C5D-8018-8BA5-290CEE04C220}"/>
                  </a:ext>
                </a:extLst>
              </p:cNvPr>
              <p:cNvSpPr txBox="1"/>
              <p:nvPr/>
            </p:nvSpPr>
            <p:spPr>
              <a:xfrm>
                <a:off x="7936226" y="5673510"/>
                <a:ext cx="991033" cy="215444"/>
              </a:xfrm>
              <a:prstGeom prst="rect">
                <a:avLst/>
              </a:prstGeom>
              <a:noFill/>
            </p:spPr>
            <p:txBody>
              <a:bodyPr wrap="square" rtlCol="0">
                <a:spAutoFit/>
              </a:bodyP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091F2C"/>
                    </a:solidFill>
                    <a:effectLst/>
                    <a:uLnTx/>
                    <a:uFillTx/>
                    <a:latin typeface="Segoe UI Semibold"/>
                  </a:rPr>
                  <a:t>Observability</a:t>
                </a:r>
              </a:p>
            </p:txBody>
          </p:sp>
          <p:sp>
            <p:nvSpPr>
              <p:cNvPr id="117" name="Rounded Rectangle 165">
                <a:extLst>
                  <a:ext uri="{FF2B5EF4-FFF2-40B4-BE49-F238E27FC236}">
                    <a16:creationId xmlns:a16="http://schemas.microsoft.com/office/drawing/2014/main" id="{38B9BD13-5AA5-DEC6-AFA2-9FCA23129376}"/>
                  </a:ext>
                </a:extLst>
              </p:cNvPr>
              <p:cNvSpPr/>
              <p:nvPr/>
            </p:nvSpPr>
            <p:spPr>
              <a:xfrm>
                <a:off x="7956525" y="5638298"/>
                <a:ext cx="952481" cy="563736"/>
              </a:xfrm>
              <a:prstGeom prst="roundRect">
                <a:avLst>
                  <a:gd name="adj" fmla="val 11682"/>
                </a:avLst>
              </a:prstGeom>
              <a:noFill/>
              <a:ln w="12700" cap="flat" cmpd="sng" algn="ctr">
                <a:solidFill>
                  <a:srgbClr val="3802DB"/>
                </a:solid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073" b="0" i="0" u="none" strike="noStrike" kern="0" cap="none" spc="0" normalizeH="0" baseline="0" noProof="0">
                  <a:ln>
                    <a:noFill/>
                  </a:ln>
                  <a:solidFill>
                    <a:srgbClr val="091F2C"/>
                  </a:solidFill>
                  <a:effectLst/>
                  <a:uLnTx/>
                  <a:uFillTx/>
                  <a:latin typeface="Segoe UI Semibold"/>
                  <a:ea typeface="+mn-ea"/>
                  <a:cs typeface="+mn-cs"/>
                </a:endParaRPr>
              </a:p>
            </p:txBody>
          </p:sp>
        </p:grpSp>
        <p:cxnSp>
          <p:nvCxnSpPr>
            <p:cNvPr id="62" name="Straight Arrow Connector 61">
              <a:extLst>
                <a:ext uri="{FF2B5EF4-FFF2-40B4-BE49-F238E27FC236}">
                  <a16:creationId xmlns:a16="http://schemas.microsoft.com/office/drawing/2014/main" id="{E376CF12-999E-1E3E-F30D-3F124FA9FBC1}"/>
                </a:ext>
              </a:extLst>
            </p:cNvPr>
            <p:cNvCxnSpPr>
              <a:cxnSpLocks/>
            </p:cNvCxnSpPr>
            <p:nvPr/>
          </p:nvCxnSpPr>
          <p:spPr>
            <a:xfrm flipV="1">
              <a:off x="7638255" y="2616947"/>
              <a:ext cx="2034025" cy="0"/>
            </a:xfrm>
            <a:prstGeom prst="straightConnector1">
              <a:avLst/>
            </a:prstGeom>
            <a:noFill/>
            <a:ln w="12700" cap="flat" cmpd="sng" algn="ctr">
              <a:solidFill>
                <a:srgbClr val="C039C4"/>
              </a:solidFill>
              <a:prstDash val="sysDot"/>
              <a:headEnd type="none" w="med" len="med"/>
              <a:tailEnd type="arrow" w="med" len="med"/>
            </a:ln>
            <a:effectLst/>
          </p:spPr>
        </p:cxnSp>
        <p:cxnSp>
          <p:nvCxnSpPr>
            <p:cNvPr id="63" name="Straight Connector 62">
              <a:extLst>
                <a:ext uri="{FF2B5EF4-FFF2-40B4-BE49-F238E27FC236}">
                  <a16:creationId xmlns:a16="http://schemas.microsoft.com/office/drawing/2014/main" id="{4ED4FD98-BB0E-1043-2519-5ED9C42E53A6}"/>
                </a:ext>
              </a:extLst>
            </p:cNvPr>
            <p:cNvCxnSpPr>
              <a:cxnSpLocks/>
            </p:cNvCxnSpPr>
            <p:nvPr/>
          </p:nvCxnSpPr>
          <p:spPr>
            <a:xfrm flipH="1" flipV="1">
              <a:off x="7854344" y="2735579"/>
              <a:ext cx="904" cy="1006961"/>
            </a:xfrm>
            <a:prstGeom prst="line">
              <a:avLst/>
            </a:prstGeom>
            <a:noFill/>
            <a:ln w="9525" cap="flat" cmpd="sng" algn="ctr">
              <a:solidFill>
                <a:srgbClr val="C039C4"/>
              </a:solidFill>
              <a:prstDash val="dash"/>
              <a:headEnd type="none" w="med" len="med"/>
              <a:tailEnd type="none" w="med" len="med"/>
            </a:ln>
            <a:effectLst/>
          </p:spPr>
        </p:cxnSp>
        <p:cxnSp>
          <p:nvCxnSpPr>
            <p:cNvPr id="64" name="Straight Arrow Connector 63">
              <a:extLst>
                <a:ext uri="{FF2B5EF4-FFF2-40B4-BE49-F238E27FC236}">
                  <a16:creationId xmlns:a16="http://schemas.microsoft.com/office/drawing/2014/main" id="{40E440D2-7D9A-801E-8FA7-D78240BC0B46}"/>
                </a:ext>
              </a:extLst>
            </p:cNvPr>
            <p:cNvCxnSpPr>
              <a:cxnSpLocks/>
            </p:cNvCxnSpPr>
            <p:nvPr/>
          </p:nvCxnSpPr>
          <p:spPr>
            <a:xfrm>
              <a:off x="7626542" y="2735579"/>
              <a:ext cx="229304" cy="0"/>
            </a:xfrm>
            <a:prstGeom prst="straightConnector1">
              <a:avLst/>
            </a:prstGeom>
            <a:noFill/>
            <a:ln w="12700" cap="flat" cmpd="sng" algn="ctr">
              <a:solidFill>
                <a:srgbClr val="C039C4"/>
              </a:solidFill>
              <a:prstDash val="dash"/>
              <a:headEnd type="arrow" w="med" len="med"/>
              <a:tailEnd type="none" w="med" len="med"/>
            </a:ln>
            <a:effectLst/>
          </p:spPr>
        </p:cxnSp>
        <p:cxnSp>
          <p:nvCxnSpPr>
            <p:cNvPr id="65" name="Straight Arrow Connector 64">
              <a:extLst>
                <a:ext uri="{FF2B5EF4-FFF2-40B4-BE49-F238E27FC236}">
                  <a16:creationId xmlns:a16="http://schemas.microsoft.com/office/drawing/2014/main" id="{5151BFE1-D460-06DE-FA99-A5BD980B5511}"/>
                </a:ext>
              </a:extLst>
            </p:cNvPr>
            <p:cNvCxnSpPr>
              <a:cxnSpLocks/>
            </p:cNvCxnSpPr>
            <p:nvPr/>
          </p:nvCxnSpPr>
          <p:spPr>
            <a:xfrm>
              <a:off x="7626542" y="3429935"/>
              <a:ext cx="229304" cy="0"/>
            </a:xfrm>
            <a:prstGeom prst="straightConnector1">
              <a:avLst/>
            </a:prstGeom>
            <a:noFill/>
            <a:ln w="9525" cap="flat" cmpd="sng" algn="ctr">
              <a:solidFill>
                <a:srgbClr val="C039C4"/>
              </a:solidFill>
              <a:prstDash val="dash"/>
              <a:headEnd type="arrow" w="med" len="med"/>
              <a:tailEnd type="none" w="med" len="med"/>
            </a:ln>
            <a:effectLst/>
          </p:spPr>
        </p:cxnSp>
        <p:cxnSp>
          <p:nvCxnSpPr>
            <p:cNvPr id="66" name="Straight Arrow Connector 65">
              <a:extLst>
                <a:ext uri="{FF2B5EF4-FFF2-40B4-BE49-F238E27FC236}">
                  <a16:creationId xmlns:a16="http://schemas.microsoft.com/office/drawing/2014/main" id="{B6829AB3-F9D0-CF3D-B7E4-0B684DAAF04B}"/>
                </a:ext>
              </a:extLst>
            </p:cNvPr>
            <p:cNvCxnSpPr>
              <a:cxnSpLocks/>
            </p:cNvCxnSpPr>
            <p:nvPr/>
          </p:nvCxnSpPr>
          <p:spPr>
            <a:xfrm flipH="1">
              <a:off x="7851432" y="3745650"/>
              <a:ext cx="212486" cy="65"/>
            </a:xfrm>
            <a:prstGeom prst="straightConnector1">
              <a:avLst/>
            </a:prstGeom>
            <a:noFill/>
            <a:ln w="12700" cap="flat" cmpd="sng" algn="ctr">
              <a:solidFill>
                <a:srgbClr val="C039C4"/>
              </a:solidFill>
              <a:prstDash val="dash"/>
              <a:headEnd type="arrow" w="med" len="med"/>
              <a:tailEnd type="none" w="med" len="med"/>
            </a:ln>
            <a:effectLst/>
          </p:spPr>
        </p:cxnSp>
        <p:cxnSp>
          <p:nvCxnSpPr>
            <p:cNvPr id="67" name="Elbow Connector 175">
              <a:extLst>
                <a:ext uri="{FF2B5EF4-FFF2-40B4-BE49-F238E27FC236}">
                  <a16:creationId xmlns:a16="http://schemas.microsoft.com/office/drawing/2014/main" id="{E0D247E8-F4AF-8227-FE86-89D876749C4F}"/>
                </a:ext>
              </a:extLst>
            </p:cNvPr>
            <p:cNvCxnSpPr>
              <a:cxnSpLocks/>
            </p:cNvCxnSpPr>
            <p:nvPr/>
          </p:nvCxnSpPr>
          <p:spPr>
            <a:xfrm rot="5400000">
              <a:off x="8144349" y="4540038"/>
              <a:ext cx="586091" cy="1"/>
            </a:xfrm>
            <a:prstGeom prst="bentConnector3">
              <a:avLst>
                <a:gd name="adj1" fmla="val 50000"/>
              </a:avLst>
            </a:prstGeom>
            <a:noFill/>
            <a:ln w="9525" cap="flat" cmpd="sng" algn="ctr">
              <a:solidFill>
                <a:srgbClr val="C039C4"/>
              </a:solidFill>
              <a:prstDash val="dash"/>
              <a:headEnd type="arrow" w="med" len="med"/>
              <a:tailEnd type="none" w="med" len="med"/>
            </a:ln>
            <a:effectLst/>
          </p:spPr>
        </p:cxnSp>
        <p:cxnSp>
          <p:nvCxnSpPr>
            <p:cNvPr id="68" name="Elbow Connector 182">
              <a:extLst>
                <a:ext uri="{FF2B5EF4-FFF2-40B4-BE49-F238E27FC236}">
                  <a16:creationId xmlns:a16="http://schemas.microsoft.com/office/drawing/2014/main" id="{03883955-D63D-61A2-218D-7BD27D89AB3F}"/>
                </a:ext>
              </a:extLst>
            </p:cNvPr>
            <p:cNvCxnSpPr>
              <a:cxnSpLocks/>
              <a:stCxn id="126" idx="1"/>
              <a:endCxn id="41" idx="3"/>
            </p:cNvCxnSpPr>
            <p:nvPr/>
          </p:nvCxnSpPr>
          <p:spPr>
            <a:xfrm rot="10800000" flipV="1">
              <a:off x="7630771" y="3854794"/>
              <a:ext cx="441324" cy="332156"/>
            </a:xfrm>
            <a:prstGeom prst="bentConnector3">
              <a:avLst>
                <a:gd name="adj1" fmla="val 50000"/>
              </a:avLst>
            </a:prstGeom>
            <a:noFill/>
            <a:ln w="9525" cap="flat" cmpd="sng" algn="ctr">
              <a:solidFill>
                <a:srgbClr val="C039C4"/>
              </a:solidFill>
              <a:prstDash val="dash"/>
              <a:headEnd type="none" w="med" len="med"/>
              <a:tailEnd type="arrow" w="med" len="med"/>
            </a:ln>
            <a:effectLst/>
          </p:spPr>
        </p:cxnSp>
        <p:cxnSp>
          <p:nvCxnSpPr>
            <p:cNvPr id="69" name="Straight Arrow Connector 68">
              <a:extLst>
                <a:ext uri="{FF2B5EF4-FFF2-40B4-BE49-F238E27FC236}">
                  <a16:creationId xmlns:a16="http://schemas.microsoft.com/office/drawing/2014/main" id="{A53A3F5D-3601-A8F8-FC74-EECE1802DF29}"/>
                </a:ext>
              </a:extLst>
            </p:cNvPr>
            <p:cNvCxnSpPr>
              <a:cxnSpLocks/>
            </p:cNvCxnSpPr>
            <p:nvPr/>
          </p:nvCxnSpPr>
          <p:spPr>
            <a:xfrm>
              <a:off x="7625040" y="4818524"/>
              <a:ext cx="812354" cy="0"/>
            </a:xfrm>
            <a:prstGeom prst="straightConnector1">
              <a:avLst/>
            </a:prstGeom>
            <a:noFill/>
            <a:ln w="9525" cap="flat" cmpd="sng" algn="ctr">
              <a:solidFill>
                <a:srgbClr val="C039C4"/>
              </a:solidFill>
              <a:prstDash val="dash"/>
              <a:headEnd type="arrow" w="med" len="med"/>
              <a:tailEnd type="none" w="med" len="med"/>
            </a:ln>
            <a:effectLst/>
          </p:spPr>
        </p:cxnSp>
        <p:sp>
          <p:nvSpPr>
            <p:cNvPr id="70" name="Rounded Rectangle 94">
              <a:extLst>
                <a:ext uri="{FF2B5EF4-FFF2-40B4-BE49-F238E27FC236}">
                  <a16:creationId xmlns:a16="http://schemas.microsoft.com/office/drawing/2014/main" id="{9B9E7E0F-DF87-07CC-EF0E-F82CDC2D6F94}"/>
                </a:ext>
              </a:extLst>
            </p:cNvPr>
            <p:cNvSpPr/>
            <p:nvPr/>
          </p:nvSpPr>
          <p:spPr>
            <a:xfrm>
              <a:off x="3502622" y="1970133"/>
              <a:ext cx="1143000" cy="1143000"/>
            </a:xfrm>
            <a:prstGeom prst="roundRect">
              <a:avLst>
                <a:gd name="adj" fmla="val 6599"/>
              </a:avLst>
            </a:prstGeom>
            <a:solidFill>
              <a:srgbClr val="F5F3F6"/>
            </a:soli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71" name="Rounded Rectangle 14">
              <a:extLst>
                <a:ext uri="{FF2B5EF4-FFF2-40B4-BE49-F238E27FC236}">
                  <a16:creationId xmlns:a16="http://schemas.microsoft.com/office/drawing/2014/main" id="{78BEE6E6-97D0-002C-A388-A0E8C01EA371}"/>
                </a:ext>
              </a:extLst>
            </p:cNvPr>
            <p:cNvSpPr/>
            <p:nvPr/>
          </p:nvSpPr>
          <p:spPr>
            <a:xfrm>
              <a:off x="3605816" y="2462060"/>
              <a:ext cx="960120" cy="492047"/>
            </a:xfrm>
            <a:prstGeom prst="roundRect">
              <a:avLst>
                <a:gd name="adj" fmla="val 15507"/>
              </a:avLst>
            </a:prstGeom>
            <a:solidFill>
              <a:srgbClr val="F5F3F6"/>
            </a:solidFill>
            <a:ln w="12700" cap="flat" cmpd="sng" algn="ctr">
              <a:solidFill>
                <a:srgbClr val="3802DB"/>
              </a:solid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091F2C"/>
                  </a:solidFill>
                  <a:effectLst/>
                  <a:uLnTx/>
                  <a:uFillTx/>
                  <a:latin typeface="Segoe UI Semibold"/>
                  <a:ea typeface="+mn-ea"/>
                  <a:cs typeface="+mn-cs"/>
                </a:rPr>
                <a:t>Mobile API</a:t>
              </a:r>
            </a:p>
          </p:txBody>
        </p:sp>
        <p:sp>
          <p:nvSpPr>
            <p:cNvPr id="72" name="Oval 71">
              <a:extLst>
                <a:ext uri="{FF2B5EF4-FFF2-40B4-BE49-F238E27FC236}">
                  <a16:creationId xmlns:a16="http://schemas.microsoft.com/office/drawing/2014/main" id="{B941210A-C826-4483-6475-84F6F363AA68}"/>
                </a:ext>
              </a:extLst>
            </p:cNvPr>
            <p:cNvSpPr/>
            <p:nvPr/>
          </p:nvSpPr>
          <p:spPr>
            <a:xfrm>
              <a:off x="3959644" y="2305240"/>
              <a:ext cx="237236" cy="242538"/>
            </a:xfrm>
            <a:prstGeom prst="ellipse">
              <a:avLst/>
            </a:prstGeom>
            <a:solidFill>
              <a:srgbClr val="F5F3F6"/>
            </a:solidFill>
            <a:ln w="12700" cap="flat" cmpd="sng" algn="ctr">
              <a:solidFill>
                <a:srgbClr val="3802DB"/>
              </a:solidFill>
              <a:prstDash val="solid"/>
            </a:ln>
            <a:effectLst>
              <a:outerShdw blurRad="127000" dist="127000" dir="2700000" algn="tl" rotWithShape="0">
                <a:prstClr val="black">
                  <a:alpha val="1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54" b="0" i="0" u="none" strike="noStrike" kern="0" cap="none" spc="0" normalizeH="0" baseline="0" noProof="0">
                <a:ln>
                  <a:noFill/>
                </a:ln>
                <a:solidFill>
                  <a:srgbClr val="091F2C"/>
                </a:solidFill>
                <a:effectLst/>
                <a:uLnTx/>
                <a:uFillTx/>
                <a:latin typeface="Segoe UI"/>
                <a:ea typeface="+mn-ea"/>
                <a:cs typeface="+mn-cs"/>
              </a:endParaRPr>
            </a:p>
          </p:txBody>
        </p:sp>
        <p:pic>
          <p:nvPicPr>
            <p:cNvPr id="73" name="Picture 2">
              <a:extLst>
                <a:ext uri="{FF2B5EF4-FFF2-40B4-BE49-F238E27FC236}">
                  <a16:creationId xmlns:a16="http://schemas.microsoft.com/office/drawing/2014/main" id="{E450AE13-B341-58FF-118E-732AFC59E94F}"/>
                </a:ext>
              </a:extLst>
            </p:cNvPr>
            <p:cNvPicPr>
              <a:picLocks noChangeAspect="1" noChangeArrowheads="1"/>
            </p:cNvPicPr>
            <p:nvPr/>
          </p:nvPicPr>
          <p:blipFill>
            <a:blip r:embed="rId17" cstate="email">
              <a:extLst>
                <a:ext uri="{28A0092B-C50C-407E-A947-70E740481C1C}">
                  <a14:useLocalDpi xmlns:a14="http://schemas.microsoft.com/office/drawing/2010/main"/>
                </a:ext>
              </a:extLst>
            </a:blip>
            <a:srcRect/>
            <a:stretch>
              <a:fillRect/>
            </a:stretch>
          </p:blipFill>
          <p:spPr bwMode="auto">
            <a:xfrm>
              <a:off x="3988918" y="2339803"/>
              <a:ext cx="186019" cy="186019"/>
            </a:xfrm>
            <a:prstGeom prst="rect">
              <a:avLst/>
            </a:prstGeom>
            <a:noFill/>
            <a:extLst>
              <a:ext uri="{909E8E84-426E-40DD-AFC4-6F175D3DCCD1}">
                <a14:hiddenFill xmlns:a14="http://schemas.microsoft.com/office/drawing/2010/main">
                  <a:solidFill>
                    <a:srgbClr val="FFFFFF"/>
                  </a:solidFill>
                </a14:hiddenFill>
              </a:ext>
            </a:extLst>
          </p:spPr>
        </p:pic>
        <p:grpSp>
          <p:nvGrpSpPr>
            <p:cNvPr id="74" name="Group 73">
              <a:extLst>
                <a:ext uri="{FF2B5EF4-FFF2-40B4-BE49-F238E27FC236}">
                  <a16:creationId xmlns:a16="http://schemas.microsoft.com/office/drawing/2014/main" id="{8D9F35DC-9E39-6BCB-E624-47AFF48AFB1A}"/>
                </a:ext>
              </a:extLst>
            </p:cNvPr>
            <p:cNvGrpSpPr/>
            <p:nvPr/>
          </p:nvGrpSpPr>
          <p:grpSpPr>
            <a:xfrm>
              <a:off x="3502622" y="3354467"/>
              <a:ext cx="1143000" cy="1143000"/>
              <a:chOff x="3482545" y="3354467"/>
              <a:chExt cx="1143000" cy="1143000"/>
            </a:xfrm>
          </p:grpSpPr>
          <p:sp>
            <p:nvSpPr>
              <p:cNvPr id="110" name="Rounded Rectangle 92">
                <a:extLst>
                  <a:ext uri="{FF2B5EF4-FFF2-40B4-BE49-F238E27FC236}">
                    <a16:creationId xmlns:a16="http://schemas.microsoft.com/office/drawing/2014/main" id="{2ADD28FF-B53A-62D0-C708-9D1930422B96}"/>
                  </a:ext>
                </a:extLst>
              </p:cNvPr>
              <p:cNvSpPr/>
              <p:nvPr/>
            </p:nvSpPr>
            <p:spPr>
              <a:xfrm>
                <a:off x="3482545" y="3354467"/>
                <a:ext cx="1143000" cy="1143000"/>
              </a:xfrm>
              <a:prstGeom prst="roundRect">
                <a:avLst>
                  <a:gd name="adj" fmla="val 6599"/>
                </a:avLst>
              </a:prstGeom>
              <a:solidFill>
                <a:srgbClr val="F5F3F6"/>
              </a:soli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111" name="TextBox 110">
                <a:extLst>
                  <a:ext uri="{FF2B5EF4-FFF2-40B4-BE49-F238E27FC236}">
                    <a16:creationId xmlns:a16="http://schemas.microsoft.com/office/drawing/2014/main" id="{E74FE3AA-65EE-0747-276D-865866B31DAD}"/>
                  </a:ext>
                </a:extLst>
              </p:cNvPr>
              <p:cNvSpPr txBox="1"/>
              <p:nvPr/>
            </p:nvSpPr>
            <p:spPr>
              <a:xfrm>
                <a:off x="3485774" y="3392349"/>
                <a:ext cx="1113517" cy="230832"/>
              </a:xfrm>
              <a:prstGeom prst="rect">
                <a:avLst/>
              </a:prstGeom>
              <a:solidFill>
                <a:srgbClr val="F5F3F6"/>
              </a:solidFill>
            </p:spPr>
            <p:txBody>
              <a:bodyPr wrap="square" rtlCol="0">
                <a:spAutoFit/>
              </a:bodyP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solidFill>
                      <a:srgbClr val="C039C4"/>
                    </a:solidFill>
                    <a:effectLst/>
                    <a:uLnTx/>
                    <a:uFillTx/>
                    <a:latin typeface="Segoe UI Semibold"/>
                  </a:rPr>
                  <a:t>Web App</a:t>
                </a:r>
              </a:p>
            </p:txBody>
          </p:sp>
          <p:sp>
            <p:nvSpPr>
              <p:cNvPr id="112" name="Rounded Rectangle 137">
                <a:extLst>
                  <a:ext uri="{FF2B5EF4-FFF2-40B4-BE49-F238E27FC236}">
                    <a16:creationId xmlns:a16="http://schemas.microsoft.com/office/drawing/2014/main" id="{1C890BE9-C421-F854-E2A4-ECC06E5030DF}"/>
                  </a:ext>
                </a:extLst>
              </p:cNvPr>
              <p:cNvSpPr/>
              <p:nvPr/>
            </p:nvSpPr>
            <p:spPr>
              <a:xfrm>
                <a:off x="3585963" y="3836624"/>
                <a:ext cx="960120" cy="527747"/>
              </a:xfrm>
              <a:prstGeom prst="roundRect">
                <a:avLst>
                  <a:gd name="adj" fmla="val 15470"/>
                </a:avLst>
              </a:prstGeom>
              <a:solidFill>
                <a:srgbClr val="F5F3F6"/>
              </a:solidFill>
              <a:ln w="12700" cap="flat" cmpd="sng" algn="ctr">
                <a:solidFill>
                  <a:srgbClr val="3802DB"/>
                </a:solid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091F2C"/>
                    </a:solidFill>
                    <a:effectLst/>
                    <a:uLnTx/>
                    <a:uFillTx/>
                    <a:latin typeface="Segoe UI Semibold"/>
                    <a:ea typeface="+mn-ea"/>
                    <a:cs typeface="+mn-cs"/>
                  </a:rPr>
                  <a:t>Blazor App</a:t>
                </a:r>
              </a:p>
            </p:txBody>
          </p:sp>
          <p:sp>
            <p:nvSpPr>
              <p:cNvPr id="113" name="Oval 112">
                <a:extLst>
                  <a:ext uri="{FF2B5EF4-FFF2-40B4-BE49-F238E27FC236}">
                    <a16:creationId xmlns:a16="http://schemas.microsoft.com/office/drawing/2014/main" id="{128A49FE-770C-B7F5-C41F-2DE6765EFF5A}"/>
                  </a:ext>
                </a:extLst>
              </p:cNvPr>
              <p:cNvSpPr/>
              <p:nvPr/>
            </p:nvSpPr>
            <p:spPr>
              <a:xfrm>
                <a:off x="3947329" y="3673153"/>
                <a:ext cx="237236" cy="242538"/>
              </a:xfrm>
              <a:prstGeom prst="ellipse">
                <a:avLst/>
              </a:prstGeom>
              <a:solidFill>
                <a:srgbClr val="F5F3F6"/>
              </a:solidFill>
              <a:ln w="12700" cap="flat" cmpd="sng" algn="ctr">
                <a:solidFill>
                  <a:srgbClr val="3802DB"/>
                </a:solidFill>
                <a:prstDash val="solid"/>
              </a:ln>
              <a:effectLst>
                <a:outerShdw blurRad="127000" dist="127000" dir="2700000" algn="tl" rotWithShape="0">
                  <a:prstClr val="black">
                    <a:alpha val="1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54" b="0" i="0" u="none" strike="noStrike" kern="0" cap="none" spc="0" normalizeH="0" baseline="0" noProof="0">
                  <a:ln>
                    <a:noFill/>
                  </a:ln>
                  <a:solidFill>
                    <a:srgbClr val="091F2C"/>
                  </a:solidFill>
                  <a:effectLst/>
                  <a:uLnTx/>
                  <a:uFillTx/>
                  <a:latin typeface="Segoe UI"/>
                  <a:ea typeface="+mn-ea"/>
                  <a:cs typeface="+mn-cs"/>
                </a:endParaRPr>
              </a:p>
            </p:txBody>
          </p:sp>
          <p:sp>
            <p:nvSpPr>
              <p:cNvPr id="114" name="Graphic 23" descr="Blazor logo">
                <a:extLst>
                  <a:ext uri="{FF2B5EF4-FFF2-40B4-BE49-F238E27FC236}">
                    <a16:creationId xmlns:a16="http://schemas.microsoft.com/office/drawing/2014/main" id="{3D6956FE-C3EF-C72B-1C93-9E82832F1A75}"/>
                  </a:ext>
                  <a:ext uri="{C183D7F6-B498-43B3-948B-1728B52AA6E4}">
                    <adec:decorative xmlns:adec="http://schemas.microsoft.com/office/drawing/2017/decorative" val="0"/>
                  </a:ext>
                </a:extLst>
              </p:cNvPr>
              <p:cNvSpPr/>
              <p:nvPr/>
            </p:nvSpPr>
            <p:spPr>
              <a:xfrm>
                <a:off x="3998416" y="3725087"/>
                <a:ext cx="137838" cy="131799"/>
              </a:xfrm>
              <a:custGeom>
                <a:avLst/>
                <a:gdLst>
                  <a:gd name="connsiteX0" fmla="*/ 514915 w 518508"/>
                  <a:gd name="connsiteY0" fmla="*/ 134249 h 419189"/>
                  <a:gd name="connsiteX1" fmla="*/ 413965 w 518508"/>
                  <a:gd name="connsiteY1" fmla="*/ 295831 h 419189"/>
                  <a:gd name="connsiteX2" fmla="*/ 220179 w 518508"/>
                  <a:gd name="connsiteY2" fmla="*/ 360751 h 419189"/>
                  <a:gd name="connsiteX3" fmla="*/ 177098 w 518508"/>
                  <a:gd name="connsiteY3" fmla="*/ 358412 h 419189"/>
                  <a:gd name="connsiteX4" fmla="*/ 67296 w 518508"/>
                  <a:gd name="connsiteY4" fmla="*/ 247081 h 419189"/>
                  <a:gd name="connsiteX5" fmla="*/ 104911 w 518508"/>
                  <a:gd name="connsiteY5" fmla="*/ 166906 h 419189"/>
                  <a:gd name="connsiteX6" fmla="*/ 284801 w 518508"/>
                  <a:gd name="connsiteY6" fmla="*/ 165769 h 419189"/>
                  <a:gd name="connsiteX7" fmla="*/ 323679 w 518508"/>
                  <a:gd name="connsiteY7" fmla="*/ 245459 h 419189"/>
                  <a:gd name="connsiteX8" fmla="*/ 296090 w 518508"/>
                  <a:gd name="connsiteY8" fmla="*/ 281625 h 419189"/>
                  <a:gd name="connsiteX9" fmla="*/ 266398 w 518508"/>
                  <a:gd name="connsiteY9" fmla="*/ 251334 h 419189"/>
                  <a:gd name="connsiteX10" fmla="*/ 266398 w 518508"/>
                  <a:gd name="connsiteY10" fmla="*/ 203016 h 419189"/>
                  <a:gd name="connsiteX11" fmla="*/ 233570 w 518508"/>
                  <a:gd name="connsiteY11" fmla="*/ 173394 h 419189"/>
                  <a:gd name="connsiteX12" fmla="*/ 188289 w 518508"/>
                  <a:gd name="connsiteY12" fmla="*/ 173394 h 419189"/>
                  <a:gd name="connsiteX13" fmla="*/ 121828 w 518508"/>
                  <a:gd name="connsiteY13" fmla="*/ 205246 h 419189"/>
                  <a:gd name="connsiteX14" fmla="*/ 144548 w 518508"/>
                  <a:gd name="connsiteY14" fmla="*/ 302864 h 419189"/>
                  <a:gd name="connsiteX15" fmla="*/ 175492 w 518508"/>
                  <a:gd name="connsiteY15" fmla="*/ 313541 h 419189"/>
                  <a:gd name="connsiteX16" fmla="*/ 246507 w 518508"/>
                  <a:gd name="connsiteY16" fmla="*/ 290883 h 419189"/>
                  <a:gd name="connsiteX17" fmla="*/ 248091 w 518508"/>
                  <a:gd name="connsiteY17" fmla="*/ 288771 h 419189"/>
                  <a:gd name="connsiteX18" fmla="*/ 249676 w 518508"/>
                  <a:gd name="connsiteY18" fmla="*/ 291116 h 419189"/>
                  <a:gd name="connsiteX19" fmla="*/ 297222 w 518508"/>
                  <a:gd name="connsiteY19" fmla="*/ 311368 h 419189"/>
                  <a:gd name="connsiteX20" fmla="*/ 355441 w 518508"/>
                  <a:gd name="connsiteY20" fmla="*/ 252606 h 419189"/>
                  <a:gd name="connsiteX21" fmla="*/ 350750 w 518508"/>
                  <a:gd name="connsiteY21" fmla="*/ 215260 h 419189"/>
                  <a:gd name="connsiteX22" fmla="*/ 287876 w 518508"/>
                  <a:gd name="connsiteY22" fmla="*/ 129522 h 419189"/>
                  <a:gd name="connsiteX23" fmla="*/ 75110 w 518508"/>
                  <a:gd name="connsiteY23" fmla="*/ 150367 h 419189"/>
                  <a:gd name="connsiteX24" fmla="*/ 34472 w 518508"/>
                  <a:gd name="connsiteY24" fmla="*/ 246246 h 419189"/>
                  <a:gd name="connsiteX25" fmla="*/ 81146 w 518508"/>
                  <a:gd name="connsiteY25" fmla="*/ 346270 h 419189"/>
                  <a:gd name="connsiteX26" fmla="*/ 192337 w 518508"/>
                  <a:gd name="connsiteY26" fmla="*/ 389340 h 419189"/>
                  <a:gd name="connsiteX27" fmla="*/ 217565 w 518508"/>
                  <a:gd name="connsiteY27" fmla="*/ 390030 h 419189"/>
                  <a:gd name="connsiteX28" fmla="*/ 400656 w 518508"/>
                  <a:gd name="connsiteY28" fmla="*/ 341168 h 419189"/>
                  <a:gd name="connsiteX29" fmla="*/ 401692 w 518508"/>
                  <a:gd name="connsiteY29" fmla="*/ 342354 h 419189"/>
                  <a:gd name="connsiteX30" fmla="*/ 192342 w 518508"/>
                  <a:gd name="connsiteY30" fmla="*/ 418933 h 419189"/>
                  <a:gd name="connsiteX31" fmla="*/ 54796 w 518508"/>
                  <a:gd name="connsiteY31" fmla="*/ 368984 h 419189"/>
                  <a:gd name="connsiteX32" fmla="*/ 65 w 518508"/>
                  <a:gd name="connsiteY32" fmla="*/ 245547 h 419189"/>
                  <a:gd name="connsiteX33" fmla="*/ 78594 w 518508"/>
                  <a:gd name="connsiteY33" fmla="*/ 105490 h 419189"/>
                  <a:gd name="connsiteX34" fmla="*/ 191568 w 518508"/>
                  <a:gd name="connsiteY34" fmla="*/ 72131 h 419189"/>
                  <a:gd name="connsiteX35" fmla="*/ 252341 w 518508"/>
                  <a:gd name="connsiteY35" fmla="*/ 72131 h 419189"/>
                  <a:gd name="connsiteX36" fmla="*/ 378481 w 518508"/>
                  <a:gd name="connsiteY36" fmla="*/ 22314 h 419189"/>
                  <a:gd name="connsiteX37" fmla="*/ 379764 w 518508"/>
                  <a:gd name="connsiteY37" fmla="*/ 21659 h 419189"/>
                  <a:gd name="connsiteX38" fmla="*/ 382347 w 518508"/>
                  <a:gd name="connsiteY38" fmla="*/ 22666 h 419189"/>
                  <a:gd name="connsiteX39" fmla="*/ 382681 w 518508"/>
                  <a:gd name="connsiteY39" fmla="*/ 23964 h 419189"/>
                  <a:gd name="connsiteX40" fmla="*/ 356164 w 518508"/>
                  <a:gd name="connsiteY40" fmla="*/ 92557 h 419189"/>
                  <a:gd name="connsiteX41" fmla="*/ 356360 w 518508"/>
                  <a:gd name="connsiteY41" fmla="*/ 94853 h 419189"/>
                  <a:gd name="connsiteX42" fmla="*/ 358779 w 518508"/>
                  <a:gd name="connsiteY42" fmla="*/ 95623 h 419189"/>
                  <a:gd name="connsiteX43" fmla="*/ 486535 w 518508"/>
                  <a:gd name="connsiteY43" fmla="*/ 1391 h 419189"/>
                  <a:gd name="connsiteX44" fmla="*/ 487715 w 518508"/>
                  <a:gd name="connsiteY44" fmla="*/ 373 h 419189"/>
                  <a:gd name="connsiteX45" fmla="*/ 490891 w 518508"/>
                  <a:gd name="connsiteY45" fmla="*/ 373 h 419189"/>
                  <a:gd name="connsiteX46" fmla="*/ 492070 w 518508"/>
                  <a:gd name="connsiteY46" fmla="*/ 1391 h 419189"/>
                  <a:gd name="connsiteX47" fmla="*/ 514915 w 518508"/>
                  <a:gd name="connsiteY47" fmla="*/ 134249 h 419189"/>
                  <a:gd name="connsiteX48" fmla="*/ 192181 w 518508"/>
                  <a:gd name="connsiteY48" fmla="*/ 202413 h 419189"/>
                  <a:gd name="connsiteX49" fmla="*/ 144903 w 518508"/>
                  <a:gd name="connsiteY49" fmla="*/ 244684 h 419189"/>
                  <a:gd name="connsiteX50" fmla="*/ 145812 w 518508"/>
                  <a:gd name="connsiteY50" fmla="*/ 252946 h 419189"/>
                  <a:gd name="connsiteX51" fmla="*/ 182954 w 518508"/>
                  <a:gd name="connsiteY51" fmla="*/ 286171 h 419189"/>
                  <a:gd name="connsiteX52" fmla="*/ 238538 w 518508"/>
                  <a:gd name="connsiteY52" fmla="*/ 252949 h 419189"/>
                  <a:gd name="connsiteX53" fmla="*/ 239445 w 518508"/>
                  <a:gd name="connsiteY53" fmla="*/ 244693 h 419189"/>
                  <a:gd name="connsiteX54" fmla="*/ 239445 w 518508"/>
                  <a:gd name="connsiteY54" fmla="*/ 205220 h 419189"/>
                  <a:gd name="connsiteX55" fmla="*/ 236210 w 518508"/>
                  <a:gd name="connsiteY55" fmla="*/ 202327 h 419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518508" h="419189">
                    <a:moveTo>
                      <a:pt x="514915" y="134249"/>
                    </a:moveTo>
                    <a:cubicBezTo>
                      <a:pt x="503706" y="197101"/>
                      <a:pt x="467935" y="254356"/>
                      <a:pt x="413965" y="295831"/>
                    </a:cubicBezTo>
                    <a:cubicBezTo>
                      <a:pt x="359995" y="337306"/>
                      <a:pt x="291328" y="360310"/>
                      <a:pt x="220179" y="360751"/>
                    </a:cubicBezTo>
                    <a:cubicBezTo>
                      <a:pt x="205767" y="361246"/>
                      <a:pt x="191337" y="360462"/>
                      <a:pt x="177098" y="358412"/>
                    </a:cubicBezTo>
                    <a:cubicBezTo>
                      <a:pt x="115735" y="349087"/>
                      <a:pt x="69986" y="302699"/>
                      <a:pt x="67296" y="247081"/>
                    </a:cubicBezTo>
                    <a:cubicBezTo>
                      <a:pt x="67584" y="216977"/>
                      <a:pt x="81094" y="188180"/>
                      <a:pt x="104911" y="166906"/>
                    </a:cubicBezTo>
                    <a:cubicBezTo>
                      <a:pt x="154462" y="122645"/>
                      <a:pt x="234555" y="122139"/>
                      <a:pt x="284801" y="165769"/>
                    </a:cubicBezTo>
                    <a:cubicBezTo>
                      <a:pt x="308951" y="186739"/>
                      <a:pt x="322915" y="215361"/>
                      <a:pt x="323679" y="245459"/>
                    </a:cubicBezTo>
                    <a:cubicBezTo>
                      <a:pt x="324218" y="264469"/>
                      <a:pt x="315011" y="281143"/>
                      <a:pt x="296090" y="281625"/>
                    </a:cubicBezTo>
                    <a:cubicBezTo>
                      <a:pt x="275875" y="281625"/>
                      <a:pt x="266398" y="268722"/>
                      <a:pt x="266398" y="251334"/>
                    </a:cubicBezTo>
                    <a:lnTo>
                      <a:pt x="266398" y="203016"/>
                    </a:lnTo>
                    <a:cubicBezTo>
                      <a:pt x="266414" y="186753"/>
                      <a:pt x="251754" y="173523"/>
                      <a:pt x="233570" y="173394"/>
                    </a:cubicBezTo>
                    <a:lnTo>
                      <a:pt x="188289" y="173394"/>
                    </a:lnTo>
                    <a:cubicBezTo>
                      <a:pt x="161526" y="173229"/>
                      <a:pt x="136497" y="185224"/>
                      <a:pt x="121828" y="205246"/>
                    </a:cubicBezTo>
                    <a:cubicBezTo>
                      <a:pt x="97964" y="237813"/>
                      <a:pt x="108136" y="281518"/>
                      <a:pt x="144548" y="302864"/>
                    </a:cubicBezTo>
                    <a:cubicBezTo>
                      <a:pt x="153899" y="308346"/>
                      <a:pt x="164447" y="311985"/>
                      <a:pt x="175492" y="313541"/>
                    </a:cubicBezTo>
                    <a:cubicBezTo>
                      <a:pt x="201929" y="317263"/>
                      <a:pt x="228672" y="308731"/>
                      <a:pt x="246507" y="290883"/>
                    </a:cubicBezTo>
                    <a:lnTo>
                      <a:pt x="248091" y="288771"/>
                    </a:lnTo>
                    <a:lnTo>
                      <a:pt x="249676" y="291116"/>
                    </a:lnTo>
                    <a:cubicBezTo>
                      <a:pt x="260738" y="304558"/>
                      <a:pt x="278583" y="312159"/>
                      <a:pt x="297222" y="311368"/>
                    </a:cubicBezTo>
                    <a:cubicBezTo>
                      <a:pt x="331241" y="309158"/>
                      <a:pt x="357078" y="283079"/>
                      <a:pt x="355441" y="252606"/>
                    </a:cubicBezTo>
                    <a:cubicBezTo>
                      <a:pt x="355600" y="240031"/>
                      <a:pt x="354024" y="227489"/>
                      <a:pt x="350750" y="215260"/>
                    </a:cubicBezTo>
                    <a:cubicBezTo>
                      <a:pt x="342352" y="180714"/>
                      <a:pt x="319955" y="150171"/>
                      <a:pt x="287876" y="129522"/>
                    </a:cubicBezTo>
                    <a:cubicBezTo>
                      <a:pt x="221438" y="86755"/>
                      <a:pt x="129622" y="95750"/>
                      <a:pt x="75110" y="150367"/>
                    </a:cubicBezTo>
                    <a:cubicBezTo>
                      <a:pt x="48788" y="176740"/>
                      <a:pt x="34311" y="210894"/>
                      <a:pt x="34472" y="246246"/>
                    </a:cubicBezTo>
                    <a:cubicBezTo>
                      <a:pt x="34977" y="283732"/>
                      <a:pt x="51706" y="319585"/>
                      <a:pt x="81146" y="346270"/>
                    </a:cubicBezTo>
                    <a:cubicBezTo>
                      <a:pt x="110583" y="372953"/>
                      <a:pt x="150439" y="388392"/>
                      <a:pt x="192337" y="389340"/>
                    </a:cubicBezTo>
                    <a:cubicBezTo>
                      <a:pt x="192337" y="389340"/>
                      <a:pt x="204196" y="390305"/>
                      <a:pt x="217565" y="390030"/>
                    </a:cubicBezTo>
                    <a:cubicBezTo>
                      <a:pt x="282550" y="389662"/>
                      <a:pt x="346069" y="372711"/>
                      <a:pt x="400656" y="341168"/>
                    </a:cubicBezTo>
                    <a:cubicBezTo>
                      <a:pt x="401432" y="340685"/>
                      <a:pt x="402209" y="341650"/>
                      <a:pt x="401692" y="342354"/>
                    </a:cubicBezTo>
                    <a:cubicBezTo>
                      <a:pt x="347903" y="394183"/>
                      <a:pt x="271324" y="422196"/>
                      <a:pt x="192342" y="418933"/>
                    </a:cubicBezTo>
                    <a:cubicBezTo>
                      <a:pt x="140793" y="419771"/>
                      <a:pt x="91102" y="401726"/>
                      <a:pt x="54796" y="368984"/>
                    </a:cubicBezTo>
                    <a:cubicBezTo>
                      <a:pt x="18486" y="336241"/>
                      <a:pt x="-1286" y="291649"/>
                      <a:pt x="65" y="245547"/>
                    </a:cubicBezTo>
                    <a:cubicBezTo>
                      <a:pt x="90" y="190398"/>
                      <a:pt x="29194" y="138491"/>
                      <a:pt x="78594" y="105490"/>
                    </a:cubicBezTo>
                    <a:cubicBezTo>
                      <a:pt x="111336" y="83923"/>
                      <a:pt x="150905" y="72239"/>
                      <a:pt x="191568" y="72131"/>
                    </a:cubicBezTo>
                    <a:lnTo>
                      <a:pt x="252341" y="72131"/>
                    </a:lnTo>
                    <a:cubicBezTo>
                      <a:pt x="300343" y="72099"/>
                      <a:pt x="346117" y="54021"/>
                      <a:pt x="378481" y="22314"/>
                    </a:cubicBezTo>
                    <a:cubicBezTo>
                      <a:pt x="378820" y="21978"/>
                      <a:pt x="379270" y="21749"/>
                      <a:pt x="379764" y="21659"/>
                    </a:cubicBezTo>
                    <a:cubicBezTo>
                      <a:pt x="380778" y="21463"/>
                      <a:pt x="381818" y="21868"/>
                      <a:pt x="382347" y="22666"/>
                    </a:cubicBezTo>
                    <a:cubicBezTo>
                      <a:pt x="382606" y="23057"/>
                      <a:pt x="382724" y="23510"/>
                      <a:pt x="382681" y="23964"/>
                    </a:cubicBezTo>
                    <a:cubicBezTo>
                      <a:pt x="380106" y="48397"/>
                      <a:pt x="371011" y="71919"/>
                      <a:pt x="356164" y="92557"/>
                    </a:cubicBezTo>
                    <a:cubicBezTo>
                      <a:pt x="355714" y="93289"/>
                      <a:pt x="355791" y="94190"/>
                      <a:pt x="356360" y="94853"/>
                    </a:cubicBezTo>
                    <a:cubicBezTo>
                      <a:pt x="356926" y="95515"/>
                      <a:pt x="357874" y="95817"/>
                      <a:pt x="358779" y="95623"/>
                    </a:cubicBezTo>
                    <a:cubicBezTo>
                      <a:pt x="415671" y="84128"/>
                      <a:pt x="463084" y="49157"/>
                      <a:pt x="486535" y="1391"/>
                    </a:cubicBezTo>
                    <a:cubicBezTo>
                      <a:pt x="486829" y="970"/>
                      <a:pt x="487233" y="621"/>
                      <a:pt x="487715" y="373"/>
                    </a:cubicBezTo>
                    <a:cubicBezTo>
                      <a:pt x="488701" y="-124"/>
                      <a:pt x="489905" y="-124"/>
                      <a:pt x="490891" y="373"/>
                    </a:cubicBezTo>
                    <a:cubicBezTo>
                      <a:pt x="491373" y="619"/>
                      <a:pt x="491779" y="969"/>
                      <a:pt x="492070" y="1391"/>
                    </a:cubicBezTo>
                    <a:cubicBezTo>
                      <a:pt x="515889" y="42203"/>
                      <a:pt x="523921" y="88922"/>
                      <a:pt x="514915" y="134249"/>
                    </a:cubicBezTo>
                    <a:close/>
                    <a:moveTo>
                      <a:pt x="192181" y="202413"/>
                    </a:moveTo>
                    <a:cubicBezTo>
                      <a:pt x="166075" y="202409"/>
                      <a:pt x="144908" y="221333"/>
                      <a:pt x="144903" y="244684"/>
                    </a:cubicBezTo>
                    <a:cubicBezTo>
                      <a:pt x="144902" y="247457"/>
                      <a:pt x="145207" y="250225"/>
                      <a:pt x="145812" y="252946"/>
                    </a:cubicBezTo>
                    <a:cubicBezTo>
                      <a:pt x="149543" y="269719"/>
                      <a:pt x="164201" y="282833"/>
                      <a:pt x="182954" y="286171"/>
                    </a:cubicBezTo>
                    <a:cubicBezTo>
                      <a:pt x="208560" y="290725"/>
                      <a:pt x="233444" y="275852"/>
                      <a:pt x="238538" y="252949"/>
                    </a:cubicBezTo>
                    <a:cubicBezTo>
                      <a:pt x="239141" y="250231"/>
                      <a:pt x="239445" y="247465"/>
                      <a:pt x="239445" y="244693"/>
                    </a:cubicBezTo>
                    <a:lnTo>
                      <a:pt x="239445" y="205220"/>
                    </a:lnTo>
                    <a:cubicBezTo>
                      <a:pt x="239357" y="203656"/>
                      <a:pt x="237958" y="202406"/>
                      <a:pt x="236210" y="202327"/>
                    </a:cubicBezTo>
                    <a:close/>
                  </a:path>
                </a:pathLst>
              </a:custGeom>
              <a:gradFill flip="none" rotWithShape="1">
                <a:gsLst>
                  <a:gs pos="35000">
                    <a:srgbClr val="3802DB"/>
                  </a:gs>
                  <a:gs pos="10000">
                    <a:srgbClr val="D59ED7"/>
                  </a:gs>
                </a:gsLst>
                <a:path path="circle">
                  <a:fillToRect l="100000" t="100000"/>
                </a:path>
                <a:tileRect r="-100000" b="-100000"/>
              </a:grad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eaLnBrk="1" fontAlgn="base" latinLnBrk="0" hangingPunct="1">
                  <a:lnSpc>
                    <a:spcPct val="9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77528">
                        <a:srgbClr val="000000"/>
                      </a:gs>
                      <a:gs pos="53933">
                        <a:srgbClr val="000000"/>
                      </a:gs>
                    </a:gsLst>
                    <a:path path="circle">
                      <a:fillToRect l="100000" b="100000"/>
                    </a:path>
                  </a:gradFill>
                  <a:effectLst/>
                  <a:uLnTx/>
                  <a:uFillTx/>
                  <a:latin typeface="Segoe UI Semibold"/>
                  <a:ea typeface="+mn-ea"/>
                  <a:cs typeface="Segoe UI" pitchFamily="34" charset="0"/>
                </a:endParaRPr>
              </a:p>
            </p:txBody>
          </p:sp>
        </p:grpSp>
        <p:grpSp>
          <p:nvGrpSpPr>
            <p:cNvPr id="75" name="Group 74">
              <a:extLst>
                <a:ext uri="{FF2B5EF4-FFF2-40B4-BE49-F238E27FC236}">
                  <a16:creationId xmlns:a16="http://schemas.microsoft.com/office/drawing/2014/main" id="{C140E45F-3A00-69AF-7A38-D9CCBFF47DD0}"/>
                </a:ext>
              </a:extLst>
            </p:cNvPr>
            <p:cNvGrpSpPr/>
            <p:nvPr/>
          </p:nvGrpSpPr>
          <p:grpSpPr>
            <a:xfrm>
              <a:off x="1631518" y="1973231"/>
              <a:ext cx="1143000" cy="1143000"/>
              <a:chOff x="1611441" y="1973231"/>
              <a:chExt cx="1143000" cy="1143000"/>
            </a:xfrm>
          </p:grpSpPr>
          <p:sp>
            <p:nvSpPr>
              <p:cNvPr id="102" name="Rounded Rectangle 34">
                <a:extLst>
                  <a:ext uri="{FF2B5EF4-FFF2-40B4-BE49-F238E27FC236}">
                    <a16:creationId xmlns:a16="http://schemas.microsoft.com/office/drawing/2014/main" id="{C58B5D3C-FCF8-0BCF-A827-811D06FC9505}"/>
                  </a:ext>
                </a:extLst>
              </p:cNvPr>
              <p:cNvSpPr/>
              <p:nvPr/>
            </p:nvSpPr>
            <p:spPr>
              <a:xfrm>
                <a:off x="1611441" y="1973231"/>
                <a:ext cx="1143000" cy="1143000"/>
              </a:xfrm>
              <a:prstGeom prst="roundRect">
                <a:avLst>
                  <a:gd name="adj" fmla="val 6227"/>
                </a:avLst>
              </a:prstGeom>
              <a:no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91F2C"/>
                  </a:solidFill>
                  <a:effectLst/>
                  <a:uLnTx/>
                  <a:uFillTx/>
                  <a:latin typeface="Segoe UI"/>
                  <a:ea typeface="+mn-ea"/>
                  <a:cs typeface="+mn-cs"/>
                </a:endParaRPr>
              </a:p>
            </p:txBody>
          </p:sp>
          <p:sp>
            <p:nvSpPr>
              <p:cNvPr id="103" name="Rounded Rectangle 45">
                <a:extLst>
                  <a:ext uri="{FF2B5EF4-FFF2-40B4-BE49-F238E27FC236}">
                    <a16:creationId xmlns:a16="http://schemas.microsoft.com/office/drawing/2014/main" id="{793F7C0F-D923-E868-AD06-A2F3AB9930E4}"/>
                  </a:ext>
                </a:extLst>
              </p:cNvPr>
              <p:cNvSpPr/>
              <p:nvPr/>
            </p:nvSpPr>
            <p:spPr>
              <a:xfrm>
                <a:off x="1702881" y="2190247"/>
                <a:ext cx="960120" cy="778126"/>
              </a:xfrm>
              <a:prstGeom prst="roundRect">
                <a:avLst>
                  <a:gd name="adj" fmla="val 7035"/>
                </a:avLst>
              </a:prstGeom>
              <a:solidFill>
                <a:srgbClr val="F5F3F6"/>
              </a:solidFill>
              <a:ln w="12700" cap="flat" cmpd="sng" algn="ctr">
                <a:solidFill>
                  <a:srgbClr val="3802DB"/>
                </a:solid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073" b="0" i="0" u="none" strike="noStrike" kern="0" cap="none" spc="0" normalizeH="0" baseline="0" noProof="0">
                  <a:ln>
                    <a:noFill/>
                  </a:ln>
                  <a:solidFill>
                    <a:srgbClr val="091F2C"/>
                  </a:solidFill>
                  <a:effectLst/>
                  <a:uLnTx/>
                  <a:uFillTx/>
                  <a:latin typeface="Segoe UI Semibold"/>
                  <a:ea typeface="+mn-ea"/>
                  <a:cs typeface="+mn-cs"/>
                </a:endParaRPr>
              </a:p>
            </p:txBody>
          </p:sp>
          <p:sp>
            <p:nvSpPr>
              <p:cNvPr id="104" name="Oval 103">
                <a:extLst>
                  <a:ext uri="{FF2B5EF4-FFF2-40B4-BE49-F238E27FC236}">
                    <a16:creationId xmlns:a16="http://schemas.microsoft.com/office/drawing/2014/main" id="{B5E5208F-1D3C-0D42-6679-E7FD45EA80B9}"/>
                  </a:ext>
                </a:extLst>
              </p:cNvPr>
              <p:cNvSpPr/>
              <p:nvPr/>
            </p:nvSpPr>
            <p:spPr>
              <a:xfrm>
                <a:off x="2057491" y="2039032"/>
                <a:ext cx="237236" cy="242538"/>
              </a:xfrm>
              <a:prstGeom prst="ellipse">
                <a:avLst/>
              </a:prstGeom>
              <a:solidFill>
                <a:srgbClr val="FFFFFF"/>
              </a:solidFill>
              <a:ln w="12700" cap="flat" cmpd="sng" algn="ctr">
                <a:solidFill>
                  <a:srgbClr val="3802DB"/>
                </a:solidFill>
                <a:prstDash val="solid"/>
              </a:ln>
              <a:effectLst>
                <a:outerShdw blurRad="127000" dist="127000" dir="2700000" algn="tl" rotWithShape="0">
                  <a:prstClr val="black">
                    <a:alpha val="1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54" b="0" i="0" u="none" strike="noStrike" kern="0" cap="none" spc="0" normalizeH="0" baseline="0" noProof="0">
                  <a:ln>
                    <a:noFill/>
                  </a:ln>
                  <a:solidFill>
                    <a:srgbClr val="091F2C"/>
                  </a:solidFill>
                  <a:effectLst/>
                  <a:uLnTx/>
                  <a:uFillTx/>
                  <a:latin typeface="Segoe UI"/>
                  <a:ea typeface="+mn-ea"/>
                  <a:cs typeface="+mn-cs"/>
                </a:endParaRPr>
              </a:p>
            </p:txBody>
          </p:sp>
          <p:pic>
            <p:nvPicPr>
              <p:cNvPr id="105" name="Picture 6">
                <a:extLst>
                  <a:ext uri="{FF2B5EF4-FFF2-40B4-BE49-F238E27FC236}">
                    <a16:creationId xmlns:a16="http://schemas.microsoft.com/office/drawing/2014/main" id="{7E67D27B-F654-2F4A-A77E-7513F7AF882D}"/>
                  </a:ext>
                </a:extLst>
              </p:cNvPr>
              <p:cNvPicPr>
                <a:picLocks noChangeAspect="1" noChangeArrowheads="1"/>
              </p:cNvPicPr>
              <p:nvPr/>
            </p:nvPicPr>
            <p:blipFill>
              <a:blip r:embed="rId18" cstate="email">
                <a:extLst>
                  <a:ext uri="{28A0092B-C50C-407E-A947-70E740481C1C}">
                    <a14:useLocalDpi xmlns:a14="http://schemas.microsoft.com/office/drawing/2010/main"/>
                  </a:ext>
                </a:extLst>
              </a:blip>
              <a:srcRect/>
              <a:stretch>
                <a:fillRect/>
              </a:stretch>
            </p:blipFill>
            <p:spPr bwMode="auto">
              <a:xfrm>
                <a:off x="2102957" y="2087149"/>
                <a:ext cx="146304" cy="146304"/>
              </a:xfrm>
              <a:prstGeom prst="rect">
                <a:avLst/>
              </a:prstGeom>
              <a:solidFill>
                <a:srgbClr val="FFFFFF"/>
              </a:solidFill>
            </p:spPr>
          </p:pic>
          <p:grpSp>
            <p:nvGrpSpPr>
              <p:cNvPr id="106" name="Group 105">
                <a:extLst>
                  <a:ext uri="{FF2B5EF4-FFF2-40B4-BE49-F238E27FC236}">
                    <a16:creationId xmlns:a16="http://schemas.microsoft.com/office/drawing/2014/main" id="{3564334C-AD26-CDB7-0EF5-F3006E73880B}"/>
                  </a:ext>
                </a:extLst>
              </p:cNvPr>
              <p:cNvGrpSpPr/>
              <p:nvPr/>
            </p:nvGrpSpPr>
            <p:grpSpPr>
              <a:xfrm>
                <a:off x="2086659" y="2507906"/>
                <a:ext cx="179491" cy="340759"/>
                <a:chOff x="601580" y="1486552"/>
                <a:chExt cx="1014733" cy="1884331"/>
              </a:xfrm>
            </p:grpSpPr>
            <p:sp>
              <p:nvSpPr>
                <p:cNvPr id="108" name="Graphic 7305">
                  <a:extLst>
                    <a:ext uri="{FF2B5EF4-FFF2-40B4-BE49-F238E27FC236}">
                      <a16:creationId xmlns:a16="http://schemas.microsoft.com/office/drawing/2014/main" id="{B87CB0E3-AF39-4B3D-FCB7-D9D776135DE1}"/>
                    </a:ext>
                  </a:extLst>
                </p:cNvPr>
                <p:cNvSpPr/>
                <p:nvPr/>
              </p:nvSpPr>
              <p:spPr>
                <a:xfrm>
                  <a:off x="601580" y="1486552"/>
                  <a:ext cx="1014733" cy="1884331"/>
                </a:xfrm>
                <a:custGeom>
                  <a:avLst/>
                  <a:gdLst>
                    <a:gd name="connsiteX0" fmla="*/ 130047 w 1014733"/>
                    <a:gd name="connsiteY0" fmla="*/ 0 h 1884331"/>
                    <a:gd name="connsiteX1" fmla="*/ 884686 w 1014733"/>
                    <a:gd name="connsiteY1" fmla="*/ 0 h 1884331"/>
                    <a:gd name="connsiteX2" fmla="*/ 1014733 w 1014733"/>
                    <a:gd name="connsiteY2" fmla="*/ 131422 h 1884331"/>
                    <a:gd name="connsiteX3" fmla="*/ 1014733 w 1014733"/>
                    <a:gd name="connsiteY3" fmla="*/ 1752907 h 1884331"/>
                    <a:gd name="connsiteX4" fmla="*/ 884686 w 1014733"/>
                    <a:gd name="connsiteY4" fmla="*/ 1884332 h 1884331"/>
                    <a:gd name="connsiteX5" fmla="*/ 130047 w 1014733"/>
                    <a:gd name="connsiteY5" fmla="*/ 1884332 h 1884331"/>
                    <a:gd name="connsiteX6" fmla="*/ 0 w 1014733"/>
                    <a:gd name="connsiteY6" fmla="*/ 1752907 h 1884331"/>
                    <a:gd name="connsiteX7" fmla="*/ 0 w 1014733"/>
                    <a:gd name="connsiteY7" fmla="*/ 131422 h 1884331"/>
                    <a:gd name="connsiteX8" fmla="*/ 130047 w 1014733"/>
                    <a:gd name="connsiteY8" fmla="*/ 0 h 1884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4733" h="1884331">
                      <a:moveTo>
                        <a:pt x="130047" y="0"/>
                      </a:moveTo>
                      <a:lnTo>
                        <a:pt x="884686" y="0"/>
                      </a:lnTo>
                      <a:cubicBezTo>
                        <a:pt x="956484" y="0"/>
                        <a:pt x="1014733" y="58862"/>
                        <a:pt x="1014733" y="131422"/>
                      </a:cubicBezTo>
                      <a:lnTo>
                        <a:pt x="1014733" y="1752907"/>
                      </a:lnTo>
                      <a:cubicBezTo>
                        <a:pt x="1014733" y="1825470"/>
                        <a:pt x="956484" y="1884332"/>
                        <a:pt x="884686" y="1884332"/>
                      </a:cubicBezTo>
                      <a:lnTo>
                        <a:pt x="130047" y="1884332"/>
                      </a:lnTo>
                      <a:cubicBezTo>
                        <a:pt x="58246" y="1884332"/>
                        <a:pt x="0" y="1825470"/>
                        <a:pt x="0" y="1752907"/>
                      </a:cubicBezTo>
                      <a:lnTo>
                        <a:pt x="0" y="131422"/>
                      </a:lnTo>
                      <a:cubicBezTo>
                        <a:pt x="0" y="58862"/>
                        <a:pt x="58246" y="0"/>
                        <a:pt x="130047" y="0"/>
                      </a:cubicBezTo>
                      <a:close/>
                    </a:path>
                  </a:pathLst>
                </a:custGeom>
                <a:gradFill>
                  <a:gsLst>
                    <a:gs pos="2000">
                      <a:srgbClr val="3802DB"/>
                    </a:gs>
                    <a:gs pos="100000">
                      <a:srgbClr val="C039C4"/>
                    </a:gs>
                  </a:gsLst>
                  <a:lin ang="2400000" scaled="0"/>
                </a:gradFill>
                <a:ln w="943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ndParaRPr>
                </a:p>
              </p:txBody>
            </p:sp>
            <p:pic>
              <p:nvPicPr>
                <p:cNvPr id="109" name="Graphic 108">
                  <a:extLst>
                    <a:ext uri="{FF2B5EF4-FFF2-40B4-BE49-F238E27FC236}">
                      <a16:creationId xmlns:a16="http://schemas.microsoft.com/office/drawing/2014/main" id="{281D0FBA-D64B-159B-897E-24C004D07066}"/>
                    </a:ext>
                  </a:extLst>
                </p:cNvPr>
                <p:cNvPicPr>
                  <a:picLocks noChangeAspect="1"/>
                </p:cNvPicPr>
                <p:nvPr/>
              </p:nvPicPr>
              <p:blipFill>
                <a:blip r:embed="rId19">
                  <a:extLst>
                    <a:ext uri="{96DAC541-7B7A-43D3-8B79-37D633B846F1}">
                      <asvg:svgBlip xmlns:asvg="http://schemas.microsoft.com/office/drawing/2016/SVG/main" r:embed="rId20"/>
                    </a:ext>
                  </a:extLst>
                </a:blip>
                <a:stretch>
                  <a:fillRect/>
                </a:stretch>
              </p:blipFill>
              <p:spPr>
                <a:xfrm>
                  <a:off x="993585" y="3153807"/>
                  <a:ext cx="228600" cy="76200"/>
                </a:xfrm>
                <a:prstGeom prst="rect">
                  <a:avLst/>
                </a:prstGeom>
              </p:spPr>
            </p:pic>
          </p:grpSp>
          <p:sp>
            <p:nvSpPr>
              <p:cNvPr id="107" name="TextBox 106">
                <a:extLst>
                  <a:ext uri="{FF2B5EF4-FFF2-40B4-BE49-F238E27FC236}">
                    <a16:creationId xmlns:a16="http://schemas.microsoft.com/office/drawing/2014/main" id="{EC4A74FF-26FF-6665-E96E-7A2A400B6364}"/>
                  </a:ext>
                </a:extLst>
              </p:cNvPr>
              <p:cNvSpPr txBox="1"/>
              <p:nvPr/>
            </p:nvSpPr>
            <p:spPr>
              <a:xfrm>
                <a:off x="1806243" y="2288156"/>
                <a:ext cx="748633" cy="215444"/>
              </a:xfrm>
              <a:prstGeom prst="rect">
                <a:avLst/>
              </a:prstGeom>
              <a:noFill/>
            </p:spPr>
            <p:txBody>
              <a:bodyPr wrap="square" rtlCol="0">
                <a:spAutoFit/>
              </a:bodyP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091F2C"/>
                    </a:solidFill>
                    <a:effectLst/>
                    <a:uLnTx/>
                    <a:uFillTx/>
                    <a:latin typeface="Segoe UI Semibold"/>
                    <a:cs typeface="Calibri" panose="020F0502020204030204" pitchFamily="34" charset="0"/>
                  </a:rPr>
                  <a:t>Mobile App</a:t>
                </a:r>
              </a:p>
            </p:txBody>
          </p:sp>
        </p:grpSp>
        <p:grpSp>
          <p:nvGrpSpPr>
            <p:cNvPr id="76" name="Group 75">
              <a:extLst>
                <a:ext uri="{FF2B5EF4-FFF2-40B4-BE49-F238E27FC236}">
                  <a16:creationId xmlns:a16="http://schemas.microsoft.com/office/drawing/2014/main" id="{AE66BE09-1BD3-F908-591E-AB0EEA0D5DE5}"/>
                </a:ext>
              </a:extLst>
            </p:cNvPr>
            <p:cNvGrpSpPr/>
            <p:nvPr/>
          </p:nvGrpSpPr>
          <p:grpSpPr>
            <a:xfrm>
              <a:off x="1631221" y="3358995"/>
              <a:ext cx="1143000" cy="1143000"/>
              <a:chOff x="1611144" y="3358995"/>
              <a:chExt cx="1143000" cy="1143000"/>
            </a:xfrm>
          </p:grpSpPr>
          <p:sp>
            <p:nvSpPr>
              <p:cNvPr id="89" name="Rounded Rectangle 257">
                <a:extLst>
                  <a:ext uri="{FF2B5EF4-FFF2-40B4-BE49-F238E27FC236}">
                    <a16:creationId xmlns:a16="http://schemas.microsoft.com/office/drawing/2014/main" id="{BD3E2AB8-D584-54F2-0880-3EEFEBD89F45}"/>
                  </a:ext>
                </a:extLst>
              </p:cNvPr>
              <p:cNvSpPr/>
              <p:nvPr/>
            </p:nvSpPr>
            <p:spPr>
              <a:xfrm>
                <a:off x="1611144" y="3358995"/>
                <a:ext cx="1143000" cy="1143000"/>
              </a:xfrm>
              <a:prstGeom prst="roundRect">
                <a:avLst>
                  <a:gd name="adj" fmla="val 6227"/>
                </a:avLst>
              </a:prstGeom>
              <a:no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91F2C"/>
                  </a:solidFill>
                  <a:effectLst/>
                  <a:uLnTx/>
                  <a:uFillTx/>
                  <a:latin typeface="Segoe UI"/>
                  <a:ea typeface="+mn-ea"/>
                  <a:cs typeface="+mn-cs"/>
                </a:endParaRPr>
              </a:p>
            </p:txBody>
          </p:sp>
          <p:sp>
            <p:nvSpPr>
              <p:cNvPr id="90" name="Rounded Rectangle 50">
                <a:extLst>
                  <a:ext uri="{FF2B5EF4-FFF2-40B4-BE49-F238E27FC236}">
                    <a16:creationId xmlns:a16="http://schemas.microsoft.com/office/drawing/2014/main" id="{6AE70DE7-4B8D-4DE7-C2C8-4BCFD2FF9D68}"/>
                  </a:ext>
                </a:extLst>
              </p:cNvPr>
              <p:cNvSpPr/>
              <p:nvPr/>
            </p:nvSpPr>
            <p:spPr>
              <a:xfrm>
                <a:off x="1702584" y="3586252"/>
                <a:ext cx="960120" cy="778126"/>
              </a:xfrm>
              <a:prstGeom prst="roundRect">
                <a:avLst>
                  <a:gd name="adj" fmla="val 6940"/>
                </a:avLst>
              </a:prstGeom>
              <a:solidFill>
                <a:srgbClr val="F5F3F6"/>
              </a:solidFill>
              <a:ln w="12700" cap="flat" cmpd="sng" algn="ctr">
                <a:solidFill>
                  <a:srgbClr val="3802DB"/>
                </a:solid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073" b="0" i="0" u="none" strike="noStrike" kern="0" cap="none" spc="0" normalizeH="0" baseline="0" noProof="0">
                  <a:ln>
                    <a:noFill/>
                  </a:ln>
                  <a:solidFill>
                    <a:srgbClr val="091F2C"/>
                  </a:solidFill>
                  <a:effectLst/>
                  <a:uLnTx/>
                  <a:uFillTx/>
                  <a:latin typeface="Segoe UI Semibold"/>
                  <a:ea typeface="+mn-ea"/>
                  <a:cs typeface="+mn-cs"/>
                </a:endParaRPr>
              </a:p>
            </p:txBody>
          </p:sp>
          <p:sp>
            <p:nvSpPr>
              <p:cNvPr id="91" name="Oval 90">
                <a:extLst>
                  <a:ext uri="{FF2B5EF4-FFF2-40B4-BE49-F238E27FC236}">
                    <a16:creationId xmlns:a16="http://schemas.microsoft.com/office/drawing/2014/main" id="{9C3D7578-FF29-CA33-2798-2AB8905AD63E}"/>
                  </a:ext>
                </a:extLst>
              </p:cNvPr>
              <p:cNvSpPr/>
              <p:nvPr/>
            </p:nvSpPr>
            <p:spPr>
              <a:xfrm>
                <a:off x="2045492" y="3464983"/>
                <a:ext cx="237236" cy="242538"/>
              </a:xfrm>
              <a:prstGeom prst="ellipse">
                <a:avLst/>
              </a:prstGeom>
              <a:solidFill>
                <a:srgbClr val="FFFFFF"/>
              </a:solidFill>
              <a:ln w="12700" cap="flat" cmpd="sng" algn="ctr">
                <a:solidFill>
                  <a:srgbClr val="3802DB"/>
                </a:solidFill>
                <a:prstDash val="solid"/>
              </a:ln>
              <a:effectLst>
                <a:outerShdw blurRad="127000" dist="127000" dir="2700000" algn="tl" rotWithShape="0">
                  <a:prstClr val="black">
                    <a:alpha val="1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54" b="0" i="0" u="none" strike="noStrike" kern="0" cap="none" spc="0" normalizeH="0" baseline="0" noProof="0">
                  <a:ln>
                    <a:noFill/>
                  </a:ln>
                  <a:solidFill>
                    <a:srgbClr val="091F2C"/>
                  </a:solidFill>
                  <a:effectLst/>
                  <a:uLnTx/>
                  <a:uFillTx/>
                  <a:latin typeface="Segoe UI"/>
                  <a:ea typeface="+mn-ea"/>
                  <a:cs typeface="+mn-cs"/>
                </a:endParaRPr>
              </a:p>
            </p:txBody>
          </p:sp>
          <p:sp>
            <p:nvSpPr>
              <p:cNvPr id="92" name="Graphic 153" descr="World with solid fill">
                <a:extLst>
                  <a:ext uri="{FF2B5EF4-FFF2-40B4-BE49-F238E27FC236}">
                    <a16:creationId xmlns:a16="http://schemas.microsoft.com/office/drawing/2014/main" id="{E8472F93-ED5F-796A-9311-6332A46A028E}"/>
                  </a:ext>
                </a:extLst>
              </p:cNvPr>
              <p:cNvSpPr/>
              <p:nvPr/>
            </p:nvSpPr>
            <p:spPr>
              <a:xfrm rot="1419658">
                <a:off x="2098272" y="3521993"/>
                <a:ext cx="132704" cy="132704"/>
              </a:xfrm>
              <a:custGeom>
                <a:avLst/>
                <a:gdLst>
                  <a:gd name="connsiteX0" fmla="*/ 292673 w 511336"/>
                  <a:gd name="connsiteY0" fmla="*/ 467604 h 511336"/>
                  <a:gd name="connsiteX1" fmla="*/ 389558 w 511336"/>
                  <a:gd name="connsiteY1" fmla="*/ 269125 h 511336"/>
                  <a:gd name="connsiteX2" fmla="*/ 470295 w 511336"/>
                  <a:gd name="connsiteY2" fmla="*/ 269125 h 511336"/>
                  <a:gd name="connsiteX3" fmla="*/ 292673 w 511336"/>
                  <a:gd name="connsiteY3" fmla="*/ 467604 h 511336"/>
                  <a:gd name="connsiteX4" fmla="*/ 41042 w 511336"/>
                  <a:gd name="connsiteY4" fmla="*/ 269125 h 511336"/>
                  <a:gd name="connsiteX5" fmla="*/ 121779 w 511336"/>
                  <a:gd name="connsiteY5" fmla="*/ 269125 h 511336"/>
                  <a:gd name="connsiteX6" fmla="*/ 218664 w 511336"/>
                  <a:gd name="connsiteY6" fmla="*/ 467604 h 511336"/>
                  <a:gd name="connsiteX7" fmla="*/ 41042 w 511336"/>
                  <a:gd name="connsiteY7" fmla="*/ 269125 h 511336"/>
                  <a:gd name="connsiteX8" fmla="*/ 218664 w 511336"/>
                  <a:gd name="connsiteY8" fmla="*/ 43733 h 511336"/>
                  <a:gd name="connsiteX9" fmla="*/ 121779 w 511336"/>
                  <a:gd name="connsiteY9" fmla="*/ 242212 h 511336"/>
                  <a:gd name="connsiteX10" fmla="*/ 41042 w 511336"/>
                  <a:gd name="connsiteY10" fmla="*/ 242212 h 511336"/>
                  <a:gd name="connsiteX11" fmla="*/ 218664 w 511336"/>
                  <a:gd name="connsiteY11" fmla="*/ 43733 h 511336"/>
                  <a:gd name="connsiteX12" fmla="*/ 269125 w 511336"/>
                  <a:gd name="connsiteY12" fmla="*/ 269125 h 511336"/>
                  <a:gd name="connsiteX13" fmla="*/ 362645 w 511336"/>
                  <a:gd name="connsiteY13" fmla="*/ 269125 h 511336"/>
                  <a:gd name="connsiteX14" fmla="*/ 269125 w 511336"/>
                  <a:gd name="connsiteY14" fmla="*/ 454148 h 511336"/>
                  <a:gd name="connsiteX15" fmla="*/ 269125 w 511336"/>
                  <a:gd name="connsiteY15" fmla="*/ 269125 h 511336"/>
                  <a:gd name="connsiteX16" fmla="*/ 242212 w 511336"/>
                  <a:gd name="connsiteY16" fmla="*/ 269125 h 511336"/>
                  <a:gd name="connsiteX17" fmla="*/ 242212 w 511336"/>
                  <a:gd name="connsiteY17" fmla="*/ 454148 h 511336"/>
                  <a:gd name="connsiteX18" fmla="*/ 148691 w 511336"/>
                  <a:gd name="connsiteY18" fmla="*/ 269125 h 511336"/>
                  <a:gd name="connsiteX19" fmla="*/ 242212 w 511336"/>
                  <a:gd name="connsiteY19" fmla="*/ 269125 h 511336"/>
                  <a:gd name="connsiteX20" fmla="*/ 269125 w 511336"/>
                  <a:gd name="connsiteY20" fmla="*/ 57189 h 511336"/>
                  <a:gd name="connsiteX21" fmla="*/ 362645 w 511336"/>
                  <a:gd name="connsiteY21" fmla="*/ 242212 h 511336"/>
                  <a:gd name="connsiteX22" fmla="*/ 269125 w 511336"/>
                  <a:gd name="connsiteY22" fmla="*/ 242212 h 511336"/>
                  <a:gd name="connsiteX23" fmla="*/ 269125 w 511336"/>
                  <a:gd name="connsiteY23" fmla="*/ 57189 h 511336"/>
                  <a:gd name="connsiteX24" fmla="*/ 242212 w 511336"/>
                  <a:gd name="connsiteY24" fmla="*/ 242212 h 511336"/>
                  <a:gd name="connsiteX25" fmla="*/ 148691 w 511336"/>
                  <a:gd name="connsiteY25" fmla="*/ 242212 h 511336"/>
                  <a:gd name="connsiteX26" fmla="*/ 242212 w 511336"/>
                  <a:gd name="connsiteY26" fmla="*/ 57189 h 511336"/>
                  <a:gd name="connsiteX27" fmla="*/ 242212 w 511336"/>
                  <a:gd name="connsiteY27" fmla="*/ 242212 h 511336"/>
                  <a:gd name="connsiteX28" fmla="*/ 470295 w 511336"/>
                  <a:gd name="connsiteY28" fmla="*/ 242212 h 511336"/>
                  <a:gd name="connsiteX29" fmla="*/ 389558 w 511336"/>
                  <a:gd name="connsiteY29" fmla="*/ 242212 h 511336"/>
                  <a:gd name="connsiteX30" fmla="*/ 292673 w 511336"/>
                  <a:gd name="connsiteY30" fmla="*/ 43733 h 511336"/>
                  <a:gd name="connsiteX31" fmla="*/ 470295 w 511336"/>
                  <a:gd name="connsiteY31" fmla="*/ 242212 h 511336"/>
                  <a:gd name="connsiteX32" fmla="*/ 255668 w 511336"/>
                  <a:gd name="connsiteY32" fmla="*/ 0 h 511336"/>
                  <a:gd name="connsiteX33" fmla="*/ 0 w 511336"/>
                  <a:gd name="connsiteY33" fmla="*/ 255668 h 511336"/>
                  <a:gd name="connsiteX34" fmla="*/ 255668 w 511336"/>
                  <a:gd name="connsiteY34" fmla="*/ 511337 h 511336"/>
                  <a:gd name="connsiteX35" fmla="*/ 511337 w 511336"/>
                  <a:gd name="connsiteY35" fmla="*/ 255668 h 511336"/>
                  <a:gd name="connsiteX36" fmla="*/ 255668 w 511336"/>
                  <a:gd name="connsiteY36" fmla="*/ 0 h 511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11336" h="511336">
                    <a:moveTo>
                      <a:pt x="292673" y="467604"/>
                    </a:moveTo>
                    <a:cubicBezTo>
                      <a:pt x="336406" y="413779"/>
                      <a:pt x="384848" y="345825"/>
                      <a:pt x="389558" y="269125"/>
                    </a:cubicBezTo>
                    <a:lnTo>
                      <a:pt x="470295" y="269125"/>
                    </a:lnTo>
                    <a:cubicBezTo>
                      <a:pt x="464240" y="369374"/>
                      <a:pt x="389558" y="450784"/>
                      <a:pt x="292673" y="467604"/>
                    </a:cubicBezTo>
                    <a:close/>
                    <a:moveTo>
                      <a:pt x="41042" y="269125"/>
                    </a:moveTo>
                    <a:lnTo>
                      <a:pt x="121779" y="269125"/>
                    </a:lnTo>
                    <a:cubicBezTo>
                      <a:pt x="127161" y="345825"/>
                      <a:pt x="174931" y="413779"/>
                      <a:pt x="218664" y="467604"/>
                    </a:cubicBezTo>
                    <a:cubicBezTo>
                      <a:pt x="121779" y="450784"/>
                      <a:pt x="47097" y="369374"/>
                      <a:pt x="41042" y="269125"/>
                    </a:cubicBezTo>
                    <a:close/>
                    <a:moveTo>
                      <a:pt x="218664" y="43733"/>
                    </a:moveTo>
                    <a:cubicBezTo>
                      <a:pt x="174931" y="97558"/>
                      <a:pt x="126489" y="165512"/>
                      <a:pt x="121779" y="242212"/>
                    </a:cubicBezTo>
                    <a:lnTo>
                      <a:pt x="41042" y="242212"/>
                    </a:lnTo>
                    <a:cubicBezTo>
                      <a:pt x="47097" y="141963"/>
                      <a:pt x="121779" y="60553"/>
                      <a:pt x="218664" y="43733"/>
                    </a:cubicBezTo>
                    <a:close/>
                    <a:moveTo>
                      <a:pt x="269125" y="269125"/>
                    </a:moveTo>
                    <a:lnTo>
                      <a:pt x="362645" y="269125"/>
                    </a:lnTo>
                    <a:cubicBezTo>
                      <a:pt x="357263" y="338424"/>
                      <a:pt x="312185" y="400996"/>
                      <a:pt x="269125" y="454148"/>
                    </a:cubicBezTo>
                    <a:lnTo>
                      <a:pt x="269125" y="269125"/>
                    </a:lnTo>
                    <a:close/>
                    <a:moveTo>
                      <a:pt x="242212" y="269125"/>
                    </a:moveTo>
                    <a:lnTo>
                      <a:pt x="242212" y="454148"/>
                    </a:lnTo>
                    <a:cubicBezTo>
                      <a:pt x="199152" y="400996"/>
                      <a:pt x="154074" y="338424"/>
                      <a:pt x="148691" y="269125"/>
                    </a:cubicBezTo>
                    <a:lnTo>
                      <a:pt x="242212" y="269125"/>
                    </a:lnTo>
                    <a:close/>
                    <a:moveTo>
                      <a:pt x="269125" y="57189"/>
                    </a:moveTo>
                    <a:cubicBezTo>
                      <a:pt x="312185" y="110341"/>
                      <a:pt x="357263" y="172240"/>
                      <a:pt x="362645" y="242212"/>
                    </a:cubicBezTo>
                    <a:lnTo>
                      <a:pt x="269125" y="242212"/>
                    </a:lnTo>
                    <a:lnTo>
                      <a:pt x="269125" y="57189"/>
                    </a:lnTo>
                    <a:close/>
                    <a:moveTo>
                      <a:pt x="242212" y="242212"/>
                    </a:moveTo>
                    <a:lnTo>
                      <a:pt x="148691" y="242212"/>
                    </a:lnTo>
                    <a:cubicBezTo>
                      <a:pt x="154074" y="172913"/>
                      <a:pt x="199152" y="110341"/>
                      <a:pt x="242212" y="57189"/>
                    </a:cubicBezTo>
                    <a:lnTo>
                      <a:pt x="242212" y="242212"/>
                    </a:lnTo>
                    <a:close/>
                    <a:moveTo>
                      <a:pt x="470295" y="242212"/>
                    </a:moveTo>
                    <a:lnTo>
                      <a:pt x="389558" y="242212"/>
                    </a:lnTo>
                    <a:cubicBezTo>
                      <a:pt x="384848" y="165512"/>
                      <a:pt x="336406" y="97558"/>
                      <a:pt x="292673" y="43733"/>
                    </a:cubicBezTo>
                    <a:cubicBezTo>
                      <a:pt x="389558" y="60553"/>
                      <a:pt x="464240" y="141963"/>
                      <a:pt x="470295" y="242212"/>
                    </a:cubicBezTo>
                    <a:close/>
                    <a:moveTo>
                      <a:pt x="255668" y="0"/>
                    </a:moveTo>
                    <a:cubicBezTo>
                      <a:pt x="114378" y="0"/>
                      <a:pt x="0" y="114378"/>
                      <a:pt x="0" y="255668"/>
                    </a:cubicBezTo>
                    <a:cubicBezTo>
                      <a:pt x="0" y="396959"/>
                      <a:pt x="114378" y="511337"/>
                      <a:pt x="255668" y="511337"/>
                    </a:cubicBezTo>
                    <a:cubicBezTo>
                      <a:pt x="396959" y="511337"/>
                      <a:pt x="511337" y="396959"/>
                      <a:pt x="511337" y="255668"/>
                    </a:cubicBezTo>
                    <a:cubicBezTo>
                      <a:pt x="511337" y="114378"/>
                      <a:pt x="396959" y="0"/>
                      <a:pt x="255668" y="0"/>
                    </a:cubicBezTo>
                    <a:close/>
                  </a:path>
                </a:pathLst>
              </a:custGeom>
              <a:gradFill>
                <a:gsLst>
                  <a:gs pos="67000">
                    <a:srgbClr val="3802DB"/>
                  </a:gs>
                  <a:gs pos="100000">
                    <a:srgbClr val="C039C4"/>
                  </a:gs>
                </a:gsLst>
                <a:lin ang="0" scaled="0"/>
              </a:grad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eaLnBrk="1" fontAlgn="base" latinLnBrk="0" hangingPunct="1">
                  <a:lnSpc>
                    <a:spcPct val="90000"/>
                  </a:lnSpc>
                  <a:spcBef>
                    <a:spcPct val="0"/>
                  </a:spcBef>
                  <a:spcAft>
                    <a:spcPct val="0"/>
                  </a:spcAft>
                  <a:buClrTx/>
                  <a:buSzTx/>
                  <a:buFontTx/>
                  <a:buNone/>
                  <a:tabLst/>
                  <a:defRPr/>
                </a:pPr>
                <a:endParaRPr kumimoji="0" lang="en-US" sz="1600" b="1" i="0" u="none" strike="noStrike" kern="0" cap="none" spc="0" normalizeH="0" baseline="0" noProof="0">
                  <a:ln w="3175">
                    <a:noFill/>
                  </a:ln>
                  <a:solidFill>
                    <a:srgbClr val="091F2C"/>
                  </a:solidFill>
                  <a:effectLst/>
                  <a:uLnTx/>
                  <a:uFillTx/>
                  <a:latin typeface="Segoe UI Semibold"/>
                  <a:ea typeface="+mn-ea"/>
                  <a:cs typeface="Segoe UI" pitchFamily="34" charset="0"/>
                </a:endParaRPr>
              </a:p>
            </p:txBody>
          </p:sp>
          <p:sp>
            <p:nvSpPr>
              <p:cNvPr id="93" name="TextBox 92">
                <a:extLst>
                  <a:ext uri="{FF2B5EF4-FFF2-40B4-BE49-F238E27FC236}">
                    <a16:creationId xmlns:a16="http://schemas.microsoft.com/office/drawing/2014/main" id="{42860439-F0D1-790D-CAE7-717DBBB40D0B}"/>
                  </a:ext>
                </a:extLst>
              </p:cNvPr>
              <p:cNvSpPr txBox="1"/>
              <p:nvPr/>
            </p:nvSpPr>
            <p:spPr>
              <a:xfrm>
                <a:off x="1813668" y="3733625"/>
                <a:ext cx="748633" cy="215444"/>
              </a:xfrm>
              <a:prstGeom prst="rect">
                <a:avLst/>
              </a:prstGeom>
              <a:noFill/>
            </p:spPr>
            <p:txBody>
              <a:bodyPr wrap="square" rtlCol="0">
                <a:spAutoFit/>
              </a:bodyP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091F2C"/>
                    </a:solidFill>
                    <a:effectLst/>
                    <a:uLnTx/>
                    <a:uFillTx/>
                    <a:latin typeface="Segoe UI Semibold"/>
                    <a:cs typeface="Calibri" panose="020F0502020204030204" pitchFamily="34" charset="0"/>
                  </a:rPr>
                  <a:t>Browser</a:t>
                </a:r>
              </a:p>
            </p:txBody>
          </p:sp>
          <p:grpSp>
            <p:nvGrpSpPr>
              <p:cNvPr id="94" name="Group 93">
                <a:extLst>
                  <a:ext uri="{FF2B5EF4-FFF2-40B4-BE49-F238E27FC236}">
                    <a16:creationId xmlns:a16="http://schemas.microsoft.com/office/drawing/2014/main" id="{02FD3D89-5AB8-BDA1-C777-325DCC707C74}"/>
                  </a:ext>
                </a:extLst>
              </p:cNvPr>
              <p:cNvGrpSpPr/>
              <p:nvPr/>
            </p:nvGrpSpPr>
            <p:grpSpPr>
              <a:xfrm>
                <a:off x="2017036" y="3955939"/>
                <a:ext cx="316015" cy="277060"/>
                <a:chOff x="925971" y="7461417"/>
                <a:chExt cx="469862" cy="402939"/>
              </a:xfrm>
            </p:grpSpPr>
            <p:sp>
              <p:nvSpPr>
                <p:cNvPr id="95" name="Freeform 127">
                  <a:extLst>
                    <a:ext uri="{FF2B5EF4-FFF2-40B4-BE49-F238E27FC236}">
                      <a16:creationId xmlns:a16="http://schemas.microsoft.com/office/drawing/2014/main" id="{5898C8B8-27D1-51A9-348D-8E00B7D5E3B1}"/>
                    </a:ext>
                  </a:extLst>
                </p:cNvPr>
                <p:cNvSpPr/>
                <p:nvPr/>
              </p:nvSpPr>
              <p:spPr>
                <a:xfrm>
                  <a:off x="925979" y="7461417"/>
                  <a:ext cx="469854" cy="122410"/>
                </a:xfrm>
                <a:custGeom>
                  <a:avLst/>
                  <a:gdLst>
                    <a:gd name="connsiteX0" fmla="*/ 481902 w 481902"/>
                    <a:gd name="connsiteY0" fmla="*/ 125550 h 125549"/>
                    <a:gd name="connsiteX1" fmla="*/ 481902 w 481902"/>
                    <a:gd name="connsiteY1" fmla="*/ 47081 h 125549"/>
                    <a:gd name="connsiteX2" fmla="*/ 434759 w 481902"/>
                    <a:gd name="connsiteY2" fmla="*/ 0 h 125549"/>
                    <a:gd name="connsiteX3" fmla="*/ 47143 w 481902"/>
                    <a:gd name="connsiteY3" fmla="*/ 0 h 125549"/>
                    <a:gd name="connsiteX4" fmla="*/ 0 w 481902"/>
                    <a:gd name="connsiteY4" fmla="*/ 47081 h 125549"/>
                    <a:gd name="connsiteX5" fmla="*/ 0 w 481902"/>
                    <a:gd name="connsiteY5" fmla="*/ 125550 h 125549"/>
                    <a:gd name="connsiteX6" fmla="*/ 481902 w 481902"/>
                    <a:gd name="connsiteY6" fmla="*/ 125550 h 125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902" h="125549">
                      <a:moveTo>
                        <a:pt x="481902" y="125550"/>
                      </a:moveTo>
                      <a:lnTo>
                        <a:pt x="481902" y="47081"/>
                      </a:lnTo>
                      <a:cubicBezTo>
                        <a:pt x="481902" y="12558"/>
                        <a:pt x="469336" y="0"/>
                        <a:pt x="434759" y="0"/>
                      </a:cubicBezTo>
                      <a:lnTo>
                        <a:pt x="47143" y="0"/>
                      </a:lnTo>
                      <a:cubicBezTo>
                        <a:pt x="12575" y="0"/>
                        <a:pt x="0" y="12558"/>
                        <a:pt x="0" y="47081"/>
                      </a:cubicBezTo>
                      <a:lnTo>
                        <a:pt x="0" y="125550"/>
                      </a:lnTo>
                      <a:lnTo>
                        <a:pt x="481902" y="125550"/>
                      </a:lnTo>
                      <a:close/>
                    </a:path>
                  </a:pathLst>
                </a:custGeom>
                <a:gradFill>
                  <a:gsLst>
                    <a:gs pos="2000">
                      <a:srgbClr val="3802DB"/>
                    </a:gs>
                    <a:gs pos="100000">
                      <a:srgbClr val="C039C4"/>
                    </a:gs>
                  </a:gsLst>
                  <a:lin ang="2400000" scaled="0"/>
                </a:gradFill>
                <a:ln w="8239" cap="flat">
                  <a:noFill/>
                  <a:prstDash val="solid"/>
                  <a:miter/>
                </a:ln>
              </p:spPr>
              <p:txBody>
                <a:bodyPr rot="0" spcFirstLastPara="0" vertOverflow="overflow" horzOverflow="overflow" vert="horz" wrap="square" lIns="89154" tIns="44576" rIns="89154" bIns="44576" numCol="1" spcCol="0" rtlCol="0" fromWordArt="0" anchor="ctr" anchorCtr="0" forceAA="0" compatLnSpc="1">
                  <a:prstTxWarp prst="textNoShape">
                    <a:avLst/>
                  </a:prstTxWarp>
                  <a:noAutofit/>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54" b="0" i="0" u="none" strike="noStrike" kern="0" cap="none" spc="0" normalizeH="0" baseline="0" noProof="0">
                    <a:ln>
                      <a:noFill/>
                    </a:ln>
                    <a:solidFill>
                      <a:srgbClr val="091F2C"/>
                    </a:solidFill>
                    <a:effectLst/>
                    <a:uLnTx/>
                    <a:uFillTx/>
                    <a:latin typeface="Segoe UI"/>
                  </a:endParaRPr>
                </a:p>
              </p:txBody>
            </p:sp>
            <p:sp>
              <p:nvSpPr>
                <p:cNvPr id="96" name="Freeform 128">
                  <a:extLst>
                    <a:ext uri="{FF2B5EF4-FFF2-40B4-BE49-F238E27FC236}">
                      <a16:creationId xmlns:a16="http://schemas.microsoft.com/office/drawing/2014/main" id="{221CBE83-7A6C-6ED5-B15C-2AFFF27351D0}"/>
                    </a:ext>
                  </a:extLst>
                </p:cNvPr>
                <p:cNvSpPr/>
                <p:nvPr/>
              </p:nvSpPr>
              <p:spPr>
                <a:xfrm>
                  <a:off x="925979" y="7583828"/>
                  <a:ext cx="469854" cy="280528"/>
                </a:xfrm>
                <a:custGeom>
                  <a:avLst/>
                  <a:gdLst>
                    <a:gd name="connsiteX0" fmla="*/ 0 w 481902"/>
                    <a:gd name="connsiteY0" fmla="*/ 0 h 287721"/>
                    <a:gd name="connsiteX1" fmla="*/ 0 w 481902"/>
                    <a:gd name="connsiteY1" fmla="*/ 240640 h 287721"/>
                    <a:gd name="connsiteX2" fmla="*/ 47151 w 481902"/>
                    <a:gd name="connsiteY2" fmla="*/ 287721 h 287721"/>
                    <a:gd name="connsiteX3" fmla="*/ 434767 w 481902"/>
                    <a:gd name="connsiteY3" fmla="*/ 287721 h 287721"/>
                    <a:gd name="connsiteX4" fmla="*/ 481902 w 481902"/>
                    <a:gd name="connsiteY4" fmla="*/ 240640 h 287721"/>
                    <a:gd name="connsiteX5" fmla="*/ 481902 w 481902"/>
                    <a:gd name="connsiteY5" fmla="*/ 0 h 287721"/>
                    <a:gd name="connsiteX6" fmla="*/ 0 w 481902"/>
                    <a:gd name="connsiteY6" fmla="*/ 0 h 28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902" h="287721">
                      <a:moveTo>
                        <a:pt x="0" y="0"/>
                      </a:moveTo>
                      <a:lnTo>
                        <a:pt x="0" y="240640"/>
                      </a:lnTo>
                      <a:cubicBezTo>
                        <a:pt x="0" y="275171"/>
                        <a:pt x="12575" y="287721"/>
                        <a:pt x="47151" y="287721"/>
                      </a:cubicBezTo>
                      <a:lnTo>
                        <a:pt x="434767" y="287721"/>
                      </a:lnTo>
                      <a:cubicBezTo>
                        <a:pt x="469336" y="287721"/>
                        <a:pt x="481902" y="275171"/>
                        <a:pt x="481902" y="240640"/>
                      </a:cubicBezTo>
                      <a:lnTo>
                        <a:pt x="481902" y="0"/>
                      </a:lnTo>
                      <a:lnTo>
                        <a:pt x="0" y="0"/>
                      </a:lnTo>
                      <a:close/>
                    </a:path>
                  </a:pathLst>
                </a:custGeom>
                <a:gradFill>
                  <a:gsLst>
                    <a:gs pos="2000">
                      <a:srgbClr val="3802DB"/>
                    </a:gs>
                    <a:gs pos="100000">
                      <a:srgbClr val="C039C4"/>
                    </a:gs>
                  </a:gsLst>
                  <a:lin ang="2400000" scaled="0"/>
                </a:gradFill>
                <a:ln w="8239" cap="flat">
                  <a:noFill/>
                  <a:prstDash val="solid"/>
                  <a:miter/>
                </a:ln>
              </p:spPr>
              <p:txBody>
                <a:bodyPr rot="0" spcFirstLastPara="0" vertOverflow="overflow" horzOverflow="overflow" vert="horz" wrap="square" lIns="89154" tIns="44576" rIns="89154" bIns="44576" numCol="1" spcCol="0" rtlCol="0" fromWordArt="0" anchor="ctr" anchorCtr="0" forceAA="0" compatLnSpc="1">
                  <a:prstTxWarp prst="textNoShape">
                    <a:avLst/>
                  </a:prstTxWarp>
                  <a:noAutofit/>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54" b="0" i="0" u="none" strike="noStrike" kern="0" cap="none" spc="0" normalizeH="0" baseline="0" noProof="0">
                    <a:ln>
                      <a:noFill/>
                    </a:ln>
                    <a:solidFill>
                      <a:srgbClr val="091F2C"/>
                    </a:solidFill>
                    <a:effectLst/>
                    <a:uLnTx/>
                    <a:uFillTx/>
                    <a:latin typeface="Segoe UI"/>
                  </a:endParaRPr>
                </a:p>
              </p:txBody>
            </p:sp>
            <p:sp>
              <p:nvSpPr>
                <p:cNvPr id="97" name="Freeform 129">
                  <a:extLst>
                    <a:ext uri="{FF2B5EF4-FFF2-40B4-BE49-F238E27FC236}">
                      <a16:creationId xmlns:a16="http://schemas.microsoft.com/office/drawing/2014/main" id="{9C6448E1-BF76-1E05-BD33-6A61C7783350}"/>
                    </a:ext>
                  </a:extLst>
                </p:cNvPr>
                <p:cNvSpPr/>
                <p:nvPr/>
              </p:nvSpPr>
              <p:spPr>
                <a:xfrm>
                  <a:off x="925979" y="7461418"/>
                  <a:ext cx="411131" cy="122410"/>
                </a:xfrm>
                <a:custGeom>
                  <a:avLst/>
                  <a:gdLst>
                    <a:gd name="connsiteX0" fmla="*/ 421674 w 421673"/>
                    <a:gd name="connsiteY0" fmla="*/ 0 h 125549"/>
                    <a:gd name="connsiteX1" fmla="*/ 47151 w 421673"/>
                    <a:gd name="connsiteY1" fmla="*/ 0 h 125549"/>
                    <a:gd name="connsiteX2" fmla="*/ 0 w 421673"/>
                    <a:gd name="connsiteY2" fmla="*/ 47081 h 125549"/>
                    <a:gd name="connsiteX3" fmla="*/ 0 w 421673"/>
                    <a:gd name="connsiteY3" fmla="*/ 125550 h 125549"/>
                    <a:gd name="connsiteX4" fmla="*/ 303812 w 421673"/>
                    <a:gd name="connsiteY4" fmla="*/ 125550 h 125549"/>
                    <a:gd name="connsiteX5" fmla="*/ 421674 w 421673"/>
                    <a:gd name="connsiteY5" fmla="*/ 0 h 125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673" h="125549">
                      <a:moveTo>
                        <a:pt x="421674" y="0"/>
                      </a:moveTo>
                      <a:lnTo>
                        <a:pt x="47151" y="0"/>
                      </a:lnTo>
                      <a:cubicBezTo>
                        <a:pt x="12575" y="0"/>
                        <a:pt x="0" y="12550"/>
                        <a:pt x="0" y="47081"/>
                      </a:cubicBezTo>
                      <a:lnTo>
                        <a:pt x="0" y="125550"/>
                      </a:lnTo>
                      <a:lnTo>
                        <a:pt x="303812" y="125550"/>
                      </a:lnTo>
                      <a:lnTo>
                        <a:pt x="421674" y="0"/>
                      </a:lnTo>
                      <a:close/>
                    </a:path>
                  </a:pathLst>
                </a:custGeom>
                <a:gradFill>
                  <a:gsLst>
                    <a:gs pos="2000">
                      <a:srgbClr val="3802DB"/>
                    </a:gs>
                    <a:gs pos="100000">
                      <a:srgbClr val="C039C4"/>
                    </a:gs>
                  </a:gsLst>
                  <a:lin ang="2400000" scaled="0"/>
                </a:gradFill>
                <a:ln w="8239" cap="flat">
                  <a:noFill/>
                  <a:prstDash val="solid"/>
                  <a:miter/>
                </a:ln>
              </p:spPr>
              <p:txBody>
                <a:bodyPr rot="0" spcFirstLastPara="0" vertOverflow="overflow" horzOverflow="overflow" vert="horz" wrap="square" lIns="89154" tIns="44576" rIns="89154" bIns="44576" numCol="1" spcCol="0" rtlCol="0" fromWordArt="0" anchor="ctr" anchorCtr="0" forceAA="0" compatLnSpc="1">
                  <a:prstTxWarp prst="textNoShape">
                    <a:avLst/>
                  </a:prstTxWarp>
                  <a:noAutofit/>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54" b="0" i="0" u="none" strike="noStrike" kern="0" cap="none" spc="0" normalizeH="0" baseline="0" noProof="0">
                    <a:ln>
                      <a:noFill/>
                    </a:ln>
                    <a:solidFill>
                      <a:srgbClr val="091F2C"/>
                    </a:solidFill>
                    <a:effectLst/>
                    <a:uLnTx/>
                    <a:uFillTx/>
                    <a:latin typeface="Segoe UI"/>
                  </a:endParaRPr>
                </a:p>
              </p:txBody>
            </p:sp>
            <p:sp>
              <p:nvSpPr>
                <p:cNvPr id="98" name="Freeform 130">
                  <a:extLst>
                    <a:ext uri="{FF2B5EF4-FFF2-40B4-BE49-F238E27FC236}">
                      <a16:creationId xmlns:a16="http://schemas.microsoft.com/office/drawing/2014/main" id="{7EC54C5B-2851-B762-74BB-840EE0723FB9}"/>
                    </a:ext>
                  </a:extLst>
                </p:cNvPr>
                <p:cNvSpPr/>
                <p:nvPr/>
              </p:nvSpPr>
              <p:spPr>
                <a:xfrm>
                  <a:off x="925971" y="7583828"/>
                  <a:ext cx="296217" cy="280528"/>
                </a:xfrm>
                <a:custGeom>
                  <a:avLst/>
                  <a:gdLst>
                    <a:gd name="connsiteX0" fmla="*/ 47151 w 303812"/>
                    <a:gd name="connsiteY0" fmla="*/ 287721 h 287721"/>
                    <a:gd name="connsiteX1" fmla="*/ 40172 w 303812"/>
                    <a:gd name="connsiteY1" fmla="*/ 287532 h 287721"/>
                    <a:gd name="connsiteX2" fmla="*/ 0 w 303812"/>
                    <a:gd name="connsiteY2" fmla="*/ 240640 h 287721"/>
                    <a:gd name="connsiteX3" fmla="*/ 0 w 303812"/>
                    <a:gd name="connsiteY3" fmla="*/ 0 h 287721"/>
                    <a:gd name="connsiteX4" fmla="*/ 303812 w 303812"/>
                    <a:gd name="connsiteY4" fmla="*/ 0 h 287721"/>
                    <a:gd name="connsiteX5" fmla="*/ 47151 w 303812"/>
                    <a:gd name="connsiteY5" fmla="*/ 287721 h 28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812" h="287721">
                      <a:moveTo>
                        <a:pt x="47151" y="287721"/>
                      </a:moveTo>
                      <a:cubicBezTo>
                        <a:pt x="44712" y="287721"/>
                        <a:pt x="42396" y="287664"/>
                        <a:pt x="40172" y="287532"/>
                      </a:cubicBezTo>
                      <a:cubicBezTo>
                        <a:pt x="10869" y="285845"/>
                        <a:pt x="0" y="272735"/>
                        <a:pt x="0" y="240640"/>
                      </a:cubicBezTo>
                      <a:lnTo>
                        <a:pt x="0" y="0"/>
                      </a:lnTo>
                      <a:lnTo>
                        <a:pt x="303812" y="0"/>
                      </a:lnTo>
                      <a:lnTo>
                        <a:pt x="47151" y="287721"/>
                      </a:lnTo>
                      <a:close/>
                    </a:path>
                  </a:pathLst>
                </a:custGeom>
                <a:gradFill>
                  <a:gsLst>
                    <a:gs pos="2000">
                      <a:srgbClr val="3802DB"/>
                    </a:gs>
                    <a:gs pos="100000">
                      <a:srgbClr val="C039C4"/>
                    </a:gs>
                  </a:gsLst>
                  <a:lin ang="2400000" scaled="0"/>
                </a:gradFill>
                <a:ln w="8239" cap="flat">
                  <a:noFill/>
                  <a:prstDash val="solid"/>
                  <a:miter/>
                </a:ln>
              </p:spPr>
              <p:txBody>
                <a:bodyPr rot="0" spcFirstLastPara="0" vertOverflow="overflow" horzOverflow="overflow" vert="horz" wrap="square" lIns="89154" tIns="44576" rIns="89154" bIns="44576" numCol="1" spcCol="0" rtlCol="0" fromWordArt="0" anchor="ctr" anchorCtr="0" forceAA="0" compatLnSpc="1">
                  <a:prstTxWarp prst="textNoShape">
                    <a:avLst/>
                  </a:prstTxWarp>
                  <a:noAutofit/>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54" b="0" i="0" u="none" strike="noStrike" kern="0" cap="none" spc="0" normalizeH="0" baseline="0" noProof="0">
                    <a:ln>
                      <a:noFill/>
                    </a:ln>
                    <a:solidFill>
                      <a:srgbClr val="091F2C"/>
                    </a:solidFill>
                    <a:effectLst/>
                    <a:uLnTx/>
                    <a:uFillTx/>
                    <a:latin typeface="Segoe UI"/>
                  </a:endParaRPr>
                </a:p>
              </p:txBody>
            </p:sp>
            <p:sp>
              <p:nvSpPr>
                <p:cNvPr id="99" name="Freeform 131">
                  <a:extLst>
                    <a:ext uri="{FF2B5EF4-FFF2-40B4-BE49-F238E27FC236}">
                      <a16:creationId xmlns:a16="http://schemas.microsoft.com/office/drawing/2014/main" id="{56F639FA-4A88-D400-8273-5868E0411318}"/>
                    </a:ext>
                  </a:extLst>
                </p:cNvPr>
                <p:cNvSpPr/>
                <p:nvPr/>
              </p:nvSpPr>
              <p:spPr>
                <a:xfrm>
                  <a:off x="1043449" y="7507327"/>
                  <a:ext cx="321749" cy="40801"/>
                </a:xfrm>
                <a:custGeom>
                  <a:avLst/>
                  <a:gdLst>
                    <a:gd name="connsiteX0" fmla="*/ 0 w 329999"/>
                    <a:gd name="connsiteY0" fmla="*/ 41847 h 41847"/>
                    <a:gd name="connsiteX1" fmla="*/ 330000 w 329999"/>
                    <a:gd name="connsiteY1" fmla="*/ 41847 h 41847"/>
                    <a:gd name="connsiteX2" fmla="*/ 330000 w 329999"/>
                    <a:gd name="connsiteY2" fmla="*/ 0 h 41847"/>
                    <a:gd name="connsiteX3" fmla="*/ 0 w 329999"/>
                    <a:gd name="connsiteY3" fmla="*/ 0 h 41847"/>
                  </a:gdLst>
                  <a:ahLst/>
                  <a:cxnLst>
                    <a:cxn ang="0">
                      <a:pos x="connsiteX0" y="connsiteY0"/>
                    </a:cxn>
                    <a:cxn ang="0">
                      <a:pos x="connsiteX1" y="connsiteY1"/>
                    </a:cxn>
                    <a:cxn ang="0">
                      <a:pos x="connsiteX2" y="connsiteY2"/>
                    </a:cxn>
                    <a:cxn ang="0">
                      <a:pos x="connsiteX3" y="connsiteY3"/>
                    </a:cxn>
                  </a:cxnLst>
                  <a:rect l="l" t="t" r="r" b="b"/>
                  <a:pathLst>
                    <a:path w="329999" h="41847">
                      <a:moveTo>
                        <a:pt x="0" y="41847"/>
                      </a:moveTo>
                      <a:lnTo>
                        <a:pt x="330000" y="41847"/>
                      </a:lnTo>
                      <a:lnTo>
                        <a:pt x="330000" y="0"/>
                      </a:lnTo>
                      <a:lnTo>
                        <a:pt x="0" y="0"/>
                      </a:lnTo>
                      <a:close/>
                    </a:path>
                  </a:pathLst>
                </a:custGeom>
                <a:solidFill>
                  <a:srgbClr val="FFFFFF"/>
                </a:solidFill>
                <a:ln w="8239" cap="flat">
                  <a:noFill/>
                  <a:prstDash val="solid"/>
                  <a:miter/>
                </a:ln>
              </p:spPr>
              <p:txBody>
                <a:bodyPr rot="0" spcFirstLastPara="0" vertOverflow="overflow" horzOverflow="overflow" vert="horz" wrap="square" lIns="89154" tIns="44576" rIns="89154" bIns="44576" numCol="1" spcCol="0" rtlCol="0" fromWordArt="0" anchor="ctr" anchorCtr="0" forceAA="0" compatLnSpc="1">
                  <a:prstTxWarp prst="textNoShape">
                    <a:avLst/>
                  </a:prstTxWarp>
                  <a:noAutofit/>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54" b="0" i="0" u="none" strike="noStrike" kern="0" cap="none" spc="0" normalizeH="0" baseline="0" noProof="0">
                    <a:ln>
                      <a:noFill/>
                    </a:ln>
                    <a:solidFill>
                      <a:srgbClr val="091F2C"/>
                    </a:solidFill>
                    <a:effectLst/>
                    <a:uLnTx/>
                    <a:uFillTx/>
                    <a:latin typeface="Segoe UI"/>
                  </a:endParaRPr>
                </a:p>
              </p:txBody>
            </p:sp>
            <p:sp>
              <p:nvSpPr>
                <p:cNvPr id="100" name="Freeform 132">
                  <a:extLst>
                    <a:ext uri="{FF2B5EF4-FFF2-40B4-BE49-F238E27FC236}">
                      <a16:creationId xmlns:a16="http://schemas.microsoft.com/office/drawing/2014/main" id="{6BE3DD36-D8FE-73C8-28BE-C5144259A881}"/>
                    </a:ext>
                  </a:extLst>
                </p:cNvPr>
                <p:cNvSpPr/>
                <p:nvPr/>
              </p:nvSpPr>
              <p:spPr>
                <a:xfrm>
                  <a:off x="941301" y="7481821"/>
                  <a:ext cx="91928" cy="91808"/>
                </a:xfrm>
                <a:custGeom>
                  <a:avLst/>
                  <a:gdLst>
                    <a:gd name="connsiteX0" fmla="*/ 94286 w 94285"/>
                    <a:gd name="connsiteY0" fmla="*/ 47081 h 94162"/>
                    <a:gd name="connsiteX1" fmla="*/ 47135 w 94285"/>
                    <a:gd name="connsiteY1" fmla="*/ 94162 h 94162"/>
                    <a:gd name="connsiteX2" fmla="*/ 0 w 94285"/>
                    <a:gd name="connsiteY2" fmla="*/ 47081 h 94162"/>
                    <a:gd name="connsiteX3" fmla="*/ 47135 w 94285"/>
                    <a:gd name="connsiteY3" fmla="*/ 0 h 94162"/>
                    <a:gd name="connsiteX4" fmla="*/ 94286 w 94285"/>
                    <a:gd name="connsiteY4" fmla="*/ 47081 h 94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285" h="94162">
                      <a:moveTo>
                        <a:pt x="94286" y="47081"/>
                      </a:moveTo>
                      <a:cubicBezTo>
                        <a:pt x="94286" y="73087"/>
                        <a:pt x="73174" y="94162"/>
                        <a:pt x="47135" y="94162"/>
                      </a:cubicBezTo>
                      <a:cubicBezTo>
                        <a:pt x="21103" y="94162"/>
                        <a:pt x="0" y="73087"/>
                        <a:pt x="0" y="47081"/>
                      </a:cubicBezTo>
                      <a:cubicBezTo>
                        <a:pt x="0" y="21076"/>
                        <a:pt x="21103" y="0"/>
                        <a:pt x="47135" y="0"/>
                      </a:cubicBezTo>
                      <a:cubicBezTo>
                        <a:pt x="73174" y="0"/>
                        <a:pt x="94286" y="21076"/>
                        <a:pt x="94286" y="47081"/>
                      </a:cubicBezTo>
                    </a:path>
                  </a:pathLst>
                </a:custGeom>
                <a:solidFill>
                  <a:srgbClr val="3802DB"/>
                </a:solidFill>
                <a:ln w="8239" cap="flat">
                  <a:noFill/>
                  <a:prstDash val="solid"/>
                  <a:miter/>
                </a:ln>
              </p:spPr>
              <p:txBody>
                <a:bodyPr rot="0" spcFirstLastPara="0" vertOverflow="overflow" horzOverflow="overflow" vert="horz" wrap="square" lIns="89154" tIns="44576" rIns="89154" bIns="44576" numCol="1" spcCol="0" rtlCol="0" fromWordArt="0" anchor="ctr" anchorCtr="0" forceAA="0" compatLnSpc="1">
                  <a:prstTxWarp prst="textNoShape">
                    <a:avLst/>
                  </a:prstTxWarp>
                  <a:noAutofit/>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54" b="0" i="0" u="none" strike="noStrike" kern="0" cap="none" spc="0" normalizeH="0" baseline="0" noProof="0">
                    <a:ln>
                      <a:noFill/>
                    </a:ln>
                    <a:solidFill>
                      <a:srgbClr val="091F2C"/>
                    </a:solidFill>
                    <a:effectLst/>
                    <a:uLnTx/>
                    <a:uFillTx/>
                    <a:latin typeface="Segoe UI"/>
                  </a:endParaRPr>
                </a:p>
              </p:txBody>
            </p:sp>
            <p:sp>
              <p:nvSpPr>
                <p:cNvPr id="101" name="Freeform 133">
                  <a:extLst>
                    <a:ext uri="{FF2B5EF4-FFF2-40B4-BE49-F238E27FC236}">
                      <a16:creationId xmlns:a16="http://schemas.microsoft.com/office/drawing/2014/main" id="{F5C9BCCC-2640-A966-16E6-0B81C911BD41}"/>
                    </a:ext>
                  </a:extLst>
                </p:cNvPr>
                <p:cNvSpPr/>
                <p:nvPr/>
              </p:nvSpPr>
              <p:spPr>
                <a:xfrm>
                  <a:off x="963009" y="7502227"/>
                  <a:ext cx="70219" cy="50999"/>
                </a:xfrm>
                <a:custGeom>
                  <a:avLst/>
                  <a:gdLst>
                    <a:gd name="connsiteX0" fmla="*/ 72020 w 72020"/>
                    <a:gd name="connsiteY0" fmla="*/ 20919 h 52307"/>
                    <a:gd name="connsiteX1" fmla="*/ 24869 w 72020"/>
                    <a:gd name="connsiteY1" fmla="*/ 20919 h 52307"/>
                    <a:gd name="connsiteX2" fmla="*/ 40592 w 72020"/>
                    <a:gd name="connsiteY2" fmla="*/ 5226 h 52307"/>
                    <a:gd name="connsiteX3" fmla="*/ 40592 w 72020"/>
                    <a:gd name="connsiteY3" fmla="*/ 0 h 52307"/>
                    <a:gd name="connsiteX4" fmla="*/ 24869 w 72020"/>
                    <a:gd name="connsiteY4" fmla="*/ 0 h 52307"/>
                    <a:gd name="connsiteX5" fmla="*/ 0 w 72020"/>
                    <a:gd name="connsiteY5" fmla="*/ 27462 h 52307"/>
                    <a:gd name="connsiteX6" fmla="*/ 24869 w 72020"/>
                    <a:gd name="connsiteY6" fmla="*/ 52307 h 52307"/>
                    <a:gd name="connsiteX7" fmla="*/ 40592 w 72020"/>
                    <a:gd name="connsiteY7" fmla="*/ 52307 h 52307"/>
                    <a:gd name="connsiteX8" fmla="*/ 40592 w 72020"/>
                    <a:gd name="connsiteY8" fmla="*/ 47073 h 52307"/>
                    <a:gd name="connsiteX9" fmla="*/ 24869 w 72020"/>
                    <a:gd name="connsiteY9" fmla="*/ 31379 h 52307"/>
                    <a:gd name="connsiteX10" fmla="*/ 72020 w 72020"/>
                    <a:gd name="connsiteY10" fmla="*/ 31379 h 52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020" h="52307">
                      <a:moveTo>
                        <a:pt x="72020" y="20919"/>
                      </a:moveTo>
                      <a:lnTo>
                        <a:pt x="24869" y="20919"/>
                      </a:lnTo>
                      <a:lnTo>
                        <a:pt x="40592" y="5226"/>
                      </a:lnTo>
                      <a:lnTo>
                        <a:pt x="40592" y="0"/>
                      </a:lnTo>
                      <a:lnTo>
                        <a:pt x="24869" y="0"/>
                      </a:lnTo>
                      <a:lnTo>
                        <a:pt x="0" y="27462"/>
                      </a:lnTo>
                      <a:lnTo>
                        <a:pt x="24869" y="52307"/>
                      </a:lnTo>
                      <a:lnTo>
                        <a:pt x="40592" y="52307"/>
                      </a:lnTo>
                      <a:lnTo>
                        <a:pt x="40592" y="47073"/>
                      </a:lnTo>
                      <a:lnTo>
                        <a:pt x="24869" y="31379"/>
                      </a:lnTo>
                      <a:lnTo>
                        <a:pt x="72020" y="31379"/>
                      </a:lnTo>
                      <a:close/>
                    </a:path>
                  </a:pathLst>
                </a:custGeom>
                <a:solidFill>
                  <a:srgbClr val="FFFFFF"/>
                </a:solidFill>
                <a:ln w="8239" cap="flat">
                  <a:noFill/>
                  <a:prstDash val="solid"/>
                  <a:miter/>
                </a:ln>
              </p:spPr>
              <p:txBody>
                <a:bodyPr rot="0" spcFirstLastPara="0" vertOverflow="overflow" horzOverflow="overflow" vert="horz" wrap="square" lIns="89154" tIns="44576" rIns="89154" bIns="44576" numCol="1" spcCol="0" rtlCol="0" fromWordArt="0" anchor="ctr" anchorCtr="0" forceAA="0" compatLnSpc="1">
                  <a:prstTxWarp prst="textNoShape">
                    <a:avLst/>
                  </a:prstTxWarp>
                  <a:noAutofit/>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54" b="0" i="0" u="none" strike="noStrike" kern="0" cap="none" spc="0" normalizeH="0" baseline="0" noProof="0">
                    <a:ln>
                      <a:noFill/>
                    </a:ln>
                    <a:solidFill>
                      <a:srgbClr val="091F2C"/>
                    </a:solidFill>
                    <a:effectLst/>
                    <a:uLnTx/>
                    <a:uFillTx/>
                    <a:latin typeface="Segoe UI"/>
                  </a:endParaRPr>
                </a:p>
              </p:txBody>
            </p:sp>
          </p:grpSp>
        </p:grpSp>
        <p:cxnSp>
          <p:nvCxnSpPr>
            <p:cNvPr id="77" name="Elbow Connector 144">
              <a:extLst>
                <a:ext uri="{FF2B5EF4-FFF2-40B4-BE49-F238E27FC236}">
                  <a16:creationId xmlns:a16="http://schemas.microsoft.com/office/drawing/2014/main" id="{D3A7980C-060D-6FBE-AFCC-B6EBBF8424A3}"/>
                </a:ext>
              </a:extLst>
            </p:cNvPr>
            <p:cNvCxnSpPr>
              <a:cxnSpLocks/>
            </p:cNvCxnSpPr>
            <p:nvPr/>
          </p:nvCxnSpPr>
          <p:spPr>
            <a:xfrm rot="5400000" flipH="1" flipV="1">
              <a:off x="6239598" y="2070865"/>
              <a:ext cx="120957" cy="4466055"/>
            </a:xfrm>
            <a:prstGeom prst="bentConnector3">
              <a:avLst>
                <a:gd name="adj1" fmla="val -744733"/>
              </a:avLst>
            </a:prstGeom>
            <a:noFill/>
            <a:ln w="9525" cap="flat" cmpd="sng" algn="ctr">
              <a:solidFill>
                <a:srgbClr val="C039C4"/>
              </a:solidFill>
              <a:prstDash val="dash"/>
              <a:headEnd type="arrow" w="med" len="med"/>
              <a:tailEnd type="none" w="med" len="med"/>
            </a:ln>
            <a:effectLst/>
          </p:spPr>
        </p:cxnSp>
        <p:cxnSp>
          <p:nvCxnSpPr>
            <p:cNvPr id="78" name="Elbow Connector 1">
              <a:extLst>
                <a:ext uri="{FF2B5EF4-FFF2-40B4-BE49-F238E27FC236}">
                  <a16:creationId xmlns:a16="http://schemas.microsoft.com/office/drawing/2014/main" id="{A8B63A9F-931E-792C-6CAA-C823A05EC03F}"/>
                </a:ext>
              </a:extLst>
            </p:cNvPr>
            <p:cNvCxnSpPr>
              <a:cxnSpLocks/>
            </p:cNvCxnSpPr>
            <p:nvPr/>
          </p:nvCxnSpPr>
          <p:spPr>
            <a:xfrm rot="5400000" flipH="1" flipV="1">
              <a:off x="6467079" y="628688"/>
              <a:ext cx="1409704" cy="6061662"/>
            </a:xfrm>
            <a:prstGeom prst="bentConnector3">
              <a:avLst>
                <a:gd name="adj1" fmla="val -57671"/>
              </a:avLst>
            </a:prstGeom>
            <a:noFill/>
            <a:ln w="9525" cap="flat" cmpd="sng" algn="ctr">
              <a:solidFill>
                <a:srgbClr val="C039C4"/>
              </a:solidFill>
              <a:prstDash val="sysDot"/>
              <a:headEnd type="none" w="med" len="med"/>
              <a:tailEnd type="arrow" w="med" len="med"/>
            </a:ln>
            <a:effectLst/>
          </p:spPr>
        </p:cxnSp>
        <p:cxnSp>
          <p:nvCxnSpPr>
            <p:cNvPr id="79" name="Straight Arrow Connector 78">
              <a:extLst>
                <a:ext uri="{FF2B5EF4-FFF2-40B4-BE49-F238E27FC236}">
                  <a16:creationId xmlns:a16="http://schemas.microsoft.com/office/drawing/2014/main" id="{55474B91-7B5A-A340-9971-D537F3C855FA}"/>
                </a:ext>
              </a:extLst>
            </p:cNvPr>
            <p:cNvCxnSpPr>
              <a:cxnSpLocks/>
            </p:cNvCxnSpPr>
            <p:nvPr/>
          </p:nvCxnSpPr>
          <p:spPr>
            <a:xfrm>
              <a:off x="2683902" y="2766836"/>
              <a:ext cx="914400" cy="0"/>
            </a:xfrm>
            <a:prstGeom prst="straightConnector1">
              <a:avLst/>
            </a:prstGeom>
            <a:noFill/>
            <a:ln w="12700" cap="flat" cmpd="sng" algn="ctr">
              <a:solidFill>
                <a:srgbClr val="C039C4"/>
              </a:solidFill>
              <a:prstDash val="solid"/>
              <a:headEnd type="none" w="med" len="med"/>
              <a:tailEnd type="arrow" w="med" len="med"/>
            </a:ln>
            <a:effectLst/>
          </p:spPr>
        </p:cxnSp>
        <p:cxnSp>
          <p:nvCxnSpPr>
            <p:cNvPr id="80" name="Straight Arrow Connector 79">
              <a:extLst>
                <a:ext uri="{FF2B5EF4-FFF2-40B4-BE49-F238E27FC236}">
                  <a16:creationId xmlns:a16="http://schemas.microsoft.com/office/drawing/2014/main" id="{AF6460E1-61D3-D52A-06D9-3015A187FC7B}"/>
                </a:ext>
              </a:extLst>
            </p:cNvPr>
            <p:cNvCxnSpPr>
              <a:cxnSpLocks/>
            </p:cNvCxnSpPr>
            <p:nvPr/>
          </p:nvCxnSpPr>
          <p:spPr>
            <a:xfrm>
              <a:off x="2682781" y="4154714"/>
              <a:ext cx="914400" cy="0"/>
            </a:xfrm>
            <a:prstGeom prst="straightConnector1">
              <a:avLst/>
            </a:prstGeom>
            <a:noFill/>
            <a:ln w="12700" cap="flat" cmpd="sng" algn="ctr">
              <a:solidFill>
                <a:srgbClr val="C039C4"/>
              </a:solidFill>
              <a:prstDash val="solid"/>
              <a:headEnd type="none" w="med" len="med"/>
              <a:tailEnd type="arrow" w="med" len="med"/>
            </a:ln>
            <a:effectLst/>
          </p:spPr>
        </p:cxnSp>
        <p:cxnSp>
          <p:nvCxnSpPr>
            <p:cNvPr id="81" name="Straight Connector 80">
              <a:extLst>
                <a:ext uri="{FF2B5EF4-FFF2-40B4-BE49-F238E27FC236}">
                  <a16:creationId xmlns:a16="http://schemas.microsoft.com/office/drawing/2014/main" id="{867EFCC3-C943-6608-DA8D-E429B4C786A0}"/>
                </a:ext>
              </a:extLst>
            </p:cNvPr>
            <p:cNvCxnSpPr>
              <a:cxnSpLocks/>
            </p:cNvCxnSpPr>
            <p:nvPr/>
          </p:nvCxnSpPr>
          <p:spPr>
            <a:xfrm>
              <a:off x="4566160" y="4154714"/>
              <a:ext cx="189656" cy="0"/>
            </a:xfrm>
            <a:prstGeom prst="line">
              <a:avLst/>
            </a:prstGeom>
            <a:noFill/>
            <a:ln w="12700" cap="flat" cmpd="sng" algn="ctr">
              <a:solidFill>
                <a:srgbClr val="C039C4"/>
              </a:solidFill>
              <a:prstDash val="solid"/>
              <a:headEnd type="none" w="med" len="med"/>
              <a:tailEnd type="none" w="med" len="med"/>
            </a:ln>
            <a:effectLst/>
          </p:spPr>
        </p:cxnSp>
        <p:cxnSp>
          <p:nvCxnSpPr>
            <p:cNvPr id="82" name="Straight Connector 81">
              <a:extLst>
                <a:ext uri="{FF2B5EF4-FFF2-40B4-BE49-F238E27FC236}">
                  <a16:creationId xmlns:a16="http://schemas.microsoft.com/office/drawing/2014/main" id="{56CA3C57-995E-2709-BA1F-82A31A8355BA}"/>
                </a:ext>
              </a:extLst>
            </p:cNvPr>
            <p:cNvCxnSpPr>
              <a:cxnSpLocks/>
            </p:cNvCxnSpPr>
            <p:nvPr/>
          </p:nvCxnSpPr>
          <p:spPr>
            <a:xfrm>
              <a:off x="4562046" y="2766836"/>
              <a:ext cx="189656" cy="0"/>
            </a:xfrm>
            <a:prstGeom prst="line">
              <a:avLst/>
            </a:prstGeom>
            <a:noFill/>
            <a:ln w="12700" cap="flat" cmpd="sng" algn="ctr">
              <a:solidFill>
                <a:srgbClr val="C039C4"/>
              </a:solidFill>
              <a:prstDash val="solid"/>
              <a:headEnd type="none" w="med" len="med"/>
              <a:tailEnd type="none" w="med" len="med"/>
            </a:ln>
            <a:effectLst/>
          </p:spPr>
        </p:cxnSp>
        <p:sp>
          <p:nvSpPr>
            <p:cNvPr id="83" name="TextBox 82">
              <a:extLst>
                <a:ext uri="{FF2B5EF4-FFF2-40B4-BE49-F238E27FC236}">
                  <a16:creationId xmlns:a16="http://schemas.microsoft.com/office/drawing/2014/main" id="{AFAA9978-7B5F-5EA3-5961-37393D32D7E9}"/>
                </a:ext>
              </a:extLst>
            </p:cNvPr>
            <p:cNvSpPr txBox="1"/>
            <p:nvPr/>
          </p:nvSpPr>
          <p:spPr>
            <a:xfrm>
              <a:off x="3533907" y="2019466"/>
              <a:ext cx="1151505" cy="230832"/>
            </a:xfrm>
            <a:prstGeom prst="rect">
              <a:avLst/>
            </a:prstGeom>
            <a:noFill/>
          </p:spPr>
          <p:txBody>
            <a:bodyPr wrap="square" rtlCol="0">
              <a:spAutoFit/>
            </a:bodyP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a:ln>
                    <a:noFill/>
                  </a:ln>
                  <a:solidFill>
                    <a:srgbClr val="C039C4"/>
                  </a:solidFill>
                  <a:effectLst/>
                  <a:uLnTx/>
                  <a:uFillTx/>
                  <a:latin typeface="Segoe UI Semibold"/>
                </a:rPr>
                <a:t>Mobile BFF</a:t>
              </a:r>
            </a:p>
          </p:txBody>
        </p:sp>
        <p:cxnSp>
          <p:nvCxnSpPr>
            <p:cNvPr id="84" name="Straight Arrow Connector 83">
              <a:extLst>
                <a:ext uri="{FF2B5EF4-FFF2-40B4-BE49-F238E27FC236}">
                  <a16:creationId xmlns:a16="http://schemas.microsoft.com/office/drawing/2014/main" id="{ABBF7E6A-0234-32B4-B059-401A39470652}"/>
                </a:ext>
              </a:extLst>
            </p:cNvPr>
            <p:cNvCxnSpPr>
              <a:cxnSpLocks/>
              <a:endCxn id="34" idx="1"/>
            </p:cNvCxnSpPr>
            <p:nvPr/>
          </p:nvCxnSpPr>
          <p:spPr>
            <a:xfrm flipV="1">
              <a:off x="4758669" y="2145731"/>
              <a:ext cx="357909" cy="2493"/>
            </a:xfrm>
            <a:prstGeom prst="straightConnector1">
              <a:avLst/>
            </a:prstGeom>
            <a:noFill/>
            <a:ln w="12700" cap="flat" cmpd="sng" algn="ctr">
              <a:solidFill>
                <a:srgbClr val="C039C4"/>
              </a:solidFill>
              <a:prstDash val="solid"/>
              <a:headEnd type="none" w="med" len="med"/>
              <a:tailEnd type="arrow" w="med" len="med"/>
            </a:ln>
            <a:effectLst/>
          </p:spPr>
        </p:cxnSp>
        <p:cxnSp>
          <p:nvCxnSpPr>
            <p:cNvPr id="85" name="Straight Arrow Connector 84">
              <a:extLst>
                <a:ext uri="{FF2B5EF4-FFF2-40B4-BE49-F238E27FC236}">
                  <a16:creationId xmlns:a16="http://schemas.microsoft.com/office/drawing/2014/main" id="{C06E3DC3-8377-C2C7-728C-EFA019B89794}"/>
                </a:ext>
              </a:extLst>
            </p:cNvPr>
            <p:cNvCxnSpPr>
              <a:cxnSpLocks/>
            </p:cNvCxnSpPr>
            <p:nvPr/>
          </p:nvCxnSpPr>
          <p:spPr>
            <a:xfrm flipV="1">
              <a:off x="4758669" y="2767114"/>
              <a:ext cx="357909" cy="1"/>
            </a:xfrm>
            <a:prstGeom prst="straightConnector1">
              <a:avLst/>
            </a:prstGeom>
            <a:noFill/>
            <a:ln w="12700" cap="flat" cmpd="sng" algn="ctr">
              <a:solidFill>
                <a:srgbClr val="C039C4"/>
              </a:solidFill>
              <a:prstDash val="solid"/>
              <a:headEnd type="none" w="med" len="med"/>
              <a:tailEnd type="arrow" w="med" len="med"/>
            </a:ln>
            <a:effectLst/>
          </p:spPr>
        </p:cxnSp>
        <p:cxnSp>
          <p:nvCxnSpPr>
            <p:cNvPr id="86" name="Straight Arrow Connector 85">
              <a:extLst>
                <a:ext uri="{FF2B5EF4-FFF2-40B4-BE49-F238E27FC236}">
                  <a16:creationId xmlns:a16="http://schemas.microsoft.com/office/drawing/2014/main" id="{890A24B4-F2EB-92B9-1B1D-B9F5377BD8C8}"/>
                </a:ext>
              </a:extLst>
            </p:cNvPr>
            <p:cNvCxnSpPr>
              <a:cxnSpLocks/>
            </p:cNvCxnSpPr>
            <p:nvPr/>
          </p:nvCxnSpPr>
          <p:spPr>
            <a:xfrm flipV="1">
              <a:off x="4758669" y="3388496"/>
              <a:ext cx="357909" cy="0"/>
            </a:xfrm>
            <a:prstGeom prst="straightConnector1">
              <a:avLst/>
            </a:prstGeom>
            <a:noFill/>
            <a:ln w="12700" cap="flat" cmpd="sng" algn="ctr">
              <a:solidFill>
                <a:srgbClr val="C039C4"/>
              </a:solidFill>
              <a:prstDash val="solid"/>
              <a:headEnd type="none" w="med" len="med"/>
              <a:tailEnd type="arrow" w="med" len="med"/>
            </a:ln>
            <a:effectLst/>
          </p:spPr>
        </p:cxnSp>
        <p:sp>
          <p:nvSpPr>
            <p:cNvPr id="87" name="Rounded Rectangle 40">
              <a:extLst>
                <a:ext uri="{FF2B5EF4-FFF2-40B4-BE49-F238E27FC236}">
                  <a16:creationId xmlns:a16="http://schemas.microsoft.com/office/drawing/2014/main" id="{189B4D27-5BC0-0951-795D-410829C41FCA}"/>
                </a:ext>
              </a:extLst>
            </p:cNvPr>
            <p:cNvSpPr/>
            <p:nvPr/>
          </p:nvSpPr>
          <p:spPr>
            <a:xfrm>
              <a:off x="5115980" y="3268395"/>
              <a:ext cx="1211063" cy="239082"/>
            </a:xfrm>
            <a:prstGeom prst="roundRect">
              <a:avLst>
                <a:gd name="adj" fmla="val 26451"/>
              </a:avLst>
            </a:prstGeom>
            <a:gradFill flip="none" rotWithShape="1">
              <a:gsLst>
                <a:gs pos="49000">
                  <a:srgbClr val="3802DB"/>
                </a:gs>
                <a:gs pos="0">
                  <a:srgbClr val="C039C4"/>
                </a:gs>
              </a:gsLst>
              <a:lin ang="12600000" scaled="0"/>
              <a:tileRect/>
            </a:gradFill>
            <a:ln w="10795" cap="flat" cmpd="sng" algn="ctr">
              <a:noFill/>
              <a:prstDash val="soli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FFFFFF"/>
                  </a:solidFill>
                  <a:effectLst/>
                  <a:uLnTx/>
                  <a:uFillTx/>
                  <a:latin typeface="Segoe UI Semibold"/>
                  <a:ea typeface="+mn-ea"/>
                  <a:cs typeface="+mn-cs"/>
                </a:rPr>
                <a:t>Ordering API</a:t>
              </a:r>
            </a:p>
          </p:txBody>
        </p:sp>
        <p:cxnSp>
          <p:nvCxnSpPr>
            <p:cNvPr id="88" name="Straight Arrow Connector 87">
              <a:extLst>
                <a:ext uri="{FF2B5EF4-FFF2-40B4-BE49-F238E27FC236}">
                  <a16:creationId xmlns:a16="http://schemas.microsoft.com/office/drawing/2014/main" id="{E343CEBC-9CC4-4D05-F4B3-325969430FD9}"/>
                </a:ext>
              </a:extLst>
            </p:cNvPr>
            <p:cNvCxnSpPr>
              <a:cxnSpLocks/>
            </p:cNvCxnSpPr>
            <p:nvPr/>
          </p:nvCxnSpPr>
          <p:spPr>
            <a:xfrm flipV="1">
              <a:off x="4758668" y="4286488"/>
              <a:ext cx="357909" cy="0"/>
            </a:xfrm>
            <a:prstGeom prst="straightConnector1">
              <a:avLst/>
            </a:prstGeom>
            <a:noFill/>
            <a:ln w="12700" cap="flat" cmpd="sng" algn="ctr">
              <a:solidFill>
                <a:srgbClr val="C039C4"/>
              </a:solidFill>
              <a:prstDash val="solid"/>
              <a:headEnd type="none" w="med" len="med"/>
              <a:tailEnd type="arrow" w="med" len="med"/>
            </a:ln>
            <a:effectLst/>
          </p:spPr>
        </p:cxnSp>
      </p:grpSp>
    </p:spTree>
    <p:extLst>
      <p:ext uri="{BB962C8B-B14F-4D97-AF65-F5344CB8AC3E}">
        <p14:creationId xmlns:p14="http://schemas.microsoft.com/office/powerpoint/2010/main" val="4001893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42" presetClass="path" presetSubtype="0" decel="100000" fill="hold" nodeType="withEffect">
                                  <p:stCondLst>
                                    <p:cond delay="0"/>
                                  </p:stCondLst>
                                  <p:childTnLst>
                                    <p:animMotion origin="layout" path="M 0 0.04606 L 0 0 " pathEditMode="relative" rAng="0" ptsTypes="AA">
                                      <p:cBhvr>
                                        <p:cTn id="9" dur="500" fill="hold"/>
                                        <p:tgtEl>
                                          <p:spTgt spid="3"/>
                                        </p:tgtEl>
                                        <p:attrNameLst>
                                          <p:attrName>ppt_x</p:attrName>
                                          <p:attrName>ppt_y</p:attrName>
                                        </p:attrNameLst>
                                      </p:cBhvr>
                                      <p:rCtr x="0" y="-23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B10E93F-3424-BCEB-18A3-3226DF479D13}"/>
              </a:ext>
            </a:extLst>
          </p:cNvPr>
          <p:cNvSpPr txBox="1"/>
          <p:nvPr/>
        </p:nvSpPr>
        <p:spPr>
          <a:xfrm>
            <a:off x="2120900" y="3681288"/>
            <a:ext cx="7950200" cy="954212"/>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ja-JP" altLang="en-US" sz="2000" b="1" i="0" u="none" strike="noStrike" kern="0" cap="none" spc="0" normalizeH="0" baseline="0" noProof="0" dirty="0">
                <a:ln w="3175">
                  <a:noFill/>
                </a:ln>
                <a:solidFill>
                  <a:srgbClr val="FFFFFF"/>
                </a:solidFill>
                <a:effectLst/>
                <a:uLnTx/>
                <a:uFillTx/>
                <a:latin typeface="Yu Gothic UI" panose="020B0500000000000000" pitchFamily="50" charset="-128"/>
                <a:ea typeface="Yu Gothic UI" panose="020B0500000000000000" pitchFamily="50" charset="-128"/>
                <a:cs typeface="Open Sans"/>
              </a:rPr>
              <a:t>全ての規模のアプリケーションに適用可能</a:t>
            </a:r>
            <a:endParaRPr kumimoji="0" lang="en-US" sz="2000" b="1" i="0" u="none" strike="noStrike" kern="0" cap="none" spc="0" normalizeH="0" baseline="0" noProof="0" dirty="0">
              <a:ln w="3175">
                <a:noFill/>
              </a:ln>
              <a:solidFill>
                <a:srgbClr val="FFFFFF"/>
              </a:solidFill>
              <a:effectLst/>
              <a:uLnTx/>
              <a:uFillTx/>
              <a:latin typeface="Yu Gothic UI" panose="020B0500000000000000" pitchFamily="50" charset="-128"/>
              <a:ea typeface="Yu Gothic UI" panose="020B0500000000000000" pitchFamily="50" charset="-128"/>
              <a:cs typeface="Open Sans"/>
            </a:endParaRPr>
          </a:p>
        </p:txBody>
      </p:sp>
      <p:pic>
        <p:nvPicPr>
          <p:cNvPr id="9" name="Picture 8">
            <a:extLst>
              <a:ext uri="{FF2B5EF4-FFF2-40B4-BE49-F238E27FC236}">
                <a16:creationId xmlns:a16="http://schemas.microsoft.com/office/drawing/2014/main" id="{E6D9580A-4C76-2090-54CB-AC57995AF678}"/>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383045" y="1719642"/>
            <a:ext cx="5425910" cy="1457070"/>
          </a:xfrm>
          <a:prstGeom prst="rect">
            <a:avLst/>
          </a:prstGeom>
        </p:spPr>
      </p:pic>
    </p:spTree>
    <p:extLst>
      <p:ext uri="{BB962C8B-B14F-4D97-AF65-F5344CB8AC3E}">
        <p14:creationId xmlns:p14="http://schemas.microsoft.com/office/powerpoint/2010/main" val="96988745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42" presetClass="path" presetSubtype="0" decel="100000" fill="hold" nodeType="withEffect">
                                  <p:stCondLst>
                                    <p:cond delay="0"/>
                                  </p:stCondLst>
                                  <p:childTnLst>
                                    <p:animMotion origin="layout" path="M 0 0.04607 L 0 -4.44444E-6 " pathEditMode="relative" rAng="0" ptsTypes="AA">
                                      <p:cBhvr>
                                        <p:cTn id="9" dur="500" fill="hold"/>
                                        <p:tgtEl>
                                          <p:spTgt spid="9"/>
                                        </p:tgtEl>
                                        <p:attrNameLst>
                                          <p:attrName>ppt_x</p:attrName>
                                          <p:attrName>ppt_y</p:attrName>
                                        </p:attrNameLst>
                                      </p:cBhvr>
                                      <p:rCtr x="0" y="-2315"/>
                                    </p:animMotion>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par>
                                <p:cTn id="14" presetID="42" presetClass="path" presetSubtype="0" decel="100000" fill="hold" grpId="1" nodeType="withEffect">
                                  <p:stCondLst>
                                    <p:cond delay="0"/>
                                  </p:stCondLst>
                                  <p:childTnLst>
                                    <p:animMotion origin="layout" path="M 0 0.04606 L 0 0 " pathEditMode="relative" rAng="0" ptsTypes="AA">
                                      <p:cBhvr>
                                        <p:cTn id="15" dur="500" fill="hold"/>
                                        <p:tgtEl>
                                          <p:spTgt spid="3"/>
                                        </p:tgtEl>
                                        <p:attrNameLst>
                                          <p:attrName>ppt_x</p:attrName>
                                          <p:attrName>ppt_y</p:attrName>
                                        </p:attrNameLst>
                                      </p:cBhvr>
                                      <p:rCtr x="0" y="-23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7723FA5-0F9E-5CC6-BE60-567BB941AB19}"/>
              </a:ext>
            </a:extLst>
          </p:cNvPr>
          <p:cNvSpPr txBox="1"/>
          <p:nvPr/>
        </p:nvSpPr>
        <p:spPr>
          <a:xfrm>
            <a:off x="2882518" y="731801"/>
            <a:ext cx="6182770" cy="228251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endParaRPr lang="en-US" sz="9948" b="1" kern="0" spc="-75">
              <a:latin typeface="Segoe UI Semibold" panose="020B0502040204020203" pitchFamily="34" charset="0"/>
              <a:cs typeface="Segoe UI Semibold" panose="020B0502040204020203" pitchFamily="34" charset="0"/>
            </a:endParaRPr>
          </a:p>
        </p:txBody>
      </p:sp>
      <p:sp>
        <p:nvSpPr>
          <p:cNvPr id="57" name="TextBox 56">
            <a:extLst>
              <a:ext uri="{FF2B5EF4-FFF2-40B4-BE49-F238E27FC236}">
                <a16:creationId xmlns:a16="http://schemas.microsoft.com/office/drawing/2014/main" id="{6F0696DA-AD91-A9CC-C02C-2715E0DD8C45}"/>
              </a:ext>
            </a:extLst>
          </p:cNvPr>
          <p:cNvSpPr txBox="1"/>
          <p:nvPr/>
        </p:nvSpPr>
        <p:spPr>
          <a:xfrm>
            <a:off x="2237682" y="3428939"/>
            <a:ext cx="3736222"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Smart Defaults</a:t>
            </a:r>
          </a:p>
        </p:txBody>
      </p:sp>
      <p:sp>
        <p:nvSpPr>
          <p:cNvPr id="58" name="TextBox 57">
            <a:extLst>
              <a:ext uri="{FF2B5EF4-FFF2-40B4-BE49-F238E27FC236}">
                <a16:creationId xmlns:a16="http://schemas.microsoft.com/office/drawing/2014/main" id="{BDDFFCEE-376A-7227-C67A-E7F8E9C0343A}"/>
              </a:ext>
            </a:extLst>
          </p:cNvPr>
          <p:cNvSpPr txBox="1"/>
          <p:nvPr/>
        </p:nvSpPr>
        <p:spPr>
          <a:xfrm>
            <a:off x="6287359" y="3428939"/>
            <a:ext cx="3736223"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Developer Dashboard</a:t>
            </a:r>
          </a:p>
        </p:txBody>
      </p:sp>
      <p:sp>
        <p:nvSpPr>
          <p:cNvPr id="59" name="TextBox 58">
            <a:extLst>
              <a:ext uri="{FF2B5EF4-FFF2-40B4-BE49-F238E27FC236}">
                <a16:creationId xmlns:a16="http://schemas.microsoft.com/office/drawing/2014/main" id="{8EAECDA8-2113-EF21-90C4-37414A2EB1C2}"/>
              </a:ext>
            </a:extLst>
          </p:cNvPr>
          <p:cNvSpPr txBox="1"/>
          <p:nvPr/>
        </p:nvSpPr>
        <p:spPr>
          <a:xfrm>
            <a:off x="2237682" y="4276415"/>
            <a:ext cx="3736222"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Orchestration</a:t>
            </a:r>
          </a:p>
        </p:txBody>
      </p:sp>
      <p:sp>
        <p:nvSpPr>
          <p:cNvPr id="60" name="TextBox 59">
            <a:extLst>
              <a:ext uri="{FF2B5EF4-FFF2-40B4-BE49-F238E27FC236}">
                <a16:creationId xmlns:a16="http://schemas.microsoft.com/office/drawing/2014/main" id="{3AE55DF2-574F-2C71-6B87-4E7A8FA65F6E}"/>
              </a:ext>
            </a:extLst>
          </p:cNvPr>
          <p:cNvSpPr txBox="1"/>
          <p:nvPr/>
        </p:nvSpPr>
        <p:spPr>
          <a:xfrm>
            <a:off x="6287360" y="4276415"/>
            <a:ext cx="3736222"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Service Discovery</a:t>
            </a:r>
          </a:p>
        </p:txBody>
      </p:sp>
      <p:sp>
        <p:nvSpPr>
          <p:cNvPr id="61" name="TextBox 60">
            <a:extLst>
              <a:ext uri="{FF2B5EF4-FFF2-40B4-BE49-F238E27FC236}">
                <a16:creationId xmlns:a16="http://schemas.microsoft.com/office/drawing/2014/main" id="{6B1DB59E-D497-2683-30BD-1600A87AC873}"/>
              </a:ext>
            </a:extLst>
          </p:cNvPr>
          <p:cNvSpPr txBox="1"/>
          <p:nvPr/>
        </p:nvSpPr>
        <p:spPr>
          <a:xfrm>
            <a:off x="6287360" y="5123891"/>
            <a:ext cx="3736222"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Deployment</a:t>
            </a:r>
          </a:p>
        </p:txBody>
      </p:sp>
      <p:sp>
        <p:nvSpPr>
          <p:cNvPr id="4" name="TextBox 3">
            <a:extLst>
              <a:ext uri="{FF2B5EF4-FFF2-40B4-BE49-F238E27FC236}">
                <a16:creationId xmlns:a16="http://schemas.microsoft.com/office/drawing/2014/main" id="{2A2849DE-C5CF-4C8F-35B8-14ACC7AD892D}"/>
              </a:ext>
            </a:extLst>
          </p:cNvPr>
          <p:cNvSpPr txBox="1"/>
          <p:nvPr/>
        </p:nvSpPr>
        <p:spPr>
          <a:xfrm>
            <a:off x="2121418" y="2233266"/>
            <a:ext cx="7949165" cy="954088"/>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defTabSz="914184" fontAlgn="base">
              <a:spcBef>
                <a:spcPct val="0"/>
              </a:spcBef>
              <a:spcAft>
                <a:spcPct val="0"/>
              </a:spcAft>
              <a:defRPr/>
            </a:pPr>
            <a:r>
              <a:rPr lang="ja-JP" altLang="en-US"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t>観測可能で本番環境に対応可能な</a:t>
            </a:r>
            <a:br>
              <a:rPr lang="en-US" altLang="ja-JP"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br>
            <a:r>
              <a:rPr lang="ja-JP" altLang="en-US"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t>クラウド対応分散アプリケーション</a:t>
            </a:r>
            <a:endParaRPr lang="en-US" altLang="ja-JP"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endParaRPr>
          </a:p>
        </p:txBody>
      </p:sp>
      <p:pic>
        <p:nvPicPr>
          <p:cNvPr id="5" name="Picture 4">
            <a:extLst>
              <a:ext uri="{FF2B5EF4-FFF2-40B4-BE49-F238E27FC236}">
                <a16:creationId xmlns:a16="http://schemas.microsoft.com/office/drawing/2014/main" id="{EDE4B226-BF59-DD80-B46D-B38CFE82BB10}"/>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574758" y="960264"/>
            <a:ext cx="5425204" cy="1456880"/>
          </a:xfrm>
          <a:prstGeom prst="rect">
            <a:avLst/>
          </a:prstGeom>
        </p:spPr>
      </p:pic>
      <p:sp>
        <p:nvSpPr>
          <p:cNvPr id="2" name="TextBox 1">
            <a:extLst>
              <a:ext uri="{FF2B5EF4-FFF2-40B4-BE49-F238E27FC236}">
                <a16:creationId xmlns:a16="http://schemas.microsoft.com/office/drawing/2014/main" id="{8D8F07D5-626B-DDA9-CD00-771AC86161F3}"/>
              </a:ext>
            </a:extLst>
          </p:cNvPr>
          <p:cNvSpPr txBox="1"/>
          <p:nvPr/>
        </p:nvSpPr>
        <p:spPr>
          <a:xfrm>
            <a:off x="2237682" y="5123891"/>
            <a:ext cx="3736222"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Components</a:t>
            </a:r>
          </a:p>
        </p:txBody>
      </p:sp>
    </p:spTree>
    <p:extLst>
      <p:ext uri="{BB962C8B-B14F-4D97-AF65-F5344CB8AC3E}">
        <p14:creationId xmlns:p14="http://schemas.microsoft.com/office/powerpoint/2010/main" val="538462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42" presetClass="path" presetSubtype="0" decel="100000" fill="hold" nodeType="withEffect">
                                  <p:stCondLst>
                                    <p:cond delay="0"/>
                                  </p:stCondLst>
                                  <p:childTnLst>
                                    <p:animMotion origin="layout" path="M 5E-6 0.04606 L 5E-6 3.7037E-6 " pathEditMode="relative" rAng="0" ptsTypes="AA">
                                      <p:cBhvr>
                                        <p:cTn id="9" dur="500" fill="hold"/>
                                        <p:tgtEl>
                                          <p:spTgt spid="5"/>
                                        </p:tgtEl>
                                        <p:attrNameLst>
                                          <p:attrName>ppt_x</p:attrName>
                                          <p:attrName>ppt_y</p:attrName>
                                        </p:attrNameLst>
                                      </p:cBhvr>
                                      <p:rCtr x="0" y="-2315"/>
                                    </p:animMotion>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42" presetClass="path" presetSubtype="0" decel="100000" fill="hold" grpId="1" nodeType="withEffect">
                                  <p:stCondLst>
                                    <p:cond delay="0"/>
                                  </p:stCondLst>
                                  <p:childTnLst>
                                    <p:animMotion origin="layout" path="M 0 0.04606 L 0 0 " pathEditMode="relative" rAng="0" ptsTypes="AA">
                                      <p:cBhvr>
                                        <p:cTn id="15" dur="500" fill="hold"/>
                                        <p:tgtEl>
                                          <p:spTgt spid="4"/>
                                        </p:tgtEl>
                                        <p:attrNameLst>
                                          <p:attrName>ppt_x</p:attrName>
                                          <p:attrName>ppt_y</p:attrName>
                                        </p:attrNameLst>
                                      </p:cBhvr>
                                      <p:rCtr x="0" y="-2315"/>
                                    </p:animMotion>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par>
                          <p:cTn id="20" fill="hold">
                            <p:stCondLst>
                              <p:cond delay="1500"/>
                            </p:stCondLst>
                            <p:childTnLst>
                              <p:par>
                                <p:cTn id="21" presetID="10" presetClass="entr" presetSubtype="0" fill="hold" grpId="0" nodeType="afterEffect">
                                  <p:stCondLst>
                                    <p:cond delay="0"/>
                                  </p:stCondLst>
                                  <p:childTnLst>
                                    <p:set>
                                      <p:cBhvr>
                                        <p:cTn id="22" dur="1" fill="hold">
                                          <p:stCondLst>
                                            <p:cond delay="0"/>
                                          </p:stCondLst>
                                        </p:cTn>
                                        <p:tgtEl>
                                          <p:spTgt spid="57"/>
                                        </p:tgtEl>
                                        <p:attrNameLst>
                                          <p:attrName>style.visibility</p:attrName>
                                        </p:attrNameLst>
                                      </p:cBhvr>
                                      <p:to>
                                        <p:strVal val="visible"/>
                                      </p:to>
                                    </p:set>
                                    <p:animEffect transition="in" filter="fade">
                                      <p:cBhvr>
                                        <p:cTn id="23" dur="500"/>
                                        <p:tgtEl>
                                          <p:spTgt spid="57"/>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58"/>
                                        </p:tgtEl>
                                        <p:attrNameLst>
                                          <p:attrName>style.visibility</p:attrName>
                                        </p:attrNameLst>
                                      </p:cBhvr>
                                      <p:to>
                                        <p:strVal val="visible"/>
                                      </p:to>
                                    </p:set>
                                    <p:animEffect transition="in" filter="fade">
                                      <p:cBhvr>
                                        <p:cTn id="27" dur="500"/>
                                        <p:tgtEl>
                                          <p:spTgt spid="58"/>
                                        </p:tgtEl>
                                      </p:cBhvr>
                                    </p:animEffect>
                                  </p:childTnLst>
                                </p:cTn>
                              </p:par>
                            </p:childTnLst>
                          </p:cTn>
                        </p:par>
                        <p:par>
                          <p:cTn id="28" fill="hold">
                            <p:stCondLst>
                              <p:cond delay="2500"/>
                            </p:stCondLst>
                            <p:childTnLst>
                              <p:par>
                                <p:cTn id="29" presetID="10" presetClass="entr" presetSubtype="0" fill="hold" grpId="0" nodeType="afterEffect">
                                  <p:stCondLst>
                                    <p:cond delay="0"/>
                                  </p:stCondLst>
                                  <p:childTnLst>
                                    <p:set>
                                      <p:cBhvr>
                                        <p:cTn id="30" dur="1" fill="hold">
                                          <p:stCondLst>
                                            <p:cond delay="0"/>
                                          </p:stCondLst>
                                        </p:cTn>
                                        <p:tgtEl>
                                          <p:spTgt spid="59"/>
                                        </p:tgtEl>
                                        <p:attrNameLst>
                                          <p:attrName>style.visibility</p:attrName>
                                        </p:attrNameLst>
                                      </p:cBhvr>
                                      <p:to>
                                        <p:strVal val="visible"/>
                                      </p:to>
                                    </p:set>
                                    <p:animEffect transition="in" filter="fade">
                                      <p:cBhvr>
                                        <p:cTn id="31" dur="500"/>
                                        <p:tgtEl>
                                          <p:spTgt spid="59"/>
                                        </p:tgtEl>
                                      </p:cBhvr>
                                    </p:animEffect>
                                  </p:childTnLst>
                                </p:cTn>
                              </p:par>
                            </p:childTnLst>
                          </p:cTn>
                        </p:par>
                        <p:par>
                          <p:cTn id="32" fill="hold">
                            <p:stCondLst>
                              <p:cond delay="3000"/>
                            </p:stCondLst>
                            <p:childTnLst>
                              <p:par>
                                <p:cTn id="33" presetID="10" presetClass="entr" presetSubtype="0" fill="hold" grpId="0" nodeType="afterEffect">
                                  <p:stCondLst>
                                    <p:cond delay="0"/>
                                  </p:stCondLst>
                                  <p:childTnLst>
                                    <p:set>
                                      <p:cBhvr>
                                        <p:cTn id="34" dur="1" fill="hold">
                                          <p:stCondLst>
                                            <p:cond delay="0"/>
                                          </p:stCondLst>
                                        </p:cTn>
                                        <p:tgtEl>
                                          <p:spTgt spid="60"/>
                                        </p:tgtEl>
                                        <p:attrNameLst>
                                          <p:attrName>style.visibility</p:attrName>
                                        </p:attrNameLst>
                                      </p:cBhvr>
                                      <p:to>
                                        <p:strVal val="visible"/>
                                      </p:to>
                                    </p:set>
                                    <p:animEffect transition="in" filter="fade">
                                      <p:cBhvr>
                                        <p:cTn id="35" dur="500"/>
                                        <p:tgtEl>
                                          <p:spTgt spid="60"/>
                                        </p:tgtEl>
                                      </p:cBhvr>
                                    </p:animEffect>
                                  </p:childTnLst>
                                </p:cTn>
                              </p:par>
                            </p:childTnLst>
                          </p:cTn>
                        </p:par>
                        <p:par>
                          <p:cTn id="36" fill="hold">
                            <p:stCondLst>
                              <p:cond delay="3500"/>
                            </p:stCondLst>
                            <p:childTnLst>
                              <p:par>
                                <p:cTn id="37" presetID="10" presetClass="entr" presetSubtype="0" fill="hold" grpId="0" nodeType="afterEffect">
                                  <p:stCondLst>
                                    <p:cond delay="0"/>
                                  </p:stCondLst>
                                  <p:childTnLst>
                                    <p:set>
                                      <p:cBhvr>
                                        <p:cTn id="38" dur="1" fill="hold">
                                          <p:stCondLst>
                                            <p:cond delay="0"/>
                                          </p:stCondLst>
                                        </p:cTn>
                                        <p:tgtEl>
                                          <p:spTgt spid="2"/>
                                        </p:tgtEl>
                                        <p:attrNameLst>
                                          <p:attrName>style.visibility</p:attrName>
                                        </p:attrNameLst>
                                      </p:cBhvr>
                                      <p:to>
                                        <p:strVal val="visible"/>
                                      </p:to>
                                    </p:set>
                                    <p:animEffect transition="in" filter="fade">
                                      <p:cBhvr>
                                        <p:cTn id="39" dur="500"/>
                                        <p:tgtEl>
                                          <p:spTgt spid="2"/>
                                        </p:tgtEl>
                                      </p:cBhvr>
                                    </p:animEffect>
                                  </p:childTnLst>
                                </p:cTn>
                              </p:par>
                            </p:childTnLst>
                          </p:cTn>
                        </p:par>
                        <p:par>
                          <p:cTn id="40" fill="hold">
                            <p:stCondLst>
                              <p:cond delay="4000"/>
                            </p:stCondLst>
                            <p:childTnLst>
                              <p:par>
                                <p:cTn id="41" presetID="10" presetClass="entr" presetSubtype="0" fill="hold" grpId="0" nodeType="afterEffect">
                                  <p:stCondLst>
                                    <p:cond delay="0"/>
                                  </p:stCondLst>
                                  <p:childTnLst>
                                    <p:set>
                                      <p:cBhvr>
                                        <p:cTn id="42" dur="1" fill="hold">
                                          <p:stCondLst>
                                            <p:cond delay="0"/>
                                          </p:stCondLst>
                                        </p:cTn>
                                        <p:tgtEl>
                                          <p:spTgt spid="61"/>
                                        </p:tgtEl>
                                        <p:attrNameLst>
                                          <p:attrName>style.visibility</p:attrName>
                                        </p:attrNameLst>
                                      </p:cBhvr>
                                      <p:to>
                                        <p:strVal val="visible"/>
                                      </p:to>
                                    </p:set>
                                    <p:animEffect transition="in" filter="fade">
                                      <p:cBhvr>
                                        <p:cTn id="43"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7" grpId="0" animBg="1"/>
      <p:bldP spid="58" grpId="0" animBg="1"/>
      <p:bldP spid="59" grpId="0" animBg="1"/>
      <p:bldP spid="60" grpId="0" animBg="1"/>
      <p:bldP spid="61" grpId="0" animBg="1"/>
      <p:bldP spid="4" grpId="0" animBg="1"/>
      <p:bldP spid="4" grpId="1" animBg="1"/>
      <p:bldP spid="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F293A3A-A305-ADC3-8251-6CF4E38841CB}"/>
              </a:ext>
            </a:extLst>
          </p:cNvPr>
          <p:cNvSpPr>
            <a:spLocks noGrp="1"/>
          </p:cNvSpPr>
          <p:nvPr>
            <p:ph type="title"/>
          </p:nvPr>
        </p:nvSpPr>
        <p:spPr>
          <a:xfrm>
            <a:off x="609600" y="1709738"/>
            <a:ext cx="10737850" cy="2852737"/>
          </a:xfrm>
        </p:spPr>
        <p:txBody>
          <a:bodyPr/>
          <a:lstStyle/>
          <a:p>
            <a:r>
              <a:rPr lang="en-US" dirty="0"/>
              <a:t>DEMO</a:t>
            </a:r>
          </a:p>
        </p:txBody>
      </p:sp>
      <p:sp>
        <p:nvSpPr>
          <p:cNvPr id="2" name="Text Placeholder 2">
            <a:extLst>
              <a:ext uri="{FF2B5EF4-FFF2-40B4-BE49-F238E27FC236}">
                <a16:creationId xmlns:a16="http://schemas.microsoft.com/office/drawing/2014/main" id="{EE7905B8-A2B4-5A75-A6DA-98368DE8E18A}"/>
              </a:ext>
            </a:extLst>
          </p:cNvPr>
          <p:cNvSpPr>
            <a:spLocks noGrp="1"/>
          </p:cNvSpPr>
          <p:nvPr>
            <p:ph type="body" idx="1"/>
          </p:nvPr>
        </p:nvSpPr>
        <p:spPr>
          <a:xfrm>
            <a:off x="609600" y="4589463"/>
            <a:ext cx="6591300" cy="1500187"/>
          </a:xfrm>
        </p:spPr>
        <p:txBody>
          <a:bodyPr/>
          <a:lstStyle/>
          <a:p>
            <a:r>
              <a:rPr lang="en-US" dirty="0"/>
              <a:t>Initial App Walkthrough</a:t>
            </a:r>
          </a:p>
        </p:txBody>
      </p:sp>
      <p:sp>
        <p:nvSpPr>
          <p:cNvPr id="3" name="TextBox 2">
            <a:extLst>
              <a:ext uri="{FF2B5EF4-FFF2-40B4-BE49-F238E27FC236}">
                <a16:creationId xmlns:a16="http://schemas.microsoft.com/office/drawing/2014/main" id="{8F97F07F-967B-A4EF-CE20-1360F856B7BF}"/>
              </a:ext>
            </a:extLst>
          </p:cNvPr>
          <p:cNvSpPr txBox="1"/>
          <p:nvPr/>
        </p:nvSpPr>
        <p:spPr>
          <a:xfrm>
            <a:off x="352425" y="5395216"/>
            <a:ext cx="11620500" cy="721422"/>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lvl="0">
              <a:defRPr/>
            </a:pPr>
            <a:r>
              <a:rPr kumimoji="0" lang="en-US" sz="24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Clone: https://github.com/</a:t>
            </a:r>
            <a:r>
              <a:rPr lang="en-US" sz="2400" dirty="0"/>
              <a:t>dotnet-presentations/</a:t>
            </a:r>
            <a:r>
              <a:rPr lang="en-US" sz="2400" dirty="0" err="1"/>
              <a:t>letslearn</a:t>
            </a:r>
            <a:r>
              <a:rPr lang="en-US" sz="2400" dirty="0"/>
              <a:t>-dotnet-aspire</a:t>
            </a:r>
            <a:endParaRPr kumimoji="0" lang="en-US" sz="24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440545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42" presetClass="path" presetSubtype="0" decel="100000" fill="hold" grpId="1" nodeType="withEffect">
                                  <p:stCondLst>
                                    <p:cond delay="0"/>
                                  </p:stCondLst>
                                  <p:childTnLst>
                                    <p:animMotion origin="layout" path="M 1.25E-6 0.04607 L 1.25E-6 -1.85185E-6 " pathEditMode="relative" rAng="0" ptsTypes="AA">
                                      <p:cBhvr>
                                        <p:cTn id="9" dur="500" fill="hold"/>
                                        <p:tgtEl>
                                          <p:spTgt spid="3"/>
                                        </p:tgtEl>
                                        <p:attrNameLst>
                                          <p:attrName>ppt_x</p:attrName>
                                          <p:attrName>ppt_y</p:attrName>
                                        </p:attrNameLst>
                                      </p:cBhvr>
                                      <p:rCtr x="0" y="-23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7723FA5-0F9E-5CC6-BE60-567BB941AB19}"/>
              </a:ext>
            </a:extLst>
          </p:cNvPr>
          <p:cNvSpPr txBox="1"/>
          <p:nvPr/>
        </p:nvSpPr>
        <p:spPr>
          <a:xfrm>
            <a:off x="2882518" y="731801"/>
            <a:ext cx="6182770" cy="228251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endParaRPr lang="en-US" sz="9948" b="1" kern="0" spc="-75">
              <a:latin typeface="Segoe UI Semibold" panose="020B0502040204020203" pitchFamily="34" charset="0"/>
              <a:cs typeface="Segoe UI Semibold" panose="020B0502040204020203" pitchFamily="34" charset="0"/>
            </a:endParaRPr>
          </a:p>
        </p:txBody>
      </p:sp>
      <p:sp>
        <p:nvSpPr>
          <p:cNvPr id="57" name="TextBox 56">
            <a:extLst>
              <a:ext uri="{FF2B5EF4-FFF2-40B4-BE49-F238E27FC236}">
                <a16:creationId xmlns:a16="http://schemas.microsoft.com/office/drawing/2014/main" id="{6F0696DA-AD91-A9CC-C02C-2715E0DD8C45}"/>
              </a:ext>
            </a:extLst>
          </p:cNvPr>
          <p:cNvSpPr txBox="1"/>
          <p:nvPr/>
        </p:nvSpPr>
        <p:spPr>
          <a:xfrm>
            <a:off x="2237682" y="3428939"/>
            <a:ext cx="3736222"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Smart Defaults</a:t>
            </a:r>
          </a:p>
        </p:txBody>
      </p:sp>
      <p:sp>
        <p:nvSpPr>
          <p:cNvPr id="58" name="TextBox 57">
            <a:extLst>
              <a:ext uri="{FF2B5EF4-FFF2-40B4-BE49-F238E27FC236}">
                <a16:creationId xmlns:a16="http://schemas.microsoft.com/office/drawing/2014/main" id="{BDDFFCEE-376A-7227-C67A-E7F8E9C0343A}"/>
              </a:ext>
            </a:extLst>
          </p:cNvPr>
          <p:cNvSpPr txBox="1"/>
          <p:nvPr/>
        </p:nvSpPr>
        <p:spPr>
          <a:xfrm>
            <a:off x="6287359" y="3428939"/>
            <a:ext cx="3736223"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Developer Dashboard</a:t>
            </a:r>
          </a:p>
        </p:txBody>
      </p:sp>
      <p:sp>
        <p:nvSpPr>
          <p:cNvPr id="59" name="TextBox 58">
            <a:extLst>
              <a:ext uri="{FF2B5EF4-FFF2-40B4-BE49-F238E27FC236}">
                <a16:creationId xmlns:a16="http://schemas.microsoft.com/office/drawing/2014/main" id="{8EAECDA8-2113-EF21-90C4-37414A2EB1C2}"/>
              </a:ext>
            </a:extLst>
          </p:cNvPr>
          <p:cNvSpPr txBox="1"/>
          <p:nvPr/>
        </p:nvSpPr>
        <p:spPr>
          <a:xfrm>
            <a:off x="2237682" y="4276415"/>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Orchestration</a:t>
            </a:r>
          </a:p>
        </p:txBody>
      </p:sp>
      <p:sp>
        <p:nvSpPr>
          <p:cNvPr id="60" name="TextBox 59">
            <a:extLst>
              <a:ext uri="{FF2B5EF4-FFF2-40B4-BE49-F238E27FC236}">
                <a16:creationId xmlns:a16="http://schemas.microsoft.com/office/drawing/2014/main" id="{3AE55DF2-574F-2C71-6B87-4E7A8FA65F6E}"/>
              </a:ext>
            </a:extLst>
          </p:cNvPr>
          <p:cNvSpPr txBox="1"/>
          <p:nvPr/>
        </p:nvSpPr>
        <p:spPr>
          <a:xfrm>
            <a:off x="6287360" y="4276415"/>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Service Discovery</a:t>
            </a:r>
          </a:p>
        </p:txBody>
      </p:sp>
      <p:sp>
        <p:nvSpPr>
          <p:cNvPr id="61" name="TextBox 60">
            <a:extLst>
              <a:ext uri="{FF2B5EF4-FFF2-40B4-BE49-F238E27FC236}">
                <a16:creationId xmlns:a16="http://schemas.microsoft.com/office/drawing/2014/main" id="{6B1DB59E-D497-2683-30BD-1600A87AC873}"/>
              </a:ext>
            </a:extLst>
          </p:cNvPr>
          <p:cNvSpPr txBox="1"/>
          <p:nvPr/>
        </p:nvSpPr>
        <p:spPr>
          <a:xfrm>
            <a:off x="6287360" y="5123891"/>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Deployment</a:t>
            </a:r>
          </a:p>
        </p:txBody>
      </p:sp>
      <p:sp>
        <p:nvSpPr>
          <p:cNvPr id="4" name="TextBox 3">
            <a:extLst>
              <a:ext uri="{FF2B5EF4-FFF2-40B4-BE49-F238E27FC236}">
                <a16:creationId xmlns:a16="http://schemas.microsoft.com/office/drawing/2014/main" id="{2A2849DE-C5CF-4C8F-35B8-14ACC7AD892D}"/>
              </a:ext>
            </a:extLst>
          </p:cNvPr>
          <p:cNvSpPr txBox="1"/>
          <p:nvPr/>
        </p:nvSpPr>
        <p:spPr>
          <a:xfrm>
            <a:off x="2121418" y="2233266"/>
            <a:ext cx="7949165" cy="954088"/>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defTabSz="914184" fontAlgn="base">
              <a:spcBef>
                <a:spcPct val="0"/>
              </a:spcBef>
              <a:spcAft>
                <a:spcPct val="0"/>
              </a:spcAft>
              <a:defRPr/>
            </a:pPr>
            <a:r>
              <a:rPr lang="ja-JP" altLang="en-US"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t>観測可能で本番環境に対応可能な</a:t>
            </a:r>
            <a:br>
              <a:rPr lang="en-US" altLang="ja-JP"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br>
            <a:r>
              <a:rPr lang="ja-JP" altLang="en-US"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t>クラウド対応分散アプリケーション</a:t>
            </a:r>
            <a:endParaRPr lang="en-US" altLang="ja-JP"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endParaRPr>
          </a:p>
        </p:txBody>
      </p:sp>
      <p:pic>
        <p:nvPicPr>
          <p:cNvPr id="5" name="Picture 4">
            <a:extLst>
              <a:ext uri="{FF2B5EF4-FFF2-40B4-BE49-F238E27FC236}">
                <a16:creationId xmlns:a16="http://schemas.microsoft.com/office/drawing/2014/main" id="{EDE4B226-BF59-DD80-B46D-B38CFE82BB10}"/>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574758" y="960264"/>
            <a:ext cx="5425204" cy="1456880"/>
          </a:xfrm>
          <a:prstGeom prst="rect">
            <a:avLst/>
          </a:prstGeom>
        </p:spPr>
      </p:pic>
      <p:sp>
        <p:nvSpPr>
          <p:cNvPr id="2" name="TextBox 1">
            <a:extLst>
              <a:ext uri="{FF2B5EF4-FFF2-40B4-BE49-F238E27FC236}">
                <a16:creationId xmlns:a16="http://schemas.microsoft.com/office/drawing/2014/main" id="{8D8F07D5-626B-DDA9-CD00-771AC86161F3}"/>
              </a:ext>
            </a:extLst>
          </p:cNvPr>
          <p:cNvSpPr txBox="1"/>
          <p:nvPr/>
        </p:nvSpPr>
        <p:spPr>
          <a:xfrm>
            <a:off x="2237682" y="5123891"/>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Components</a:t>
            </a:r>
          </a:p>
        </p:txBody>
      </p:sp>
    </p:spTree>
    <p:extLst>
      <p:ext uri="{BB962C8B-B14F-4D97-AF65-F5344CB8AC3E}">
        <p14:creationId xmlns:p14="http://schemas.microsoft.com/office/powerpoint/2010/main" val="525808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9">
            <a:extLst>
              <a:ext uri="{FF2B5EF4-FFF2-40B4-BE49-F238E27FC236}">
                <a16:creationId xmlns:a16="http://schemas.microsoft.com/office/drawing/2014/main" id="{0B92C295-DB4F-3167-FF5D-E1153E6026F8}"/>
              </a:ext>
            </a:extLst>
          </p:cNvPr>
          <p:cNvSpPr/>
          <p:nvPr/>
        </p:nvSpPr>
        <p:spPr>
          <a:xfrm>
            <a:off x="1058651" y="2379368"/>
            <a:ext cx="10074698" cy="2679649"/>
          </a:xfrm>
          <a:prstGeom prst="roundRect">
            <a:avLst>
              <a:gd name="adj" fmla="val 5765"/>
            </a:avLst>
          </a:prstGeom>
          <a:solidFill>
            <a:srgbClr val="FAFAFA"/>
          </a:solidFill>
          <a:effectLst>
            <a:outerShdw blurRad="63500" dist="127000" dir="2700000" algn="tl" rotWithShape="0">
              <a:srgbClr val="B1B3B3">
                <a:alpha val="50000"/>
              </a:srgbClr>
            </a:outerShdw>
          </a:effectLst>
        </p:spPr>
        <p:txBody>
          <a:bodyPr wrap="square" lIns="0" tIns="0" rIns="0" bIns="0" anchor="t" anchorCtr="0">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0" i="0" u="none" strike="noStrike" kern="0" cap="none" spc="0" normalizeH="0" baseline="0" noProof="0">
              <a:ln w="3175">
                <a:noFill/>
              </a:ln>
              <a:solidFill>
                <a:srgbClr val="3A20A0"/>
              </a:solidFill>
              <a:effectLst/>
              <a:uLnTx/>
              <a:uFillTx/>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39" name="TextBox 38">
            <a:extLst>
              <a:ext uri="{FF2B5EF4-FFF2-40B4-BE49-F238E27FC236}">
                <a16:creationId xmlns:a16="http://schemas.microsoft.com/office/drawing/2014/main" id="{13F71C0F-D5E8-504F-70BB-8E077C132D73}"/>
              </a:ext>
            </a:extLst>
          </p:cNvPr>
          <p:cNvSpPr txBox="1"/>
          <p:nvPr/>
        </p:nvSpPr>
        <p:spPr>
          <a:xfrm>
            <a:off x="586740" y="1989683"/>
            <a:ext cx="11018520" cy="721422"/>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24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.NET Aspire</a:t>
            </a:r>
            <a:r>
              <a:rPr kumimoji="0" lang="en-US" sz="2400" b="1" i="0" u="none" strike="noStrike" kern="0" cap="none" spc="0" normalizeH="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 Service Defaults</a:t>
            </a:r>
            <a:endParaRPr kumimoji="0" lang="en-US" sz="24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grpSp>
        <p:nvGrpSpPr>
          <p:cNvPr id="5" name="Group 4">
            <a:extLst>
              <a:ext uri="{FF2B5EF4-FFF2-40B4-BE49-F238E27FC236}">
                <a16:creationId xmlns:a16="http://schemas.microsoft.com/office/drawing/2014/main" id="{A3A1C794-44EF-2AF6-B984-3E14319FCB91}"/>
              </a:ext>
            </a:extLst>
          </p:cNvPr>
          <p:cNvGrpSpPr/>
          <p:nvPr/>
        </p:nvGrpSpPr>
        <p:grpSpPr>
          <a:xfrm>
            <a:off x="2931213" y="3300359"/>
            <a:ext cx="6329573" cy="1530696"/>
            <a:chOff x="1848518" y="3301038"/>
            <a:chExt cx="6329573" cy="1530696"/>
          </a:xfrm>
        </p:grpSpPr>
        <p:grpSp>
          <p:nvGrpSpPr>
            <p:cNvPr id="26" name="Group 25">
              <a:extLst>
                <a:ext uri="{FF2B5EF4-FFF2-40B4-BE49-F238E27FC236}">
                  <a16:creationId xmlns:a16="http://schemas.microsoft.com/office/drawing/2014/main" id="{5D683E86-4206-2324-B2F6-C70DEB5ECD95}"/>
                </a:ext>
              </a:extLst>
            </p:cNvPr>
            <p:cNvGrpSpPr/>
            <p:nvPr/>
          </p:nvGrpSpPr>
          <p:grpSpPr>
            <a:xfrm>
              <a:off x="1848518" y="3301038"/>
              <a:ext cx="6329573" cy="1530696"/>
              <a:chOff x="1848518" y="3301038"/>
              <a:chExt cx="6329573" cy="1530696"/>
            </a:xfrm>
          </p:grpSpPr>
          <p:grpSp>
            <p:nvGrpSpPr>
              <p:cNvPr id="13" name="Group 12">
                <a:extLst>
                  <a:ext uri="{FF2B5EF4-FFF2-40B4-BE49-F238E27FC236}">
                    <a16:creationId xmlns:a16="http://schemas.microsoft.com/office/drawing/2014/main" id="{DC485A93-8953-FEC3-4516-C36F27F03944}"/>
                  </a:ext>
                </a:extLst>
              </p:cNvPr>
              <p:cNvGrpSpPr>
                <a:grpSpLocks noChangeAspect="1"/>
              </p:cNvGrpSpPr>
              <p:nvPr/>
            </p:nvGrpSpPr>
            <p:grpSpPr>
              <a:xfrm>
                <a:off x="2486314" y="3301038"/>
                <a:ext cx="548640" cy="548695"/>
                <a:chOff x="2378210" y="2756054"/>
                <a:chExt cx="575831" cy="575889"/>
              </a:xfrm>
            </p:grpSpPr>
            <p:sp>
              <p:nvSpPr>
                <p:cNvPr id="11" name="Freeform: Shape 10">
                  <a:extLst>
                    <a:ext uri="{FF2B5EF4-FFF2-40B4-BE49-F238E27FC236}">
                      <a16:creationId xmlns:a16="http://schemas.microsoft.com/office/drawing/2014/main" id="{C7055C36-2FB8-805E-A360-C2AE4CA5E3F0}"/>
                    </a:ext>
                  </a:extLst>
                </p:cNvPr>
                <p:cNvSpPr/>
                <p:nvPr/>
              </p:nvSpPr>
              <p:spPr>
                <a:xfrm>
                  <a:off x="2378210" y="2756054"/>
                  <a:ext cx="575831" cy="575889"/>
                </a:xfrm>
                <a:custGeom>
                  <a:avLst/>
                  <a:gdLst>
                    <a:gd name="connsiteX0" fmla="*/ 42986 w 575831"/>
                    <a:gd name="connsiteY0" fmla="*/ 392948 h 575889"/>
                    <a:gd name="connsiteX1" fmla="*/ 18650 w 575831"/>
                    <a:gd name="connsiteY1" fmla="*/ 374498 h 575889"/>
                    <a:gd name="connsiteX2" fmla="*/ 202 w 575831"/>
                    <a:gd name="connsiteY2" fmla="*/ 392948 h 575889"/>
                    <a:gd name="connsiteX3" fmla="*/ 0 w 575831"/>
                    <a:gd name="connsiteY3" fmla="*/ 395884 h 575889"/>
                    <a:gd name="connsiteX4" fmla="*/ 0 w 575831"/>
                    <a:gd name="connsiteY4" fmla="*/ 496712 h 575889"/>
                    <a:gd name="connsiteX5" fmla="*/ 144 w 575831"/>
                    <a:gd name="connsiteY5" fmla="*/ 501751 h 575889"/>
                    <a:gd name="connsiteX6" fmla="*/ 74369 w 575831"/>
                    <a:gd name="connsiteY6" fmla="*/ 575745 h 575889"/>
                    <a:gd name="connsiteX7" fmla="*/ 79177 w 575831"/>
                    <a:gd name="connsiteY7" fmla="*/ 575889 h 575889"/>
                    <a:gd name="connsiteX8" fmla="*/ 179947 w 575831"/>
                    <a:gd name="connsiteY8" fmla="*/ 575889 h 575889"/>
                    <a:gd name="connsiteX9" fmla="*/ 182884 w 575831"/>
                    <a:gd name="connsiteY9" fmla="*/ 575717 h 575889"/>
                    <a:gd name="connsiteX10" fmla="*/ 201454 w 575831"/>
                    <a:gd name="connsiteY10" fmla="*/ 551474 h 575889"/>
                    <a:gd name="connsiteX11" fmla="*/ 182884 w 575831"/>
                    <a:gd name="connsiteY11" fmla="*/ 532903 h 575889"/>
                    <a:gd name="connsiteX12" fmla="*/ 179947 w 575831"/>
                    <a:gd name="connsiteY12" fmla="*/ 532702 h 575889"/>
                    <a:gd name="connsiteX13" fmla="*/ 79177 w 575831"/>
                    <a:gd name="connsiteY13" fmla="*/ 532702 h 575889"/>
                    <a:gd name="connsiteX14" fmla="*/ 75492 w 575831"/>
                    <a:gd name="connsiteY14" fmla="*/ 532529 h 575889"/>
                    <a:gd name="connsiteX15" fmla="*/ 43389 w 575831"/>
                    <a:gd name="connsiteY15" fmla="*/ 500398 h 575889"/>
                    <a:gd name="connsiteX16" fmla="*/ 43187 w 575831"/>
                    <a:gd name="connsiteY16" fmla="*/ 496712 h 575889"/>
                    <a:gd name="connsiteX17" fmla="*/ 43187 w 575831"/>
                    <a:gd name="connsiteY17" fmla="*/ 395884 h 575889"/>
                    <a:gd name="connsiteX18" fmla="*/ 42986 w 575831"/>
                    <a:gd name="connsiteY18" fmla="*/ 392948 h 575889"/>
                    <a:gd name="connsiteX19" fmla="*/ 575630 w 575831"/>
                    <a:gd name="connsiteY19" fmla="*/ 392948 h 575889"/>
                    <a:gd name="connsiteX20" fmla="*/ 551296 w 575831"/>
                    <a:gd name="connsiteY20" fmla="*/ 374498 h 575889"/>
                    <a:gd name="connsiteX21" fmla="*/ 532644 w 575831"/>
                    <a:gd name="connsiteY21" fmla="*/ 395884 h 575889"/>
                    <a:gd name="connsiteX22" fmla="*/ 532644 w 575831"/>
                    <a:gd name="connsiteY22" fmla="*/ 496712 h 575889"/>
                    <a:gd name="connsiteX23" fmla="*/ 532472 w 575831"/>
                    <a:gd name="connsiteY23" fmla="*/ 500398 h 575889"/>
                    <a:gd name="connsiteX24" fmla="*/ 496655 w 575831"/>
                    <a:gd name="connsiteY24" fmla="*/ 532702 h 575889"/>
                    <a:gd name="connsiteX25" fmla="*/ 395884 w 575831"/>
                    <a:gd name="connsiteY25" fmla="*/ 532702 h 575889"/>
                    <a:gd name="connsiteX26" fmla="*/ 392948 w 575831"/>
                    <a:gd name="connsiteY26" fmla="*/ 532903 h 575889"/>
                    <a:gd name="connsiteX27" fmla="*/ 374498 w 575831"/>
                    <a:gd name="connsiteY27" fmla="*/ 557238 h 575889"/>
                    <a:gd name="connsiteX28" fmla="*/ 395884 w 575831"/>
                    <a:gd name="connsiteY28" fmla="*/ 575889 h 575889"/>
                    <a:gd name="connsiteX29" fmla="*/ 496655 w 575831"/>
                    <a:gd name="connsiteY29" fmla="*/ 575889 h 575889"/>
                    <a:gd name="connsiteX30" fmla="*/ 501492 w 575831"/>
                    <a:gd name="connsiteY30" fmla="*/ 575745 h 575889"/>
                    <a:gd name="connsiteX31" fmla="*/ 575832 w 575831"/>
                    <a:gd name="connsiteY31" fmla="*/ 496712 h 575889"/>
                    <a:gd name="connsiteX32" fmla="*/ 575832 w 575831"/>
                    <a:gd name="connsiteY32" fmla="*/ 395884 h 575889"/>
                    <a:gd name="connsiteX33" fmla="*/ 575630 w 575831"/>
                    <a:gd name="connsiteY33" fmla="*/ 392948 h 575889"/>
                    <a:gd name="connsiteX34" fmla="*/ 201541 w 575831"/>
                    <a:gd name="connsiteY34" fmla="*/ 21594 h 575889"/>
                    <a:gd name="connsiteX35" fmla="*/ 179947 w 575831"/>
                    <a:gd name="connsiteY35" fmla="*/ 0 h 575889"/>
                    <a:gd name="connsiteX36" fmla="*/ 79177 w 575831"/>
                    <a:gd name="connsiteY36" fmla="*/ 0 h 575889"/>
                    <a:gd name="connsiteX37" fmla="*/ 74369 w 575831"/>
                    <a:gd name="connsiteY37" fmla="*/ 144 h 575889"/>
                    <a:gd name="connsiteX38" fmla="*/ 0 w 575831"/>
                    <a:gd name="connsiteY38" fmla="*/ 79177 h 575889"/>
                    <a:gd name="connsiteX39" fmla="*/ 0 w 575831"/>
                    <a:gd name="connsiteY39" fmla="*/ 180005 h 575889"/>
                    <a:gd name="connsiteX40" fmla="*/ 202 w 575831"/>
                    <a:gd name="connsiteY40" fmla="*/ 182942 h 575889"/>
                    <a:gd name="connsiteX41" fmla="*/ 24537 w 575831"/>
                    <a:gd name="connsiteY41" fmla="*/ 201391 h 575889"/>
                    <a:gd name="connsiteX42" fmla="*/ 43187 w 575831"/>
                    <a:gd name="connsiteY42" fmla="*/ 180005 h 575889"/>
                    <a:gd name="connsiteX43" fmla="*/ 43187 w 575831"/>
                    <a:gd name="connsiteY43" fmla="*/ 79177 h 575889"/>
                    <a:gd name="connsiteX44" fmla="*/ 43389 w 575831"/>
                    <a:gd name="connsiteY44" fmla="*/ 75492 h 575889"/>
                    <a:gd name="connsiteX45" fmla="*/ 79177 w 575831"/>
                    <a:gd name="connsiteY45" fmla="*/ 43187 h 575889"/>
                    <a:gd name="connsiteX46" fmla="*/ 179947 w 575831"/>
                    <a:gd name="connsiteY46" fmla="*/ 43187 h 575889"/>
                    <a:gd name="connsiteX47" fmla="*/ 182884 w 575831"/>
                    <a:gd name="connsiteY47" fmla="*/ 42986 h 575889"/>
                    <a:gd name="connsiteX48" fmla="*/ 201541 w 575831"/>
                    <a:gd name="connsiteY48" fmla="*/ 21594 h 575889"/>
                    <a:gd name="connsiteX49" fmla="*/ 501492 w 575831"/>
                    <a:gd name="connsiteY49" fmla="*/ 144 h 575889"/>
                    <a:gd name="connsiteX50" fmla="*/ 496655 w 575831"/>
                    <a:gd name="connsiteY50" fmla="*/ 0 h 575889"/>
                    <a:gd name="connsiteX51" fmla="*/ 395884 w 575831"/>
                    <a:gd name="connsiteY51" fmla="*/ 0 h 575889"/>
                    <a:gd name="connsiteX52" fmla="*/ 392948 w 575831"/>
                    <a:gd name="connsiteY52" fmla="*/ 202 h 575889"/>
                    <a:gd name="connsiteX53" fmla="*/ 374498 w 575831"/>
                    <a:gd name="connsiteY53" fmla="*/ 24537 h 575889"/>
                    <a:gd name="connsiteX54" fmla="*/ 392948 w 575831"/>
                    <a:gd name="connsiteY54" fmla="*/ 42986 h 575889"/>
                    <a:gd name="connsiteX55" fmla="*/ 395884 w 575831"/>
                    <a:gd name="connsiteY55" fmla="*/ 43187 h 575889"/>
                    <a:gd name="connsiteX56" fmla="*/ 496655 w 575831"/>
                    <a:gd name="connsiteY56" fmla="*/ 43187 h 575889"/>
                    <a:gd name="connsiteX57" fmla="*/ 500340 w 575831"/>
                    <a:gd name="connsiteY57" fmla="*/ 43360 h 575889"/>
                    <a:gd name="connsiteX58" fmla="*/ 532472 w 575831"/>
                    <a:gd name="connsiteY58" fmla="*/ 75492 h 575889"/>
                    <a:gd name="connsiteX59" fmla="*/ 532644 w 575831"/>
                    <a:gd name="connsiteY59" fmla="*/ 79177 h 575889"/>
                    <a:gd name="connsiteX60" fmla="*/ 532644 w 575831"/>
                    <a:gd name="connsiteY60" fmla="*/ 180005 h 575889"/>
                    <a:gd name="connsiteX61" fmla="*/ 532846 w 575831"/>
                    <a:gd name="connsiteY61" fmla="*/ 182942 h 575889"/>
                    <a:gd name="connsiteX62" fmla="*/ 557180 w 575831"/>
                    <a:gd name="connsiteY62" fmla="*/ 201391 h 575889"/>
                    <a:gd name="connsiteX63" fmla="*/ 575630 w 575831"/>
                    <a:gd name="connsiteY63" fmla="*/ 182942 h 575889"/>
                    <a:gd name="connsiteX64" fmla="*/ 575832 w 575831"/>
                    <a:gd name="connsiteY64" fmla="*/ 180005 h 575889"/>
                    <a:gd name="connsiteX65" fmla="*/ 575832 w 575831"/>
                    <a:gd name="connsiteY65" fmla="*/ 79177 h 575889"/>
                    <a:gd name="connsiteX66" fmla="*/ 575688 w 575831"/>
                    <a:gd name="connsiteY66" fmla="*/ 74167 h 575889"/>
                    <a:gd name="connsiteX67" fmla="*/ 501492 w 575831"/>
                    <a:gd name="connsiteY67" fmla="*/ 144 h 575889"/>
                    <a:gd name="connsiteX68" fmla="*/ 187232 w 575831"/>
                    <a:gd name="connsiteY68" fmla="*/ 331103 h 575889"/>
                    <a:gd name="connsiteX69" fmla="*/ 288002 w 575831"/>
                    <a:gd name="connsiteY69" fmla="*/ 230333 h 575889"/>
                    <a:gd name="connsiteX70" fmla="*/ 388773 w 575831"/>
                    <a:gd name="connsiteY70" fmla="*/ 331103 h 575889"/>
                    <a:gd name="connsiteX71" fmla="*/ 288002 w 575831"/>
                    <a:gd name="connsiteY71" fmla="*/ 431874 h 575889"/>
                    <a:gd name="connsiteX72" fmla="*/ 187232 w 575831"/>
                    <a:gd name="connsiteY72" fmla="*/ 331103 h 575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75831" h="575889">
                      <a:moveTo>
                        <a:pt x="42986" y="392948"/>
                      </a:moveTo>
                      <a:cubicBezTo>
                        <a:pt x="41360" y="381134"/>
                        <a:pt x="30465" y="372874"/>
                        <a:pt x="18650" y="374498"/>
                      </a:cubicBezTo>
                      <a:cubicBezTo>
                        <a:pt x="9061" y="375819"/>
                        <a:pt x="1521" y="383357"/>
                        <a:pt x="202" y="392948"/>
                      </a:cubicBezTo>
                      <a:lnTo>
                        <a:pt x="0" y="395884"/>
                      </a:lnTo>
                      <a:lnTo>
                        <a:pt x="0" y="496712"/>
                      </a:lnTo>
                      <a:lnTo>
                        <a:pt x="144" y="501751"/>
                      </a:lnTo>
                      <a:cubicBezTo>
                        <a:pt x="2685" y="541604"/>
                        <a:pt x="34507" y="573330"/>
                        <a:pt x="74369" y="575745"/>
                      </a:cubicBezTo>
                      <a:lnTo>
                        <a:pt x="79177" y="575889"/>
                      </a:lnTo>
                      <a:lnTo>
                        <a:pt x="179947" y="575889"/>
                      </a:lnTo>
                      <a:lnTo>
                        <a:pt x="182884" y="575717"/>
                      </a:lnTo>
                      <a:cubicBezTo>
                        <a:pt x="194707" y="574150"/>
                        <a:pt x="203021" y="563296"/>
                        <a:pt x="201454" y="551474"/>
                      </a:cubicBezTo>
                      <a:cubicBezTo>
                        <a:pt x="200172" y="541797"/>
                        <a:pt x="192559" y="534185"/>
                        <a:pt x="182884" y="532903"/>
                      </a:cubicBezTo>
                      <a:lnTo>
                        <a:pt x="179947" y="532702"/>
                      </a:lnTo>
                      <a:lnTo>
                        <a:pt x="79177" y="532702"/>
                      </a:lnTo>
                      <a:lnTo>
                        <a:pt x="75492" y="532529"/>
                      </a:lnTo>
                      <a:cubicBezTo>
                        <a:pt x="58530" y="530776"/>
                        <a:pt x="45126" y="517362"/>
                        <a:pt x="43389" y="500398"/>
                      </a:cubicBezTo>
                      <a:lnTo>
                        <a:pt x="43187" y="496712"/>
                      </a:lnTo>
                      <a:lnTo>
                        <a:pt x="43187" y="395884"/>
                      </a:lnTo>
                      <a:lnTo>
                        <a:pt x="42986" y="392948"/>
                      </a:lnTo>
                      <a:close/>
                      <a:moveTo>
                        <a:pt x="575630" y="392948"/>
                      </a:moveTo>
                      <a:cubicBezTo>
                        <a:pt x="574003" y="381134"/>
                        <a:pt x="563109" y="372874"/>
                        <a:pt x="551296" y="374498"/>
                      </a:cubicBezTo>
                      <a:cubicBezTo>
                        <a:pt x="540608" y="375969"/>
                        <a:pt x="532647" y="385099"/>
                        <a:pt x="532644" y="395884"/>
                      </a:cubicBezTo>
                      <a:lnTo>
                        <a:pt x="532644" y="496712"/>
                      </a:lnTo>
                      <a:lnTo>
                        <a:pt x="532472" y="500398"/>
                      </a:lnTo>
                      <a:cubicBezTo>
                        <a:pt x="530583" y="518755"/>
                        <a:pt x="515110" y="532711"/>
                        <a:pt x="496655" y="532702"/>
                      </a:cubicBezTo>
                      <a:lnTo>
                        <a:pt x="395884" y="532702"/>
                      </a:lnTo>
                      <a:lnTo>
                        <a:pt x="392948" y="532903"/>
                      </a:lnTo>
                      <a:cubicBezTo>
                        <a:pt x="381134" y="534530"/>
                        <a:pt x="372874" y="545425"/>
                        <a:pt x="374498" y="557238"/>
                      </a:cubicBezTo>
                      <a:cubicBezTo>
                        <a:pt x="375969" y="567926"/>
                        <a:pt x="385099" y="575886"/>
                        <a:pt x="395884" y="575889"/>
                      </a:cubicBezTo>
                      <a:lnTo>
                        <a:pt x="496655" y="575889"/>
                      </a:lnTo>
                      <a:lnTo>
                        <a:pt x="501492" y="575745"/>
                      </a:lnTo>
                      <a:cubicBezTo>
                        <a:pt x="543266" y="573189"/>
                        <a:pt x="575835" y="538564"/>
                        <a:pt x="575832" y="496712"/>
                      </a:cubicBezTo>
                      <a:lnTo>
                        <a:pt x="575832" y="395884"/>
                      </a:lnTo>
                      <a:lnTo>
                        <a:pt x="575630" y="392948"/>
                      </a:lnTo>
                      <a:close/>
                      <a:moveTo>
                        <a:pt x="201541" y="21594"/>
                      </a:moveTo>
                      <a:cubicBezTo>
                        <a:pt x="201541" y="9668"/>
                        <a:pt x="191873" y="0"/>
                        <a:pt x="179947" y="0"/>
                      </a:cubicBezTo>
                      <a:lnTo>
                        <a:pt x="79177" y="0"/>
                      </a:lnTo>
                      <a:lnTo>
                        <a:pt x="74369" y="144"/>
                      </a:lnTo>
                      <a:cubicBezTo>
                        <a:pt x="32584" y="2686"/>
                        <a:pt x="-1" y="37315"/>
                        <a:pt x="0" y="79177"/>
                      </a:cubicBezTo>
                      <a:lnTo>
                        <a:pt x="0" y="180005"/>
                      </a:lnTo>
                      <a:lnTo>
                        <a:pt x="202" y="182942"/>
                      </a:lnTo>
                      <a:cubicBezTo>
                        <a:pt x="1827" y="194756"/>
                        <a:pt x="12722" y="203016"/>
                        <a:pt x="24537" y="201391"/>
                      </a:cubicBezTo>
                      <a:cubicBezTo>
                        <a:pt x="35222" y="199920"/>
                        <a:pt x="43184" y="190791"/>
                        <a:pt x="43187" y="180005"/>
                      </a:cubicBezTo>
                      <a:lnTo>
                        <a:pt x="43187" y="79177"/>
                      </a:lnTo>
                      <a:lnTo>
                        <a:pt x="43389" y="75492"/>
                      </a:lnTo>
                      <a:cubicBezTo>
                        <a:pt x="45278" y="57144"/>
                        <a:pt x="60732" y="43194"/>
                        <a:pt x="79177" y="43187"/>
                      </a:cubicBezTo>
                      <a:lnTo>
                        <a:pt x="179947" y="43187"/>
                      </a:lnTo>
                      <a:lnTo>
                        <a:pt x="182884" y="42986"/>
                      </a:lnTo>
                      <a:cubicBezTo>
                        <a:pt x="193574" y="41518"/>
                        <a:pt x="201541" y="32384"/>
                        <a:pt x="201541" y="21594"/>
                      </a:cubicBezTo>
                      <a:close/>
                      <a:moveTo>
                        <a:pt x="501492" y="144"/>
                      </a:moveTo>
                      <a:lnTo>
                        <a:pt x="496655" y="0"/>
                      </a:lnTo>
                      <a:lnTo>
                        <a:pt x="395884" y="0"/>
                      </a:lnTo>
                      <a:lnTo>
                        <a:pt x="392948" y="202"/>
                      </a:lnTo>
                      <a:cubicBezTo>
                        <a:pt x="381134" y="1827"/>
                        <a:pt x="372874" y="12722"/>
                        <a:pt x="374498" y="24537"/>
                      </a:cubicBezTo>
                      <a:cubicBezTo>
                        <a:pt x="375819" y="34127"/>
                        <a:pt x="383357" y="41666"/>
                        <a:pt x="392948" y="42986"/>
                      </a:cubicBezTo>
                      <a:lnTo>
                        <a:pt x="395884" y="43187"/>
                      </a:lnTo>
                      <a:lnTo>
                        <a:pt x="496655" y="43187"/>
                      </a:lnTo>
                      <a:lnTo>
                        <a:pt x="500340" y="43360"/>
                      </a:lnTo>
                      <a:cubicBezTo>
                        <a:pt x="517313" y="45100"/>
                        <a:pt x="530733" y="58519"/>
                        <a:pt x="532472" y="75492"/>
                      </a:cubicBezTo>
                      <a:lnTo>
                        <a:pt x="532644" y="79177"/>
                      </a:lnTo>
                      <a:lnTo>
                        <a:pt x="532644" y="180005"/>
                      </a:lnTo>
                      <a:lnTo>
                        <a:pt x="532846" y="182942"/>
                      </a:lnTo>
                      <a:cubicBezTo>
                        <a:pt x="534473" y="194756"/>
                        <a:pt x="545367" y="203016"/>
                        <a:pt x="557180" y="201391"/>
                      </a:cubicBezTo>
                      <a:cubicBezTo>
                        <a:pt x="566771" y="200071"/>
                        <a:pt x="574312" y="192531"/>
                        <a:pt x="575630" y="182942"/>
                      </a:cubicBezTo>
                      <a:lnTo>
                        <a:pt x="575832" y="180005"/>
                      </a:lnTo>
                      <a:lnTo>
                        <a:pt x="575832" y="79177"/>
                      </a:lnTo>
                      <a:lnTo>
                        <a:pt x="575688" y="74167"/>
                      </a:lnTo>
                      <a:cubicBezTo>
                        <a:pt x="573163" y="34312"/>
                        <a:pt x="541354" y="2576"/>
                        <a:pt x="501492" y="144"/>
                      </a:cubicBezTo>
                      <a:close/>
                      <a:moveTo>
                        <a:pt x="187232" y="331103"/>
                      </a:moveTo>
                      <a:cubicBezTo>
                        <a:pt x="187232" y="275449"/>
                        <a:pt x="232348" y="230333"/>
                        <a:pt x="288002" y="230333"/>
                      </a:cubicBezTo>
                      <a:cubicBezTo>
                        <a:pt x="343656" y="230333"/>
                        <a:pt x="388773" y="275449"/>
                        <a:pt x="388773" y="331103"/>
                      </a:cubicBezTo>
                      <a:cubicBezTo>
                        <a:pt x="388773" y="386757"/>
                        <a:pt x="343656" y="431874"/>
                        <a:pt x="288002" y="431874"/>
                      </a:cubicBezTo>
                      <a:cubicBezTo>
                        <a:pt x="232348" y="431874"/>
                        <a:pt x="187232" y="386757"/>
                        <a:pt x="187232" y="331103"/>
                      </a:cubicBez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Yu Gothic UI" panose="020B0500000000000000" pitchFamily="50" charset="-128"/>
                    <a:ea typeface="Yu Gothic UI" panose="020B0500000000000000" pitchFamily="50" charset="-128"/>
                    <a:cs typeface="Segoe UI" pitchFamily="34" charset="0"/>
                  </a:endParaRPr>
                </a:p>
              </p:txBody>
            </p:sp>
            <p:sp>
              <p:nvSpPr>
                <p:cNvPr id="12" name="Freeform: Shape 11">
                  <a:extLst>
                    <a:ext uri="{FF2B5EF4-FFF2-40B4-BE49-F238E27FC236}">
                      <a16:creationId xmlns:a16="http://schemas.microsoft.com/office/drawing/2014/main" id="{89A7C577-94EB-7667-DC16-17A7451C059F}"/>
                    </a:ext>
                  </a:extLst>
                </p:cNvPr>
                <p:cNvSpPr/>
                <p:nvPr/>
              </p:nvSpPr>
              <p:spPr>
                <a:xfrm>
                  <a:off x="2458340" y="2892814"/>
                  <a:ext cx="416603" cy="158356"/>
                </a:xfrm>
                <a:custGeom>
                  <a:avLst/>
                  <a:gdLst>
                    <a:gd name="connsiteX0" fmla="*/ 41169 w 416603"/>
                    <a:gd name="connsiteY0" fmla="*/ 143756 h 158356"/>
                    <a:gd name="connsiteX1" fmla="*/ 40939 w 416603"/>
                    <a:gd name="connsiteY1" fmla="*/ 144361 h 158356"/>
                    <a:gd name="connsiteX2" fmla="*/ 40939 w 416603"/>
                    <a:gd name="connsiteY2" fmla="*/ 144419 h 158356"/>
                    <a:gd name="connsiteX3" fmla="*/ 13155 w 416603"/>
                    <a:gd name="connsiteY3" fmla="*/ 156972 h 158356"/>
                    <a:gd name="connsiteX4" fmla="*/ 602 w 416603"/>
                    <a:gd name="connsiteY4" fmla="*/ 128929 h 158356"/>
                    <a:gd name="connsiteX5" fmla="*/ 774 w 416603"/>
                    <a:gd name="connsiteY5" fmla="*/ 128497 h 158356"/>
                    <a:gd name="connsiteX6" fmla="*/ 3279 w 416603"/>
                    <a:gd name="connsiteY6" fmla="*/ 122739 h 158356"/>
                    <a:gd name="connsiteX7" fmla="*/ 11053 w 416603"/>
                    <a:gd name="connsiteY7" fmla="*/ 107882 h 158356"/>
                    <a:gd name="connsiteX8" fmla="*/ 45027 w 416603"/>
                    <a:gd name="connsiteY8" fmla="*/ 63917 h 158356"/>
                    <a:gd name="connsiteX9" fmla="*/ 207872 w 416603"/>
                    <a:gd name="connsiteY9" fmla="*/ 0 h 158356"/>
                    <a:gd name="connsiteX10" fmla="*/ 370689 w 416603"/>
                    <a:gd name="connsiteY10" fmla="*/ 63917 h 158356"/>
                    <a:gd name="connsiteX11" fmla="*/ 404663 w 416603"/>
                    <a:gd name="connsiteY11" fmla="*/ 107882 h 158356"/>
                    <a:gd name="connsiteX12" fmla="*/ 414970 w 416603"/>
                    <a:gd name="connsiteY12" fmla="*/ 128497 h 158356"/>
                    <a:gd name="connsiteX13" fmla="*/ 415143 w 416603"/>
                    <a:gd name="connsiteY13" fmla="*/ 128929 h 158356"/>
                    <a:gd name="connsiteX14" fmla="*/ 415200 w 416603"/>
                    <a:gd name="connsiteY14" fmla="*/ 129073 h 158356"/>
                    <a:gd name="connsiteX15" fmla="*/ 415200 w 416603"/>
                    <a:gd name="connsiteY15" fmla="*/ 129130 h 158356"/>
                    <a:gd name="connsiteX16" fmla="*/ 415229 w 416603"/>
                    <a:gd name="connsiteY16" fmla="*/ 129188 h 158356"/>
                    <a:gd name="connsiteX17" fmla="*/ 402590 w 416603"/>
                    <a:gd name="connsiteY17" fmla="*/ 156972 h 158356"/>
                    <a:gd name="connsiteX18" fmla="*/ 374806 w 416603"/>
                    <a:gd name="connsiteY18" fmla="*/ 144361 h 158356"/>
                    <a:gd name="connsiteX19" fmla="*/ 374575 w 416603"/>
                    <a:gd name="connsiteY19" fmla="*/ 143785 h 158356"/>
                    <a:gd name="connsiteX20" fmla="*/ 373309 w 416603"/>
                    <a:gd name="connsiteY20" fmla="*/ 140906 h 158356"/>
                    <a:gd name="connsiteX21" fmla="*/ 367378 w 416603"/>
                    <a:gd name="connsiteY21" fmla="*/ 129649 h 158356"/>
                    <a:gd name="connsiteX22" fmla="*/ 340169 w 416603"/>
                    <a:gd name="connsiteY22" fmla="*/ 94436 h 158356"/>
                    <a:gd name="connsiteX23" fmla="*/ 207872 w 416603"/>
                    <a:gd name="connsiteY23" fmla="*/ 43187 h 158356"/>
                    <a:gd name="connsiteX24" fmla="*/ 75575 w 416603"/>
                    <a:gd name="connsiteY24" fmla="*/ 94436 h 158356"/>
                    <a:gd name="connsiteX25" fmla="*/ 48367 w 416603"/>
                    <a:gd name="connsiteY25" fmla="*/ 129649 h 158356"/>
                    <a:gd name="connsiteX26" fmla="*/ 41169 w 416603"/>
                    <a:gd name="connsiteY26" fmla="*/ 143756 h 15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16603" h="158356">
                      <a:moveTo>
                        <a:pt x="41169" y="143756"/>
                      </a:moveTo>
                      <a:lnTo>
                        <a:pt x="40939" y="144361"/>
                      </a:lnTo>
                      <a:lnTo>
                        <a:pt x="40939" y="144419"/>
                      </a:lnTo>
                      <a:cubicBezTo>
                        <a:pt x="36717" y="155544"/>
                        <a:pt x="24293" y="161155"/>
                        <a:pt x="13155" y="156972"/>
                      </a:cubicBezTo>
                      <a:cubicBezTo>
                        <a:pt x="-4063" y="150522"/>
                        <a:pt x="544" y="129073"/>
                        <a:pt x="602" y="128929"/>
                      </a:cubicBezTo>
                      <a:lnTo>
                        <a:pt x="774" y="128497"/>
                      </a:lnTo>
                      <a:cubicBezTo>
                        <a:pt x="1525" y="126542"/>
                        <a:pt x="2361" y="124621"/>
                        <a:pt x="3279" y="122739"/>
                      </a:cubicBezTo>
                      <a:cubicBezTo>
                        <a:pt x="5007" y="119024"/>
                        <a:pt x="7540" y="113928"/>
                        <a:pt x="11053" y="107882"/>
                      </a:cubicBezTo>
                      <a:cubicBezTo>
                        <a:pt x="20456" y="91838"/>
                        <a:pt x="31874" y="77064"/>
                        <a:pt x="45027" y="63917"/>
                      </a:cubicBezTo>
                      <a:cubicBezTo>
                        <a:pt x="77331" y="31671"/>
                        <a:pt x="129415" y="0"/>
                        <a:pt x="207872" y="0"/>
                      </a:cubicBezTo>
                      <a:cubicBezTo>
                        <a:pt x="286358" y="0"/>
                        <a:pt x="338442" y="31671"/>
                        <a:pt x="370689" y="63917"/>
                      </a:cubicBezTo>
                      <a:cubicBezTo>
                        <a:pt x="383841" y="77064"/>
                        <a:pt x="395259" y="91838"/>
                        <a:pt x="404663" y="107882"/>
                      </a:cubicBezTo>
                      <a:cubicBezTo>
                        <a:pt x="408532" y="114527"/>
                        <a:pt x="411976" y="121414"/>
                        <a:pt x="414970" y="128497"/>
                      </a:cubicBezTo>
                      <a:lnTo>
                        <a:pt x="415143" y="128929"/>
                      </a:lnTo>
                      <a:lnTo>
                        <a:pt x="415200" y="129073"/>
                      </a:lnTo>
                      <a:lnTo>
                        <a:pt x="415200" y="129130"/>
                      </a:lnTo>
                      <a:lnTo>
                        <a:pt x="415229" y="129188"/>
                      </a:lnTo>
                      <a:cubicBezTo>
                        <a:pt x="419404" y="140350"/>
                        <a:pt x="413749" y="152785"/>
                        <a:pt x="402590" y="156972"/>
                      </a:cubicBezTo>
                      <a:cubicBezTo>
                        <a:pt x="391441" y="161017"/>
                        <a:pt x="379101" y="155417"/>
                        <a:pt x="374806" y="144361"/>
                      </a:cubicBezTo>
                      <a:lnTo>
                        <a:pt x="374575" y="143785"/>
                      </a:lnTo>
                      <a:cubicBezTo>
                        <a:pt x="374575" y="143785"/>
                        <a:pt x="373913" y="142202"/>
                        <a:pt x="373309" y="140906"/>
                      </a:cubicBezTo>
                      <a:cubicBezTo>
                        <a:pt x="371506" y="137065"/>
                        <a:pt x="369528" y="133308"/>
                        <a:pt x="367378" y="129649"/>
                      </a:cubicBezTo>
                      <a:cubicBezTo>
                        <a:pt x="359846" y="116802"/>
                        <a:pt x="350701" y="104968"/>
                        <a:pt x="340169" y="94436"/>
                      </a:cubicBezTo>
                      <a:cubicBezTo>
                        <a:pt x="314833" y="69100"/>
                        <a:pt x="273373" y="43187"/>
                        <a:pt x="207872" y="43187"/>
                      </a:cubicBezTo>
                      <a:cubicBezTo>
                        <a:pt x="142400" y="43187"/>
                        <a:pt x="100911" y="69100"/>
                        <a:pt x="75575" y="94436"/>
                      </a:cubicBezTo>
                      <a:cubicBezTo>
                        <a:pt x="65043" y="104965"/>
                        <a:pt x="55899" y="116799"/>
                        <a:pt x="48367" y="129649"/>
                      </a:cubicBezTo>
                      <a:cubicBezTo>
                        <a:pt x="45699" y="134209"/>
                        <a:pt x="43296" y="138919"/>
                        <a:pt x="41169" y="143756"/>
                      </a:cubicBez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Yu Gothic UI" panose="020B0500000000000000" pitchFamily="50" charset="-128"/>
                    <a:ea typeface="Yu Gothic UI" panose="020B0500000000000000" pitchFamily="50" charset="-128"/>
                    <a:cs typeface="Segoe UI" pitchFamily="34" charset="0"/>
                  </a:endParaRPr>
                </a:p>
              </p:txBody>
            </p:sp>
          </p:grpSp>
          <p:sp>
            <p:nvSpPr>
              <p:cNvPr id="6" name="Graphic 239">
                <a:extLst>
                  <a:ext uri="{FF2B5EF4-FFF2-40B4-BE49-F238E27FC236}">
                    <a16:creationId xmlns:a16="http://schemas.microsoft.com/office/drawing/2014/main" id="{430F6D32-0CBF-11E9-75A7-3C96898C9F09}"/>
                  </a:ext>
                </a:extLst>
              </p:cNvPr>
              <p:cNvSpPr>
                <a:spLocks noChangeAspect="1"/>
              </p:cNvSpPr>
              <p:nvPr/>
            </p:nvSpPr>
            <p:spPr>
              <a:xfrm>
                <a:off x="4708816" y="3301038"/>
                <a:ext cx="548760" cy="548640"/>
              </a:xfrm>
              <a:custGeom>
                <a:avLst/>
                <a:gdLst>
                  <a:gd name="connsiteX0" fmla="*/ 61913 w 381083"/>
                  <a:gd name="connsiteY0" fmla="*/ 0 h 381000"/>
                  <a:gd name="connsiteX1" fmla="*/ 0 w 381083"/>
                  <a:gd name="connsiteY1" fmla="*/ 61913 h 381000"/>
                  <a:gd name="connsiteX2" fmla="*/ 0 w 381083"/>
                  <a:gd name="connsiteY2" fmla="*/ 280988 h 381000"/>
                  <a:gd name="connsiteX3" fmla="*/ 61913 w 381083"/>
                  <a:gd name="connsiteY3" fmla="*/ 342900 h 381000"/>
                  <a:gd name="connsiteX4" fmla="*/ 153429 w 381083"/>
                  <a:gd name="connsiteY4" fmla="*/ 342900 h 381000"/>
                  <a:gd name="connsiteX5" fmla="*/ 157542 w 381083"/>
                  <a:gd name="connsiteY5" fmla="*/ 331106 h 381000"/>
                  <a:gd name="connsiteX6" fmla="*/ 233658 w 381083"/>
                  <a:gd name="connsiteY6" fmla="*/ 178752 h 381000"/>
                  <a:gd name="connsiteX7" fmla="*/ 318905 w 381083"/>
                  <a:gd name="connsiteY7" fmla="*/ 178752 h 381000"/>
                  <a:gd name="connsiteX8" fmla="*/ 342900 w 381083"/>
                  <a:gd name="connsiteY8" fmla="*/ 226781 h 381000"/>
                  <a:gd name="connsiteX9" fmla="*/ 342900 w 381083"/>
                  <a:gd name="connsiteY9" fmla="*/ 61913 h 381000"/>
                  <a:gd name="connsiteX10" fmla="*/ 280988 w 381083"/>
                  <a:gd name="connsiteY10" fmla="*/ 0 h 381000"/>
                  <a:gd name="connsiteX11" fmla="*/ 61913 w 381083"/>
                  <a:gd name="connsiteY11" fmla="*/ 0 h 381000"/>
                  <a:gd name="connsiteX12" fmla="*/ 272034 w 381083"/>
                  <a:gd name="connsiteY12" fmla="*/ 119646 h 381000"/>
                  <a:gd name="connsiteX13" fmla="*/ 143376 w 381083"/>
                  <a:gd name="connsiteY13" fmla="*/ 248157 h 381000"/>
                  <a:gd name="connsiteX14" fmla="*/ 123176 w 381083"/>
                  <a:gd name="connsiteY14" fmla="*/ 248149 h 381000"/>
                  <a:gd name="connsiteX15" fmla="*/ 70869 w 381083"/>
                  <a:gd name="connsiteY15" fmla="*/ 195840 h 381000"/>
                  <a:gd name="connsiteX16" fmla="*/ 70869 w 381083"/>
                  <a:gd name="connsiteY16" fmla="*/ 175633 h 381000"/>
                  <a:gd name="connsiteX17" fmla="*/ 91075 w 381083"/>
                  <a:gd name="connsiteY17" fmla="*/ 175635 h 381000"/>
                  <a:gd name="connsiteX18" fmla="*/ 133285 w 381083"/>
                  <a:gd name="connsiteY18" fmla="*/ 217848 h 381000"/>
                  <a:gd name="connsiteX19" fmla="*/ 251841 w 381083"/>
                  <a:gd name="connsiteY19" fmla="*/ 99429 h 381000"/>
                  <a:gd name="connsiteX20" fmla="*/ 272045 w 381083"/>
                  <a:gd name="connsiteY20" fmla="*/ 99441 h 381000"/>
                  <a:gd name="connsiteX21" fmla="*/ 272034 w 381083"/>
                  <a:gd name="connsiteY21" fmla="*/ 119646 h 381000"/>
                  <a:gd name="connsiteX22" fmla="*/ 250727 w 381083"/>
                  <a:gd name="connsiteY22" fmla="*/ 187263 h 381000"/>
                  <a:gd name="connsiteX23" fmla="*/ 174586 w 381083"/>
                  <a:gd name="connsiteY23" fmla="*/ 339631 h 381000"/>
                  <a:gd name="connsiteX24" fmla="*/ 200168 w 381083"/>
                  <a:gd name="connsiteY24" fmla="*/ 381000 h 381000"/>
                  <a:gd name="connsiteX25" fmla="*/ 352450 w 381083"/>
                  <a:gd name="connsiteY25" fmla="*/ 381000 h 381000"/>
                  <a:gd name="connsiteX26" fmla="*/ 378032 w 381083"/>
                  <a:gd name="connsiteY26" fmla="*/ 339631 h 381000"/>
                  <a:gd name="connsiteX27" fmla="*/ 301891 w 381083"/>
                  <a:gd name="connsiteY27" fmla="*/ 187263 h 381000"/>
                  <a:gd name="connsiteX28" fmla="*/ 250727 w 381083"/>
                  <a:gd name="connsiteY28" fmla="*/ 187263 h 381000"/>
                  <a:gd name="connsiteX29" fmla="*/ 285841 w 381083"/>
                  <a:gd name="connsiteY29" fmla="*/ 238041 h 381000"/>
                  <a:gd name="connsiteX30" fmla="*/ 285841 w 381083"/>
                  <a:gd name="connsiteY30" fmla="*/ 295225 h 381000"/>
                  <a:gd name="connsiteX31" fmla="*/ 276309 w 381083"/>
                  <a:gd name="connsiteY31" fmla="*/ 304754 h 381000"/>
                  <a:gd name="connsiteX32" fmla="*/ 266776 w 381083"/>
                  <a:gd name="connsiteY32" fmla="*/ 295225 h 381000"/>
                  <a:gd name="connsiteX33" fmla="*/ 266776 w 381083"/>
                  <a:gd name="connsiteY33" fmla="*/ 238041 h 381000"/>
                  <a:gd name="connsiteX34" fmla="*/ 276309 w 381083"/>
                  <a:gd name="connsiteY34" fmla="*/ 228512 h 381000"/>
                  <a:gd name="connsiteX35" fmla="*/ 285841 w 381083"/>
                  <a:gd name="connsiteY35" fmla="*/ 238041 h 381000"/>
                  <a:gd name="connsiteX36" fmla="*/ 276309 w 381083"/>
                  <a:gd name="connsiteY36" fmla="*/ 342877 h 381000"/>
                  <a:gd name="connsiteX37" fmla="*/ 266776 w 381083"/>
                  <a:gd name="connsiteY37" fmla="*/ 333346 h 381000"/>
                  <a:gd name="connsiteX38" fmla="*/ 276309 w 381083"/>
                  <a:gd name="connsiteY38" fmla="*/ 323816 h 381000"/>
                  <a:gd name="connsiteX39" fmla="*/ 285841 w 381083"/>
                  <a:gd name="connsiteY39" fmla="*/ 333346 h 381000"/>
                  <a:gd name="connsiteX40" fmla="*/ 276309 w 381083"/>
                  <a:gd name="connsiteY40" fmla="*/ 342877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81083" h="381000">
                    <a:moveTo>
                      <a:pt x="61913" y="0"/>
                    </a:moveTo>
                    <a:cubicBezTo>
                      <a:pt x="27719" y="0"/>
                      <a:pt x="0" y="27719"/>
                      <a:pt x="0" y="61913"/>
                    </a:cubicBezTo>
                    <a:lnTo>
                      <a:pt x="0" y="280988"/>
                    </a:lnTo>
                    <a:cubicBezTo>
                      <a:pt x="0" y="315180"/>
                      <a:pt x="27719" y="342900"/>
                      <a:pt x="61913" y="342900"/>
                    </a:cubicBezTo>
                    <a:lnTo>
                      <a:pt x="153429" y="342900"/>
                    </a:lnTo>
                    <a:cubicBezTo>
                      <a:pt x="154252" y="338938"/>
                      <a:pt x="155606" y="334981"/>
                      <a:pt x="157542" y="331106"/>
                    </a:cubicBezTo>
                    <a:lnTo>
                      <a:pt x="233658" y="178752"/>
                    </a:lnTo>
                    <a:cubicBezTo>
                      <a:pt x="251212" y="143616"/>
                      <a:pt x="301350" y="143616"/>
                      <a:pt x="318905" y="178752"/>
                    </a:cubicBezTo>
                    <a:lnTo>
                      <a:pt x="342900" y="226781"/>
                    </a:lnTo>
                    <a:lnTo>
                      <a:pt x="342900" y="61913"/>
                    </a:lnTo>
                    <a:cubicBezTo>
                      <a:pt x="342900" y="27719"/>
                      <a:pt x="315180" y="0"/>
                      <a:pt x="280988" y="0"/>
                    </a:cubicBezTo>
                    <a:lnTo>
                      <a:pt x="61913" y="0"/>
                    </a:lnTo>
                    <a:close/>
                    <a:moveTo>
                      <a:pt x="272034" y="119646"/>
                    </a:moveTo>
                    <a:lnTo>
                      <a:pt x="143376" y="248157"/>
                    </a:lnTo>
                    <a:cubicBezTo>
                      <a:pt x="137794" y="253731"/>
                      <a:pt x="128753" y="253727"/>
                      <a:pt x="123176" y="248149"/>
                    </a:cubicBezTo>
                    <a:lnTo>
                      <a:pt x="70869" y="195840"/>
                    </a:lnTo>
                    <a:cubicBezTo>
                      <a:pt x="65289" y="190260"/>
                      <a:pt x="65289" y="181213"/>
                      <a:pt x="70869" y="175633"/>
                    </a:cubicBezTo>
                    <a:cubicBezTo>
                      <a:pt x="76449" y="170056"/>
                      <a:pt x="85495" y="170056"/>
                      <a:pt x="91075" y="175635"/>
                    </a:cubicBezTo>
                    <a:lnTo>
                      <a:pt x="133285" y="217848"/>
                    </a:lnTo>
                    <a:lnTo>
                      <a:pt x="251841" y="99429"/>
                    </a:lnTo>
                    <a:cubicBezTo>
                      <a:pt x="257423" y="93852"/>
                      <a:pt x="266470" y="93858"/>
                      <a:pt x="272045" y="99441"/>
                    </a:cubicBezTo>
                    <a:cubicBezTo>
                      <a:pt x="277623" y="105023"/>
                      <a:pt x="277618" y="114070"/>
                      <a:pt x="272034" y="119646"/>
                    </a:cubicBezTo>
                    <a:close/>
                    <a:moveTo>
                      <a:pt x="250727" y="187263"/>
                    </a:moveTo>
                    <a:lnTo>
                      <a:pt x="174586" y="339631"/>
                    </a:lnTo>
                    <a:cubicBezTo>
                      <a:pt x="165085" y="358639"/>
                      <a:pt x="178914" y="381000"/>
                      <a:pt x="200168" y="381000"/>
                    </a:cubicBezTo>
                    <a:lnTo>
                      <a:pt x="352450" y="381000"/>
                    </a:lnTo>
                    <a:cubicBezTo>
                      <a:pt x="373704" y="381000"/>
                      <a:pt x="387530" y="358641"/>
                      <a:pt x="378032" y="339631"/>
                    </a:cubicBezTo>
                    <a:lnTo>
                      <a:pt x="301891" y="187263"/>
                    </a:lnTo>
                    <a:cubicBezTo>
                      <a:pt x="291356" y="166179"/>
                      <a:pt x="261263" y="166179"/>
                      <a:pt x="250727" y="187263"/>
                    </a:cubicBezTo>
                    <a:close/>
                    <a:moveTo>
                      <a:pt x="285841" y="238041"/>
                    </a:moveTo>
                    <a:lnTo>
                      <a:pt x="285841" y="295225"/>
                    </a:lnTo>
                    <a:cubicBezTo>
                      <a:pt x="285841" y="300489"/>
                      <a:pt x="281574" y="304754"/>
                      <a:pt x="276309" y="304754"/>
                    </a:cubicBezTo>
                    <a:cubicBezTo>
                      <a:pt x="271043" y="304754"/>
                      <a:pt x="266776" y="300489"/>
                      <a:pt x="266776" y="295225"/>
                    </a:cubicBezTo>
                    <a:lnTo>
                      <a:pt x="266776" y="238041"/>
                    </a:lnTo>
                    <a:cubicBezTo>
                      <a:pt x="266776" y="232778"/>
                      <a:pt x="271043" y="228512"/>
                      <a:pt x="276309" y="228512"/>
                    </a:cubicBezTo>
                    <a:cubicBezTo>
                      <a:pt x="281574" y="228512"/>
                      <a:pt x="285841" y="232778"/>
                      <a:pt x="285841" y="238041"/>
                    </a:cubicBezTo>
                    <a:close/>
                    <a:moveTo>
                      <a:pt x="276309" y="342877"/>
                    </a:moveTo>
                    <a:cubicBezTo>
                      <a:pt x="271043" y="342877"/>
                      <a:pt x="266776" y="338610"/>
                      <a:pt x="266776" y="333346"/>
                    </a:cubicBezTo>
                    <a:cubicBezTo>
                      <a:pt x="266776" y="328083"/>
                      <a:pt x="271043" y="323816"/>
                      <a:pt x="276309" y="323816"/>
                    </a:cubicBezTo>
                    <a:cubicBezTo>
                      <a:pt x="281574" y="323816"/>
                      <a:pt x="285841" y="328083"/>
                      <a:pt x="285841" y="333346"/>
                    </a:cubicBezTo>
                    <a:cubicBezTo>
                      <a:pt x="285841" y="338610"/>
                      <a:pt x="281574" y="342877"/>
                      <a:pt x="276309" y="342877"/>
                    </a:cubicBez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Yu Gothic UI" panose="020B0500000000000000" pitchFamily="50" charset="-128"/>
                  <a:ea typeface="Yu Gothic UI" panose="020B0500000000000000" pitchFamily="50" charset="-128"/>
                  <a:cs typeface="Segoe UI" pitchFamily="34" charset="0"/>
                </a:endParaRPr>
              </a:p>
            </p:txBody>
          </p:sp>
          <p:sp>
            <p:nvSpPr>
              <p:cNvPr id="16" name="TextBox 15">
                <a:extLst>
                  <a:ext uri="{FF2B5EF4-FFF2-40B4-BE49-F238E27FC236}">
                    <a16:creationId xmlns:a16="http://schemas.microsoft.com/office/drawing/2014/main" id="{431D1D13-ED0C-8FBB-25E8-927DDF558112}"/>
                  </a:ext>
                </a:extLst>
              </p:cNvPr>
              <p:cNvSpPr txBox="1"/>
              <p:nvPr/>
            </p:nvSpPr>
            <p:spPr>
              <a:xfrm>
                <a:off x="1848518" y="4123848"/>
                <a:ext cx="1824232" cy="707886"/>
              </a:xfrm>
              <a:prstGeom prst="rect">
                <a:avLst/>
              </a:prstGeom>
              <a:noFill/>
            </p:spPr>
            <p:txBody>
              <a:bodyPr wrap="square">
                <a:sp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w="3175">
                      <a:noFill/>
                    </a:ln>
                    <a:solidFill>
                      <a:srgbClr val="3A20A0"/>
                    </a:solidFill>
                    <a:effectLst/>
                    <a:uLnTx/>
                    <a:uFillTx/>
                    <a:latin typeface="Yu Gothic UI" panose="020B0500000000000000" pitchFamily="50" charset="-128"/>
                    <a:ea typeface="Yu Gothic UI" panose="020B0500000000000000" pitchFamily="50" charset="-128"/>
                    <a:cs typeface="Open Sans SemiBold"/>
                  </a:rPr>
                  <a:t>Observability</a:t>
                </a:r>
              </a:p>
              <a:p>
                <a:pPr marL="0" marR="0" lvl="0" indent="0" algn="ctr" defTabSz="914367" rtl="0" eaLnBrk="1" fontAlgn="base" latinLnBrk="0" hangingPunct="1">
                  <a:lnSpc>
                    <a:spcPct val="100000"/>
                  </a:lnSpc>
                  <a:spcBef>
                    <a:spcPct val="0"/>
                  </a:spcBef>
                  <a:spcAft>
                    <a:spcPct val="0"/>
                  </a:spcAft>
                  <a:buClrTx/>
                  <a:buSzTx/>
                  <a:buFontTx/>
                  <a:buNone/>
                  <a:tabLst/>
                  <a:defRPr/>
                </a:pPr>
                <a:r>
                  <a:rPr lang="ja-JP" altLang="en-US" sz="2000" kern="0" dirty="0">
                    <a:ln w="3175">
                      <a:noFill/>
                    </a:ln>
                    <a:solidFill>
                      <a:srgbClr val="3A20A0"/>
                    </a:solidFill>
                    <a:latin typeface="Yu Gothic UI" panose="020B0500000000000000" pitchFamily="50" charset="-128"/>
                    <a:ea typeface="Yu Gothic UI" panose="020B0500000000000000" pitchFamily="50" charset="-128"/>
                    <a:cs typeface="Open Sans SemiBold"/>
                  </a:rPr>
                  <a:t>可観測性</a:t>
                </a:r>
                <a:endParaRPr kumimoji="0" lang="en-US" sz="2000" b="0" i="0" u="none" strike="noStrike" kern="0" cap="none" spc="0" normalizeH="0" baseline="0" noProof="0" dirty="0">
                  <a:ln w="3175">
                    <a:noFill/>
                  </a:ln>
                  <a:solidFill>
                    <a:srgbClr val="3A20A0"/>
                  </a:solidFill>
                  <a:effectLst/>
                  <a:uLnTx/>
                  <a:uFillTx/>
                  <a:latin typeface="Yu Gothic UI" panose="020B0500000000000000" pitchFamily="50" charset="-128"/>
                  <a:ea typeface="Yu Gothic UI" panose="020B0500000000000000" pitchFamily="50" charset="-128"/>
                  <a:cs typeface="Open Sans SemiBold"/>
                </a:endParaRPr>
              </a:p>
            </p:txBody>
          </p:sp>
          <p:sp>
            <p:nvSpPr>
              <p:cNvPr id="17" name="TextBox 16">
                <a:extLst>
                  <a:ext uri="{FF2B5EF4-FFF2-40B4-BE49-F238E27FC236}">
                    <a16:creationId xmlns:a16="http://schemas.microsoft.com/office/drawing/2014/main" id="{CF61E97F-5FD9-2D9A-47D5-47356385B71A}"/>
                  </a:ext>
                </a:extLst>
              </p:cNvPr>
              <p:cNvSpPr txBox="1"/>
              <p:nvPr/>
            </p:nvSpPr>
            <p:spPr>
              <a:xfrm>
                <a:off x="4071080" y="4123848"/>
                <a:ext cx="1824232" cy="707886"/>
              </a:xfrm>
              <a:prstGeom prst="rect">
                <a:avLst/>
              </a:prstGeom>
              <a:noFill/>
            </p:spPr>
            <p:txBody>
              <a:bodyPr wrap="square">
                <a:sp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w="3175">
                      <a:noFill/>
                    </a:ln>
                    <a:solidFill>
                      <a:srgbClr val="3A20A0"/>
                    </a:solidFill>
                    <a:effectLst/>
                    <a:uLnTx/>
                    <a:uFillTx/>
                    <a:latin typeface="Yu Gothic UI" panose="020B0500000000000000" pitchFamily="50" charset="-128"/>
                    <a:ea typeface="Yu Gothic UI" panose="020B0500000000000000" pitchFamily="50" charset="-128"/>
                    <a:cs typeface="Open Sans SemiBold"/>
                  </a:rPr>
                  <a:t>Resiliency</a:t>
                </a:r>
              </a:p>
              <a:p>
                <a:pPr marL="0" marR="0" lvl="0" indent="0" algn="ctr" defTabSz="914367" rtl="0" eaLnBrk="1" fontAlgn="base" latinLnBrk="0" hangingPunct="1">
                  <a:lnSpc>
                    <a:spcPct val="100000"/>
                  </a:lnSpc>
                  <a:spcBef>
                    <a:spcPct val="0"/>
                  </a:spcBef>
                  <a:spcAft>
                    <a:spcPct val="0"/>
                  </a:spcAft>
                  <a:buClrTx/>
                  <a:buSzTx/>
                  <a:buFontTx/>
                  <a:buNone/>
                  <a:tabLst/>
                  <a:defRPr/>
                </a:pPr>
                <a:r>
                  <a:rPr lang="ja-JP" altLang="en-US" sz="2000" kern="0" dirty="0">
                    <a:ln w="3175">
                      <a:noFill/>
                    </a:ln>
                    <a:solidFill>
                      <a:srgbClr val="3A20A0"/>
                    </a:solidFill>
                    <a:latin typeface="Yu Gothic UI" panose="020B0500000000000000" pitchFamily="50" charset="-128"/>
                    <a:ea typeface="Yu Gothic UI" panose="020B0500000000000000" pitchFamily="50" charset="-128"/>
                    <a:cs typeface="Open Sans SemiBold"/>
                  </a:rPr>
                  <a:t>回復力</a:t>
                </a:r>
                <a:endParaRPr kumimoji="0" lang="en-US" sz="2000" b="0" i="0" u="none" strike="noStrike" kern="0" cap="none" spc="0" normalizeH="0" baseline="0" noProof="0" dirty="0">
                  <a:ln w="3175">
                    <a:noFill/>
                  </a:ln>
                  <a:solidFill>
                    <a:srgbClr val="3A20A0"/>
                  </a:solidFill>
                  <a:effectLst/>
                  <a:uLnTx/>
                  <a:uFillTx/>
                  <a:latin typeface="Yu Gothic UI" panose="020B0500000000000000" pitchFamily="50" charset="-128"/>
                  <a:ea typeface="Yu Gothic UI" panose="020B0500000000000000" pitchFamily="50" charset="-128"/>
                  <a:cs typeface="Open Sans SemiBold"/>
                </a:endParaRPr>
              </a:p>
            </p:txBody>
          </p:sp>
          <p:sp>
            <p:nvSpPr>
              <p:cNvPr id="18" name="TextBox 17">
                <a:extLst>
                  <a:ext uri="{FF2B5EF4-FFF2-40B4-BE49-F238E27FC236}">
                    <a16:creationId xmlns:a16="http://schemas.microsoft.com/office/drawing/2014/main" id="{BD50A11F-1C7D-D71B-20A1-A5E446C42AF8}"/>
                  </a:ext>
                </a:extLst>
              </p:cNvPr>
              <p:cNvSpPr txBox="1"/>
              <p:nvPr/>
            </p:nvSpPr>
            <p:spPr>
              <a:xfrm>
                <a:off x="6233424" y="4123848"/>
                <a:ext cx="1944667" cy="707886"/>
              </a:xfrm>
              <a:prstGeom prst="rect">
                <a:avLst/>
              </a:prstGeom>
              <a:noFill/>
            </p:spPr>
            <p:txBody>
              <a:bodyPr wrap="square">
                <a:sp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w="3175">
                      <a:noFill/>
                    </a:ln>
                    <a:solidFill>
                      <a:srgbClr val="3A20A0"/>
                    </a:solidFill>
                    <a:effectLst/>
                    <a:uLnTx/>
                    <a:uFillTx/>
                    <a:latin typeface="Yu Gothic UI" panose="020B0500000000000000" pitchFamily="50" charset="-128"/>
                    <a:ea typeface="Yu Gothic UI" panose="020B0500000000000000" pitchFamily="50" charset="-128"/>
                    <a:cs typeface="Open Sans SemiBold"/>
                  </a:rPr>
                  <a:t>Health Checks</a:t>
                </a:r>
              </a:p>
              <a:p>
                <a:pPr marL="0" marR="0" lvl="0" indent="0" algn="ctr" defTabSz="914367" rtl="0" eaLnBrk="1" fontAlgn="base" latinLnBrk="0" hangingPunct="1">
                  <a:lnSpc>
                    <a:spcPct val="100000"/>
                  </a:lnSpc>
                  <a:spcBef>
                    <a:spcPct val="0"/>
                  </a:spcBef>
                  <a:spcAft>
                    <a:spcPct val="0"/>
                  </a:spcAft>
                  <a:buClrTx/>
                  <a:buSzTx/>
                  <a:buFontTx/>
                  <a:buNone/>
                  <a:tabLst/>
                  <a:defRPr/>
                </a:pPr>
                <a:r>
                  <a:rPr lang="ja-JP" altLang="en-US" sz="2000" kern="0" dirty="0">
                    <a:ln w="3175">
                      <a:noFill/>
                    </a:ln>
                    <a:solidFill>
                      <a:srgbClr val="3A20A0"/>
                    </a:solidFill>
                    <a:latin typeface="Yu Gothic UI" panose="020B0500000000000000" pitchFamily="50" charset="-128"/>
                    <a:ea typeface="Yu Gothic UI" panose="020B0500000000000000" pitchFamily="50" charset="-128"/>
                    <a:cs typeface="Open Sans SemiBold"/>
                  </a:rPr>
                  <a:t>ヘルスチェック</a:t>
                </a:r>
                <a:endParaRPr kumimoji="0" lang="en-US" sz="2000" b="0" i="0" u="none" strike="noStrike" kern="0" cap="none" spc="0" normalizeH="0" baseline="0" noProof="0" dirty="0">
                  <a:ln w="3175">
                    <a:noFill/>
                  </a:ln>
                  <a:solidFill>
                    <a:srgbClr val="3A20A0"/>
                  </a:solidFill>
                  <a:effectLst/>
                  <a:uLnTx/>
                  <a:uFillTx/>
                  <a:latin typeface="Yu Gothic UI" panose="020B0500000000000000" pitchFamily="50" charset="-128"/>
                  <a:ea typeface="Yu Gothic UI" panose="020B0500000000000000" pitchFamily="50" charset="-128"/>
                  <a:cs typeface="Open Sans SemiBold"/>
                </a:endParaRPr>
              </a:p>
            </p:txBody>
          </p:sp>
        </p:grpSp>
        <p:sp>
          <p:nvSpPr>
            <p:cNvPr id="4" name="Graphic 154">
              <a:extLst>
                <a:ext uri="{FF2B5EF4-FFF2-40B4-BE49-F238E27FC236}">
                  <a16:creationId xmlns:a16="http://schemas.microsoft.com/office/drawing/2014/main" id="{A1F72F34-7C04-06E9-B17B-80FE937A88F2}"/>
                </a:ext>
              </a:extLst>
            </p:cNvPr>
            <p:cNvSpPr>
              <a:spLocks noChangeAspect="1"/>
            </p:cNvSpPr>
            <p:nvPr/>
          </p:nvSpPr>
          <p:spPr>
            <a:xfrm>
              <a:off x="6931426" y="3335395"/>
              <a:ext cx="548640" cy="521208"/>
            </a:xfrm>
            <a:custGeom>
              <a:avLst/>
              <a:gdLst>
                <a:gd name="connsiteX0" fmla="*/ 76200 w 381000"/>
                <a:gd name="connsiteY0" fmla="*/ 347663 h 361950"/>
                <a:gd name="connsiteX1" fmla="*/ 90488 w 381000"/>
                <a:gd name="connsiteY1" fmla="*/ 361950 h 361950"/>
                <a:gd name="connsiteX2" fmla="*/ 290513 w 381000"/>
                <a:gd name="connsiteY2" fmla="*/ 361950 h 361950"/>
                <a:gd name="connsiteX3" fmla="*/ 292452 w 381000"/>
                <a:gd name="connsiteY3" fmla="*/ 361820 h 361950"/>
                <a:gd name="connsiteX4" fmla="*/ 304800 w 381000"/>
                <a:gd name="connsiteY4" fmla="*/ 347663 h 361950"/>
                <a:gd name="connsiteX5" fmla="*/ 290513 w 381000"/>
                <a:gd name="connsiteY5" fmla="*/ 333375 h 361950"/>
                <a:gd name="connsiteX6" fmla="*/ 257156 w 381000"/>
                <a:gd name="connsiteY6" fmla="*/ 333367 h 361950"/>
                <a:gd name="connsiteX7" fmla="*/ 257156 w 381000"/>
                <a:gd name="connsiteY7" fmla="*/ 285782 h 361950"/>
                <a:gd name="connsiteX8" fmla="*/ 338115 w 381000"/>
                <a:gd name="connsiteY8" fmla="*/ 285786 h 361950"/>
                <a:gd name="connsiteX9" fmla="*/ 341050 w 381000"/>
                <a:gd name="connsiteY9" fmla="*/ 285687 h 361950"/>
                <a:gd name="connsiteX10" fmla="*/ 380977 w 381000"/>
                <a:gd name="connsiteY10" fmla="*/ 242926 h 361950"/>
                <a:gd name="connsiteX11" fmla="*/ 380977 w 381000"/>
                <a:gd name="connsiteY11" fmla="*/ 190506 h 361950"/>
                <a:gd name="connsiteX12" fmla="*/ 285750 w 381000"/>
                <a:gd name="connsiteY12" fmla="*/ 190506 h 361950"/>
                <a:gd name="connsiteX13" fmla="*/ 258438 w 381000"/>
                <a:gd name="connsiteY13" fmla="*/ 176287 h 361950"/>
                <a:gd name="connsiteX14" fmla="*/ 254782 w 381000"/>
                <a:gd name="connsiteY14" fmla="*/ 171063 h 361950"/>
                <a:gd name="connsiteX15" fmla="*/ 219201 w 381000"/>
                <a:gd name="connsiteY15" fmla="*/ 231278 h 361950"/>
                <a:gd name="connsiteX16" fmla="*/ 187949 w 381000"/>
                <a:gd name="connsiteY16" fmla="*/ 247557 h 361950"/>
                <a:gd name="connsiteX17" fmla="*/ 159548 w 381000"/>
                <a:gd name="connsiteY17" fmla="*/ 226699 h 361950"/>
                <a:gd name="connsiteX18" fmla="*/ 131581 w 381000"/>
                <a:gd name="connsiteY18" fmla="*/ 156785 h 361950"/>
                <a:gd name="connsiteX19" fmla="*/ 125279 w 381000"/>
                <a:gd name="connsiteY19" fmla="*/ 170823 h 361950"/>
                <a:gd name="connsiteX20" fmla="*/ 94865 w 381000"/>
                <a:gd name="connsiteY20" fmla="*/ 190506 h 361950"/>
                <a:gd name="connsiteX21" fmla="*/ 0 w 381000"/>
                <a:gd name="connsiteY21" fmla="*/ 190506 h 361950"/>
                <a:gd name="connsiteX22" fmla="*/ 0 w 381000"/>
                <a:gd name="connsiteY22" fmla="*/ 242926 h 361950"/>
                <a:gd name="connsiteX23" fmla="*/ 99 w 381000"/>
                <a:gd name="connsiteY23" fmla="*/ 245859 h 361950"/>
                <a:gd name="connsiteX24" fmla="*/ 42863 w 381000"/>
                <a:gd name="connsiteY24" fmla="*/ 285786 h 361950"/>
                <a:gd name="connsiteX25" fmla="*/ 123806 w 381000"/>
                <a:gd name="connsiteY25" fmla="*/ 285782 h 361950"/>
                <a:gd name="connsiteX26" fmla="*/ 123806 w 381000"/>
                <a:gd name="connsiteY26" fmla="*/ 333367 h 361950"/>
                <a:gd name="connsiteX27" fmla="*/ 90488 w 381000"/>
                <a:gd name="connsiteY27" fmla="*/ 333375 h 361950"/>
                <a:gd name="connsiteX28" fmla="*/ 88549 w 381000"/>
                <a:gd name="connsiteY28" fmla="*/ 333506 h 361950"/>
                <a:gd name="connsiteX29" fmla="*/ 76200 w 381000"/>
                <a:gd name="connsiteY29" fmla="*/ 347663 h 361950"/>
                <a:gd name="connsiteX30" fmla="*/ 152362 w 381000"/>
                <a:gd name="connsiteY30" fmla="*/ 285782 h 361950"/>
                <a:gd name="connsiteX31" fmla="*/ 228562 w 381000"/>
                <a:gd name="connsiteY31" fmla="*/ 285782 h 361950"/>
                <a:gd name="connsiteX32" fmla="*/ 228581 w 381000"/>
                <a:gd name="connsiteY32" fmla="*/ 333375 h 361950"/>
                <a:gd name="connsiteX33" fmla="*/ 152381 w 381000"/>
                <a:gd name="connsiteY33" fmla="*/ 333375 h 361950"/>
                <a:gd name="connsiteX34" fmla="*/ 152362 w 381000"/>
                <a:gd name="connsiteY34" fmla="*/ 285782 h 361950"/>
                <a:gd name="connsiteX35" fmla="*/ 380977 w 381000"/>
                <a:gd name="connsiteY35" fmla="*/ 42862 h 361950"/>
                <a:gd name="connsiteX36" fmla="*/ 380977 w 381000"/>
                <a:gd name="connsiteY36" fmla="*/ 123833 h 361950"/>
                <a:gd name="connsiteX37" fmla="*/ 303108 w 381000"/>
                <a:gd name="connsiteY37" fmla="*/ 123833 h 361950"/>
                <a:gd name="connsiteX38" fmla="*/ 279725 w 381000"/>
                <a:gd name="connsiteY38" fmla="*/ 90427 h 361950"/>
                <a:gd name="connsiteX39" fmla="*/ 251129 w 381000"/>
                <a:gd name="connsiteY39" fmla="*/ 76232 h 361950"/>
                <a:gd name="connsiteX40" fmla="*/ 223712 w 381000"/>
                <a:gd name="connsiteY40" fmla="*/ 92585 h 361950"/>
                <a:gd name="connsiteX41" fmla="*/ 196280 w 381000"/>
                <a:gd name="connsiteY41" fmla="*/ 139006 h 361950"/>
                <a:gd name="connsiteX42" fmla="*/ 164302 w 381000"/>
                <a:gd name="connsiteY42" fmla="*/ 59064 h 361950"/>
                <a:gd name="connsiteX43" fmla="*/ 134041 w 381000"/>
                <a:gd name="connsiteY43" fmla="*/ 38116 h 361950"/>
                <a:gd name="connsiteX44" fmla="*/ 102937 w 381000"/>
                <a:gd name="connsiteY44" fmla="*/ 57792 h 361950"/>
                <a:gd name="connsiteX45" fmla="*/ 73288 w 381000"/>
                <a:gd name="connsiteY45" fmla="*/ 123833 h 361950"/>
                <a:gd name="connsiteX46" fmla="*/ 0 w 381000"/>
                <a:gd name="connsiteY46" fmla="*/ 123833 h 361950"/>
                <a:gd name="connsiteX47" fmla="*/ 0 w 381000"/>
                <a:gd name="connsiteY47" fmla="*/ 42862 h 361950"/>
                <a:gd name="connsiteX48" fmla="*/ 39928 w 381000"/>
                <a:gd name="connsiteY48" fmla="*/ 99 h 361950"/>
                <a:gd name="connsiteX49" fmla="*/ 42863 w 381000"/>
                <a:gd name="connsiteY49" fmla="*/ 0 h 361950"/>
                <a:gd name="connsiteX50" fmla="*/ 338115 w 381000"/>
                <a:gd name="connsiteY50" fmla="*/ 0 h 361950"/>
                <a:gd name="connsiteX51" fmla="*/ 380878 w 381000"/>
                <a:gd name="connsiteY51" fmla="*/ 39927 h 361950"/>
                <a:gd name="connsiteX52" fmla="*/ 380977 w 381000"/>
                <a:gd name="connsiteY52" fmla="*/ 42862 h 361950"/>
                <a:gd name="connsiteX53" fmla="*/ 146616 w 381000"/>
                <a:gd name="connsiteY53" fmla="*/ 66139 h 361950"/>
                <a:gd name="connsiteX54" fmla="*/ 133646 w 381000"/>
                <a:gd name="connsiteY54" fmla="*/ 57161 h 361950"/>
                <a:gd name="connsiteX55" fmla="*/ 120316 w 381000"/>
                <a:gd name="connsiteY55" fmla="*/ 65594 h 361950"/>
                <a:gd name="connsiteX56" fmla="*/ 85618 w 381000"/>
                <a:gd name="connsiteY56" fmla="*/ 142883 h 361950"/>
                <a:gd name="connsiteX57" fmla="*/ 14288 w 381000"/>
                <a:gd name="connsiteY57" fmla="*/ 142883 h 361950"/>
                <a:gd name="connsiteX58" fmla="*/ 0 w 381000"/>
                <a:gd name="connsiteY58" fmla="*/ 157170 h 361950"/>
                <a:gd name="connsiteX59" fmla="*/ 14288 w 381000"/>
                <a:gd name="connsiteY59" fmla="*/ 171458 h 361950"/>
                <a:gd name="connsiteX60" fmla="*/ 94865 w 381000"/>
                <a:gd name="connsiteY60" fmla="*/ 171458 h 361950"/>
                <a:gd name="connsiteX61" fmla="*/ 107899 w 381000"/>
                <a:gd name="connsiteY61" fmla="*/ 163020 h 361950"/>
                <a:gd name="connsiteX62" fmla="*/ 132592 w 381000"/>
                <a:gd name="connsiteY62" fmla="*/ 108019 h 361950"/>
                <a:gd name="connsiteX63" fmla="*/ 177234 w 381000"/>
                <a:gd name="connsiteY63" fmla="*/ 219626 h 361950"/>
                <a:gd name="connsiteX64" fmla="*/ 189407 w 381000"/>
                <a:gd name="connsiteY64" fmla="*/ 228564 h 361950"/>
                <a:gd name="connsiteX65" fmla="*/ 202801 w 381000"/>
                <a:gd name="connsiteY65" fmla="*/ 221588 h 361950"/>
                <a:gd name="connsiteX66" fmla="*/ 253428 w 381000"/>
                <a:gd name="connsiteY66" fmla="*/ 135910 h 361950"/>
                <a:gd name="connsiteX67" fmla="*/ 274046 w 381000"/>
                <a:gd name="connsiteY67" fmla="*/ 165364 h 361950"/>
                <a:gd name="connsiteX68" fmla="*/ 285750 w 381000"/>
                <a:gd name="connsiteY68" fmla="*/ 171458 h 361950"/>
                <a:gd name="connsiteX69" fmla="*/ 366713 w 381000"/>
                <a:gd name="connsiteY69" fmla="*/ 171458 h 361950"/>
                <a:gd name="connsiteX70" fmla="*/ 381000 w 381000"/>
                <a:gd name="connsiteY70" fmla="*/ 157170 h 361950"/>
                <a:gd name="connsiteX71" fmla="*/ 366713 w 381000"/>
                <a:gd name="connsiteY71" fmla="*/ 142883 h 361950"/>
                <a:gd name="connsiteX72" fmla="*/ 293189 w 381000"/>
                <a:gd name="connsiteY72" fmla="*/ 142883 h 361950"/>
                <a:gd name="connsiteX73" fmla="*/ 264117 w 381000"/>
                <a:gd name="connsiteY73" fmla="*/ 101351 h 361950"/>
                <a:gd name="connsiteX74" fmla="*/ 251862 w 381000"/>
                <a:gd name="connsiteY74" fmla="*/ 95268 h 361950"/>
                <a:gd name="connsiteX75" fmla="*/ 240112 w 381000"/>
                <a:gd name="connsiteY75" fmla="*/ 102276 h 361950"/>
                <a:gd name="connsiteX76" fmla="*/ 192977 w 381000"/>
                <a:gd name="connsiteY76" fmla="*/ 182042 h 361950"/>
                <a:gd name="connsiteX77" fmla="*/ 146616 w 381000"/>
                <a:gd name="connsiteY77" fmla="*/ 66139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381000" h="361950">
                  <a:moveTo>
                    <a:pt x="76200" y="347663"/>
                  </a:moveTo>
                  <a:cubicBezTo>
                    <a:pt x="76200" y="355553"/>
                    <a:pt x="82597" y="361950"/>
                    <a:pt x="90488" y="361950"/>
                  </a:cubicBezTo>
                  <a:lnTo>
                    <a:pt x="290513" y="361950"/>
                  </a:lnTo>
                  <a:lnTo>
                    <a:pt x="292452" y="361820"/>
                  </a:lnTo>
                  <a:cubicBezTo>
                    <a:pt x="299424" y="360874"/>
                    <a:pt x="304800" y="354896"/>
                    <a:pt x="304800" y="347663"/>
                  </a:cubicBezTo>
                  <a:cubicBezTo>
                    <a:pt x="304800" y="339772"/>
                    <a:pt x="298403" y="333375"/>
                    <a:pt x="290513" y="333375"/>
                  </a:cubicBezTo>
                  <a:lnTo>
                    <a:pt x="257156" y="333367"/>
                  </a:lnTo>
                  <a:lnTo>
                    <a:pt x="257156" y="285782"/>
                  </a:lnTo>
                  <a:lnTo>
                    <a:pt x="338115" y="285786"/>
                  </a:lnTo>
                  <a:lnTo>
                    <a:pt x="341050" y="285687"/>
                  </a:lnTo>
                  <a:cubicBezTo>
                    <a:pt x="363354" y="284180"/>
                    <a:pt x="380977" y="265610"/>
                    <a:pt x="380977" y="242926"/>
                  </a:cubicBezTo>
                  <a:lnTo>
                    <a:pt x="380977" y="190506"/>
                  </a:lnTo>
                  <a:lnTo>
                    <a:pt x="285750" y="190506"/>
                  </a:lnTo>
                  <a:cubicBezTo>
                    <a:pt x="274871" y="190506"/>
                    <a:pt x="264677" y="185198"/>
                    <a:pt x="258438" y="176287"/>
                  </a:cubicBezTo>
                  <a:lnTo>
                    <a:pt x="254782" y="171063"/>
                  </a:lnTo>
                  <a:lnTo>
                    <a:pt x="219201" y="231278"/>
                  </a:lnTo>
                  <a:cubicBezTo>
                    <a:pt x="212737" y="242217"/>
                    <a:pt x="200617" y="248530"/>
                    <a:pt x="187949" y="247557"/>
                  </a:cubicBezTo>
                  <a:cubicBezTo>
                    <a:pt x="175281" y="246585"/>
                    <a:pt x="164266" y="238496"/>
                    <a:pt x="159548" y="226699"/>
                  </a:cubicBezTo>
                  <a:lnTo>
                    <a:pt x="131581" y="156785"/>
                  </a:lnTo>
                  <a:lnTo>
                    <a:pt x="125279" y="170823"/>
                  </a:lnTo>
                  <a:cubicBezTo>
                    <a:pt x="119901" y="182800"/>
                    <a:pt x="107994" y="190506"/>
                    <a:pt x="94865" y="190506"/>
                  </a:cubicBezTo>
                  <a:lnTo>
                    <a:pt x="0" y="190506"/>
                  </a:lnTo>
                  <a:lnTo>
                    <a:pt x="0" y="242926"/>
                  </a:lnTo>
                  <a:lnTo>
                    <a:pt x="99" y="245859"/>
                  </a:lnTo>
                  <a:cubicBezTo>
                    <a:pt x="1607" y="268163"/>
                    <a:pt x="20177" y="285786"/>
                    <a:pt x="42863" y="285786"/>
                  </a:cubicBezTo>
                  <a:lnTo>
                    <a:pt x="123806" y="285782"/>
                  </a:lnTo>
                  <a:lnTo>
                    <a:pt x="123806" y="333367"/>
                  </a:lnTo>
                  <a:lnTo>
                    <a:pt x="90488" y="333375"/>
                  </a:lnTo>
                  <a:lnTo>
                    <a:pt x="88549" y="333506"/>
                  </a:lnTo>
                  <a:cubicBezTo>
                    <a:pt x="81575" y="334451"/>
                    <a:pt x="76200" y="340429"/>
                    <a:pt x="76200" y="347663"/>
                  </a:cubicBezTo>
                  <a:close/>
                  <a:moveTo>
                    <a:pt x="152362" y="285782"/>
                  </a:moveTo>
                  <a:lnTo>
                    <a:pt x="228562" y="285782"/>
                  </a:lnTo>
                  <a:lnTo>
                    <a:pt x="228581" y="333375"/>
                  </a:lnTo>
                  <a:lnTo>
                    <a:pt x="152381" y="333375"/>
                  </a:lnTo>
                  <a:lnTo>
                    <a:pt x="152362" y="285782"/>
                  </a:lnTo>
                  <a:close/>
                  <a:moveTo>
                    <a:pt x="380977" y="42862"/>
                  </a:moveTo>
                  <a:lnTo>
                    <a:pt x="380977" y="123833"/>
                  </a:lnTo>
                  <a:lnTo>
                    <a:pt x="303108" y="123833"/>
                  </a:lnTo>
                  <a:lnTo>
                    <a:pt x="279725" y="90427"/>
                  </a:lnTo>
                  <a:cubicBezTo>
                    <a:pt x="273225" y="81143"/>
                    <a:pt x="262454" y="75796"/>
                    <a:pt x="251129" y="76232"/>
                  </a:cubicBezTo>
                  <a:cubicBezTo>
                    <a:pt x="239805" y="76669"/>
                    <a:pt x="229476" y="82828"/>
                    <a:pt x="223712" y="92585"/>
                  </a:cubicBezTo>
                  <a:lnTo>
                    <a:pt x="196280" y="139006"/>
                  </a:lnTo>
                  <a:lnTo>
                    <a:pt x="164302" y="59064"/>
                  </a:lnTo>
                  <a:cubicBezTo>
                    <a:pt x="159334" y="46641"/>
                    <a:pt x="147418" y="38393"/>
                    <a:pt x="134041" y="38116"/>
                  </a:cubicBezTo>
                  <a:cubicBezTo>
                    <a:pt x="120664" y="37838"/>
                    <a:pt x="108416" y="45586"/>
                    <a:pt x="102937" y="57792"/>
                  </a:cubicBezTo>
                  <a:lnTo>
                    <a:pt x="73288" y="123833"/>
                  </a:lnTo>
                  <a:lnTo>
                    <a:pt x="0" y="123833"/>
                  </a:lnTo>
                  <a:lnTo>
                    <a:pt x="0" y="42862"/>
                  </a:lnTo>
                  <a:cubicBezTo>
                    <a:pt x="0" y="20176"/>
                    <a:pt x="17624" y="1607"/>
                    <a:pt x="39928" y="99"/>
                  </a:cubicBezTo>
                  <a:lnTo>
                    <a:pt x="42863" y="0"/>
                  </a:lnTo>
                  <a:lnTo>
                    <a:pt x="338115" y="0"/>
                  </a:lnTo>
                  <a:cubicBezTo>
                    <a:pt x="360801" y="0"/>
                    <a:pt x="379371" y="17624"/>
                    <a:pt x="380878" y="39927"/>
                  </a:cubicBezTo>
                  <a:lnTo>
                    <a:pt x="380977" y="42862"/>
                  </a:lnTo>
                  <a:close/>
                  <a:moveTo>
                    <a:pt x="146616" y="66139"/>
                  </a:moveTo>
                  <a:cubicBezTo>
                    <a:pt x="144486" y="60815"/>
                    <a:pt x="139379" y="57280"/>
                    <a:pt x="133646" y="57161"/>
                  </a:cubicBezTo>
                  <a:cubicBezTo>
                    <a:pt x="127913" y="57042"/>
                    <a:pt x="122664" y="60363"/>
                    <a:pt x="120316" y="65594"/>
                  </a:cubicBezTo>
                  <a:lnTo>
                    <a:pt x="85618" y="142883"/>
                  </a:lnTo>
                  <a:lnTo>
                    <a:pt x="14288" y="142883"/>
                  </a:lnTo>
                  <a:cubicBezTo>
                    <a:pt x="6397" y="142883"/>
                    <a:pt x="0" y="149280"/>
                    <a:pt x="0" y="157170"/>
                  </a:cubicBezTo>
                  <a:cubicBezTo>
                    <a:pt x="0" y="165061"/>
                    <a:pt x="6397" y="171458"/>
                    <a:pt x="14288" y="171458"/>
                  </a:cubicBezTo>
                  <a:lnTo>
                    <a:pt x="94865" y="171458"/>
                  </a:lnTo>
                  <a:cubicBezTo>
                    <a:pt x="100492" y="171458"/>
                    <a:pt x="105595" y="168154"/>
                    <a:pt x="107899" y="163020"/>
                  </a:cubicBezTo>
                  <a:lnTo>
                    <a:pt x="132592" y="108019"/>
                  </a:lnTo>
                  <a:lnTo>
                    <a:pt x="177234" y="219626"/>
                  </a:lnTo>
                  <a:cubicBezTo>
                    <a:pt x="179257" y="224681"/>
                    <a:pt x="183977" y="228147"/>
                    <a:pt x="189407" y="228564"/>
                  </a:cubicBezTo>
                  <a:cubicBezTo>
                    <a:pt x="194836" y="228981"/>
                    <a:pt x="200031" y="226274"/>
                    <a:pt x="202801" y="221588"/>
                  </a:cubicBezTo>
                  <a:lnTo>
                    <a:pt x="253428" y="135910"/>
                  </a:lnTo>
                  <a:lnTo>
                    <a:pt x="274046" y="165364"/>
                  </a:lnTo>
                  <a:cubicBezTo>
                    <a:pt x="276718" y="169183"/>
                    <a:pt x="281088" y="171458"/>
                    <a:pt x="285750" y="171458"/>
                  </a:cubicBezTo>
                  <a:lnTo>
                    <a:pt x="366713" y="171458"/>
                  </a:lnTo>
                  <a:cubicBezTo>
                    <a:pt x="374603" y="171458"/>
                    <a:pt x="381000" y="165061"/>
                    <a:pt x="381000" y="157170"/>
                  </a:cubicBezTo>
                  <a:cubicBezTo>
                    <a:pt x="381000" y="149280"/>
                    <a:pt x="374603" y="142883"/>
                    <a:pt x="366713" y="142883"/>
                  </a:cubicBezTo>
                  <a:lnTo>
                    <a:pt x="293189" y="142883"/>
                  </a:lnTo>
                  <a:lnTo>
                    <a:pt x="264117" y="101351"/>
                  </a:lnTo>
                  <a:cubicBezTo>
                    <a:pt x="261332" y="97372"/>
                    <a:pt x="256716" y="95081"/>
                    <a:pt x="251862" y="95268"/>
                  </a:cubicBezTo>
                  <a:cubicBezTo>
                    <a:pt x="247010" y="95455"/>
                    <a:pt x="242583" y="98095"/>
                    <a:pt x="240112" y="102276"/>
                  </a:cubicBezTo>
                  <a:lnTo>
                    <a:pt x="192977" y="182042"/>
                  </a:lnTo>
                  <a:lnTo>
                    <a:pt x="146616" y="66139"/>
                  </a:ln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algn="ctr" defTabSz="914367" fontAlgn="base">
                <a:spcBef>
                  <a:spcPct val="0"/>
                </a:spcBef>
                <a:spcAft>
                  <a:spcPct val="0"/>
                </a:spcAft>
              </a:pPr>
              <a:endParaRPr lang="en-US" sz="1600" b="1" kern="0">
                <a:ln w="3175">
                  <a:noFill/>
                </a:ln>
                <a:gradFill>
                  <a:gsLst>
                    <a:gs pos="53933">
                      <a:srgbClr val="FFFFFF"/>
                    </a:gs>
                    <a:gs pos="38000">
                      <a:srgbClr val="FFFFFF"/>
                    </a:gs>
                  </a:gsLst>
                  <a:path path="circle">
                    <a:fillToRect l="100000" b="100000"/>
                  </a:path>
                </a:gradFill>
                <a:latin typeface="Yu Gothic UI" panose="020B0500000000000000" pitchFamily="50" charset="-128"/>
                <a:ea typeface="Yu Gothic UI" panose="020B0500000000000000" pitchFamily="50" charset="-128"/>
                <a:cs typeface="Segoe UI" pitchFamily="34" charset="0"/>
              </a:endParaRPr>
            </a:p>
          </p:txBody>
        </p:sp>
      </p:grpSp>
    </p:spTree>
    <p:extLst>
      <p:ext uri="{BB962C8B-B14F-4D97-AF65-F5344CB8AC3E}">
        <p14:creationId xmlns:p14="http://schemas.microsoft.com/office/powerpoint/2010/main" val="3112091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par>
                                <p:cTn id="8" presetID="42" presetClass="path" presetSubtype="0" decel="100000" fill="hold" grpId="1" nodeType="withEffect">
                                  <p:stCondLst>
                                    <p:cond delay="0"/>
                                  </p:stCondLst>
                                  <p:childTnLst>
                                    <p:animMotion origin="layout" path="M 4.16667E-6 0.04606 L 4.16667E-6 0 " pathEditMode="relative" rAng="0" ptsTypes="AA">
                                      <p:cBhvr>
                                        <p:cTn id="9" dur="500" fill="hold"/>
                                        <p:tgtEl>
                                          <p:spTgt spid="39"/>
                                        </p:tgtEl>
                                        <p:attrNameLst>
                                          <p:attrName>ppt_x</p:attrName>
                                          <p:attrName>ppt_y</p:attrName>
                                        </p:attrNameLst>
                                      </p:cBhvr>
                                      <p:rCtr x="0" y="-23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39" grpId="1"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9">
            <a:extLst>
              <a:ext uri="{FF2B5EF4-FFF2-40B4-BE49-F238E27FC236}">
                <a16:creationId xmlns:a16="http://schemas.microsoft.com/office/drawing/2014/main" id="{0B92C295-DB4F-3167-FF5D-E1153E6026F8}"/>
              </a:ext>
            </a:extLst>
          </p:cNvPr>
          <p:cNvSpPr/>
          <p:nvPr/>
        </p:nvSpPr>
        <p:spPr>
          <a:xfrm>
            <a:off x="1187604" y="831922"/>
            <a:ext cx="10074698" cy="5583841"/>
          </a:xfrm>
          <a:prstGeom prst="roundRect">
            <a:avLst>
              <a:gd name="adj" fmla="val 5765"/>
            </a:avLst>
          </a:prstGeom>
          <a:solidFill>
            <a:srgbClr val="FAFAFA"/>
          </a:solidFill>
          <a:effectLst>
            <a:outerShdw blurRad="63500" dist="127000" dir="2700000" algn="tl" rotWithShape="0">
              <a:srgbClr val="B1B3B3">
                <a:alpha val="50000"/>
              </a:srgbClr>
            </a:outerShdw>
          </a:effectLst>
        </p:spPr>
        <p:txBody>
          <a:bodyPr wrap="square" lIns="0" tIns="0" rIns="0" bIns="0" anchor="t" anchorCtr="0">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0" i="0" u="none" strike="noStrike" kern="0" cap="none" spc="0" normalizeH="0" baseline="0" noProof="0">
              <a:ln w="3175">
                <a:noFill/>
              </a:ln>
              <a:solidFill>
                <a:srgbClr val="3A20A0"/>
              </a:solidFill>
              <a:effectLst/>
              <a:uLnTx/>
              <a:uFillTx/>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39" name="TextBox 38">
            <a:extLst>
              <a:ext uri="{FF2B5EF4-FFF2-40B4-BE49-F238E27FC236}">
                <a16:creationId xmlns:a16="http://schemas.microsoft.com/office/drawing/2014/main" id="{13F71C0F-D5E8-504F-70BB-8E077C132D73}"/>
              </a:ext>
            </a:extLst>
          </p:cNvPr>
          <p:cNvSpPr txBox="1"/>
          <p:nvPr/>
        </p:nvSpPr>
        <p:spPr>
          <a:xfrm>
            <a:off x="715693" y="442237"/>
            <a:ext cx="11018520" cy="721422"/>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lang="en-US" sz="2400" dirty="0"/>
              <a:t>Observability</a:t>
            </a:r>
            <a:r>
              <a:rPr lang="ja-JP" altLang="en-US" sz="2400" dirty="0"/>
              <a:t> </a:t>
            </a:r>
            <a:r>
              <a:rPr lang="en-US" altLang="ja-JP" sz="2400" dirty="0"/>
              <a:t>| </a:t>
            </a:r>
            <a:r>
              <a:rPr lang="ja-JP" altLang="en-US" sz="2400" dirty="0">
                <a:latin typeface="Yu Gothic UI" panose="020B0500000000000000" pitchFamily="50" charset="-128"/>
                <a:ea typeface="Yu Gothic UI" panose="020B0500000000000000" pitchFamily="50" charset="-128"/>
              </a:rPr>
              <a:t>可観測性</a:t>
            </a:r>
            <a:endParaRPr kumimoji="0" lang="en-US" sz="2400" b="1" i="0" u="none" strike="noStrike" kern="0" cap="none" spc="0" normalizeH="0" baseline="0" noProof="0" dirty="0">
              <a:ln w="3175">
                <a:noFill/>
              </a:ln>
              <a:solidFill>
                <a:srgbClr val="FFFFFF"/>
              </a:solidFill>
              <a:effectLst/>
              <a:uLnTx/>
              <a:uFillTx/>
              <a:latin typeface="Yu Gothic UI" panose="020B0500000000000000" pitchFamily="50" charset="-128"/>
              <a:ea typeface="Yu Gothic UI" panose="020B0500000000000000" pitchFamily="50" charset="-128"/>
            </a:endParaRPr>
          </a:p>
        </p:txBody>
      </p:sp>
      <p:grpSp>
        <p:nvGrpSpPr>
          <p:cNvPr id="26" name="Group 25">
            <a:extLst>
              <a:ext uri="{FF2B5EF4-FFF2-40B4-BE49-F238E27FC236}">
                <a16:creationId xmlns:a16="http://schemas.microsoft.com/office/drawing/2014/main" id="{5D683E86-4206-2324-B2F6-C70DEB5ECD95}"/>
              </a:ext>
            </a:extLst>
          </p:cNvPr>
          <p:cNvGrpSpPr/>
          <p:nvPr/>
        </p:nvGrpSpPr>
        <p:grpSpPr>
          <a:xfrm>
            <a:off x="1547889" y="1553344"/>
            <a:ext cx="1824232" cy="1222920"/>
            <a:chOff x="1848518" y="3301038"/>
            <a:chExt cx="1824232" cy="1222920"/>
          </a:xfrm>
        </p:grpSpPr>
        <p:grpSp>
          <p:nvGrpSpPr>
            <p:cNvPr id="13" name="Group 12">
              <a:extLst>
                <a:ext uri="{FF2B5EF4-FFF2-40B4-BE49-F238E27FC236}">
                  <a16:creationId xmlns:a16="http://schemas.microsoft.com/office/drawing/2014/main" id="{DC485A93-8953-FEC3-4516-C36F27F03944}"/>
                </a:ext>
              </a:extLst>
            </p:cNvPr>
            <p:cNvGrpSpPr>
              <a:grpSpLocks noChangeAspect="1"/>
            </p:cNvGrpSpPr>
            <p:nvPr/>
          </p:nvGrpSpPr>
          <p:grpSpPr>
            <a:xfrm>
              <a:off x="2486314" y="3301038"/>
              <a:ext cx="548640" cy="548695"/>
              <a:chOff x="2378210" y="2756054"/>
              <a:chExt cx="575831" cy="575889"/>
            </a:xfrm>
          </p:grpSpPr>
          <p:sp>
            <p:nvSpPr>
              <p:cNvPr id="11" name="Freeform: Shape 10">
                <a:extLst>
                  <a:ext uri="{FF2B5EF4-FFF2-40B4-BE49-F238E27FC236}">
                    <a16:creationId xmlns:a16="http://schemas.microsoft.com/office/drawing/2014/main" id="{C7055C36-2FB8-805E-A360-C2AE4CA5E3F0}"/>
                  </a:ext>
                </a:extLst>
              </p:cNvPr>
              <p:cNvSpPr/>
              <p:nvPr/>
            </p:nvSpPr>
            <p:spPr>
              <a:xfrm>
                <a:off x="2378210" y="2756054"/>
                <a:ext cx="575831" cy="575889"/>
              </a:xfrm>
              <a:custGeom>
                <a:avLst/>
                <a:gdLst>
                  <a:gd name="connsiteX0" fmla="*/ 42986 w 575831"/>
                  <a:gd name="connsiteY0" fmla="*/ 392948 h 575889"/>
                  <a:gd name="connsiteX1" fmla="*/ 18650 w 575831"/>
                  <a:gd name="connsiteY1" fmla="*/ 374498 h 575889"/>
                  <a:gd name="connsiteX2" fmla="*/ 202 w 575831"/>
                  <a:gd name="connsiteY2" fmla="*/ 392948 h 575889"/>
                  <a:gd name="connsiteX3" fmla="*/ 0 w 575831"/>
                  <a:gd name="connsiteY3" fmla="*/ 395884 h 575889"/>
                  <a:gd name="connsiteX4" fmla="*/ 0 w 575831"/>
                  <a:gd name="connsiteY4" fmla="*/ 496712 h 575889"/>
                  <a:gd name="connsiteX5" fmla="*/ 144 w 575831"/>
                  <a:gd name="connsiteY5" fmla="*/ 501751 h 575889"/>
                  <a:gd name="connsiteX6" fmla="*/ 74369 w 575831"/>
                  <a:gd name="connsiteY6" fmla="*/ 575745 h 575889"/>
                  <a:gd name="connsiteX7" fmla="*/ 79177 w 575831"/>
                  <a:gd name="connsiteY7" fmla="*/ 575889 h 575889"/>
                  <a:gd name="connsiteX8" fmla="*/ 179947 w 575831"/>
                  <a:gd name="connsiteY8" fmla="*/ 575889 h 575889"/>
                  <a:gd name="connsiteX9" fmla="*/ 182884 w 575831"/>
                  <a:gd name="connsiteY9" fmla="*/ 575717 h 575889"/>
                  <a:gd name="connsiteX10" fmla="*/ 201454 w 575831"/>
                  <a:gd name="connsiteY10" fmla="*/ 551474 h 575889"/>
                  <a:gd name="connsiteX11" fmla="*/ 182884 w 575831"/>
                  <a:gd name="connsiteY11" fmla="*/ 532903 h 575889"/>
                  <a:gd name="connsiteX12" fmla="*/ 179947 w 575831"/>
                  <a:gd name="connsiteY12" fmla="*/ 532702 h 575889"/>
                  <a:gd name="connsiteX13" fmla="*/ 79177 w 575831"/>
                  <a:gd name="connsiteY13" fmla="*/ 532702 h 575889"/>
                  <a:gd name="connsiteX14" fmla="*/ 75492 w 575831"/>
                  <a:gd name="connsiteY14" fmla="*/ 532529 h 575889"/>
                  <a:gd name="connsiteX15" fmla="*/ 43389 w 575831"/>
                  <a:gd name="connsiteY15" fmla="*/ 500398 h 575889"/>
                  <a:gd name="connsiteX16" fmla="*/ 43187 w 575831"/>
                  <a:gd name="connsiteY16" fmla="*/ 496712 h 575889"/>
                  <a:gd name="connsiteX17" fmla="*/ 43187 w 575831"/>
                  <a:gd name="connsiteY17" fmla="*/ 395884 h 575889"/>
                  <a:gd name="connsiteX18" fmla="*/ 42986 w 575831"/>
                  <a:gd name="connsiteY18" fmla="*/ 392948 h 575889"/>
                  <a:gd name="connsiteX19" fmla="*/ 575630 w 575831"/>
                  <a:gd name="connsiteY19" fmla="*/ 392948 h 575889"/>
                  <a:gd name="connsiteX20" fmla="*/ 551296 w 575831"/>
                  <a:gd name="connsiteY20" fmla="*/ 374498 h 575889"/>
                  <a:gd name="connsiteX21" fmla="*/ 532644 w 575831"/>
                  <a:gd name="connsiteY21" fmla="*/ 395884 h 575889"/>
                  <a:gd name="connsiteX22" fmla="*/ 532644 w 575831"/>
                  <a:gd name="connsiteY22" fmla="*/ 496712 h 575889"/>
                  <a:gd name="connsiteX23" fmla="*/ 532472 w 575831"/>
                  <a:gd name="connsiteY23" fmla="*/ 500398 h 575889"/>
                  <a:gd name="connsiteX24" fmla="*/ 496655 w 575831"/>
                  <a:gd name="connsiteY24" fmla="*/ 532702 h 575889"/>
                  <a:gd name="connsiteX25" fmla="*/ 395884 w 575831"/>
                  <a:gd name="connsiteY25" fmla="*/ 532702 h 575889"/>
                  <a:gd name="connsiteX26" fmla="*/ 392948 w 575831"/>
                  <a:gd name="connsiteY26" fmla="*/ 532903 h 575889"/>
                  <a:gd name="connsiteX27" fmla="*/ 374498 w 575831"/>
                  <a:gd name="connsiteY27" fmla="*/ 557238 h 575889"/>
                  <a:gd name="connsiteX28" fmla="*/ 395884 w 575831"/>
                  <a:gd name="connsiteY28" fmla="*/ 575889 h 575889"/>
                  <a:gd name="connsiteX29" fmla="*/ 496655 w 575831"/>
                  <a:gd name="connsiteY29" fmla="*/ 575889 h 575889"/>
                  <a:gd name="connsiteX30" fmla="*/ 501492 w 575831"/>
                  <a:gd name="connsiteY30" fmla="*/ 575745 h 575889"/>
                  <a:gd name="connsiteX31" fmla="*/ 575832 w 575831"/>
                  <a:gd name="connsiteY31" fmla="*/ 496712 h 575889"/>
                  <a:gd name="connsiteX32" fmla="*/ 575832 w 575831"/>
                  <a:gd name="connsiteY32" fmla="*/ 395884 h 575889"/>
                  <a:gd name="connsiteX33" fmla="*/ 575630 w 575831"/>
                  <a:gd name="connsiteY33" fmla="*/ 392948 h 575889"/>
                  <a:gd name="connsiteX34" fmla="*/ 201541 w 575831"/>
                  <a:gd name="connsiteY34" fmla="*/ 21594 h 575889"/>
                  <a:gd name="connsiteX35" fmla="*/ 179947 w 575831"/>
                  <a:gd name="connsiteY35" fmla="*/ 0 h 575889"/>
                  <a:gd name="connsiteX36" fmla="*/ 79177 w 575831"/>
                  <a:gd name="connsiteY36" fmla="*/ 0 h 575889"/>
                  <a:gd name="connsiteX37" fmla="*/ 74369 w 575831"/>
                  <a:gd name="connsiteY37" fmla="*/ 144 h 575889"/>
                  <a:gd name="connsiteX38" fmla="*/ 0 w 575831"/>
                  <a:gd name="connsiteY38" fmla="*/ 79177 h 575889"/>
                  <a:gd name="connsiteX39" fmla="*/ 0 w 575831"/>
                  <a:gd name="connsiteY39" fmla="*/ 180005 h 575889"/>
                  <a:gd name="connsiteX40" fmla="*/ 202 w 575831"/>
                  <a:gd name="connsiteY40" fmla="*/ 182942 h 575889"/>
                  <a:gd name="connsiteX41" fmla="*/ 24537 w 575831"/>
                  <a:gd name="connsiteY41" fmla="*/ 201391 h 575889"/>
                  <a:gd name="connsiteX42" fmla="*/ 43187 w 575831"/>
                  <a:gd name="connsiteY42" fmla="*/ 180005 h 575889"/>
                  <a:gd name="connsiteX43" fmla="*/ 43187 w 575831"/>
                  <a:gd name="connsiteY43" fmla="*/ 79177 h 575889"/>
                  <a:gd name="connsiteX44" fmla="*/ 43389 w 575831"/>
                  <a:gd name="connsiteY44" fmla="*/ 75492 h 575889"/>
                  <a:gd name="connsiteX45" fmla="*/ 79177 w 575831"/>
                  <a:gd name="connsiteY45" fmla="*/ 43187 h 575889"/>
                  <a:gd name="connsiteX46" fmla="*/ 179947 w 575831"/>
                  <a:gd name="connsiteY46" fmla="*/ 43187 h 575889"/>
                  <a:gd name="connsiteX47" fmla="*/ 182884 w 575831"/>
                  <a:gd name="connsiteY47" fmla="*/ 42986 h 575889"/>
                  <a:gd name="connsiteX48" fmla="*/ 201541 w 575831"/>
                  <a:gd name="connsiteY48" fmla="*/ 21594 h 575889"/>
                  <a:gd name="connsiteX49" fmla="*/ 501492 w 575831"/>
                  <a:gd name="connsiteY49" fmla="*/ 144 h 575889"/>
                  <a:gd name="connsiteX50" fmla="*/ 496655 w 575831"/>
                  <a:gd name="connsiteY50" fmla="*/ 0 h 575889"/>
                  <a:gd name="connsiteX51" fmla="*/ 395884 w 575831"/>
                  <a:gd name="connsiteY51" fmla="*/ 0 h 575889"/>
                  <a:gd name="connsiteX52" fmla="*/ 392948 w 575831"/>
                  <a:gd name="connsiteY52" fmla="*/ 202 h 575889"/>
                  <a:gd name="connsiteX53" fmla="*/ 374498 w 575831"/>
                  <a:gd name="connsiteY53" fmla="*/ 24537 h 575889"/>
                  <a:gd name="connsiteX54" fmla="*/ 392948 w 575831"/>
                  <a:gd name="connsiteY54" fmla="*/ 42986 h 575889"/>
                  <a:gd name="connsiteX55" fmla="*/ 395884 w 575831"/>
                  <a:gd name="connsiteY55" fmla="*/ 43187 h 575889"/>
                  <a:gd name="connsiteX56" fmla="*/ 496655 w 575831"/>
                  <a:gd name="connsiteY56" fmla="*/ 43187 h 575889"/>
                  <a:gd name="connsiteX57" fmla="*/ 500340 w 575831"/>
                  <a:gd name="connsiteY57" fmla="*/ 43360 h 575889"/>
                  <a:gd name="connsiteX58" fmla="*/ 532472 w 575831"/>
                  <a:gd name="connsiteY58" fmla="*/ 75492 h 575889"/>
                  <a:gd name="connsiteX59" fmla="*/ 532644 w 575831"/>
                  <a:gd name="connsiteY59" fmla="*/ 79177 h 575889"/>
                  <a:gd name="connsiteX60" fmla="*/ 532644 w 575831"/>
                  <a:gd name="connsiteY60" fmla="*/ 180005 h 575889"/>
                  <a:gd name="connsiteX61" fmla="*/ 532846 w 575831"/>
                  <a:gd name="connsiteY61" fmla="*/ 182942 h 575889"/>
                  <a:gd name="connsiteX62" fmla="*/ 557180 w 575831"/>
                  <a:gd name="connsiteY62" fmla="*/ 201391 h 575889"/>
                  <a:gd name="connsiteX63" fmla="*/ 575630 w 575831"/>
                  <a:gd name="connsiteY63" fmla="*/ 182942 h 575889"/>
                  <a:gd name="connsiteX64" fmla="*/ 575832 w 575831"/>
                  <a:gd name="connsiteY64" fmla="*/ 180005 h 575889"/>
                  <a:gd name="connsiteX65" fmla="*/ 575832 w 575831"/>
                  <a:gd name="connsiteY65" fmla="*/ 79177 h 575889"/>
                  <a:gd name="connsiteX66" fmla="*/ 575688 w 575831"/>
                  <a:gd name="connsiteY66" fmla="*/ 74167 h 575889"/>
                  <a:gd name="connsiteX67" fmla="*/ 501492 w 575831"/>
                  <a:gd name="connsiteY67" fmla="*/ 144 h 575889"/>
                  <a:gd name="connsiteX68" fmla="*/ 187232 w 575831"/>
                  <a:gd name="connsiteY68" fmla="*/ 331103 h 575889"/>
                  <a:gd name="connsiteX69" fmla="*/ 288002 w 575831"/>
                  <a:gd name="connsiteY69" fmla="*/ 230333 h 575889"/>
                  <a:gd name="connsiteX70" fmla="*/ 388773 w 575831"/>
                  <a:gd name="connsiteY70" fmla="*/ 331103 h 575889"/>
                  <a:gd name="connsiteX71" fmla="*/ 288002 w 575831"/>
                  <a:gd name="connsiteY71" fmla="*/ 431874 h 575889"/>
                  <a:gd name="connsiteX72" fmla="*/ 187232 w 575831"/>
                  <a:gd name="connsiteY72" fmla="*/ 331103 h 575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75831" h="575889">
                    <a:moveTo>
                      <a:pt x="42986" y="392948"/>
                    </a:moveTo>
                    <a:cubicBezTo>
                      <a:pt x="41360" y="381134"/>
                      <a:pt x="30465" y="372874"/>
                      <a:pt x="18650" y="374498"/>
                    </a:cubicBezTo>
                    <a:cubicBezTo>
                      <a:pt x="9061" y="375819"/>
                      <a:pt x="1521" y="383357"/>
                      <a:pt x="202" y="392948"/>
                    </a:cubicBezTo>
                    <a:lnTo>
                      <a:pt x="0" y="395884"/>
                    </a:lnTo>
                    <a:lnTo>
                      <a:pt x="0" y="496712"/>
                    </a:lnTo>
                    <a:lnTo>
                      <a:pt x="144" y="501751"/>
                    </a:lnTo>
                    <a:cubicBezTo>
                      <a:pt x="2685" y="541604"/>
                      <a:pt x="34507" y="573330"/>
                      <a:pt x="74369" y="575745"/>
                    </a:cubicBezTo>
                    <a:lnTo>
                      <a:pt x="79177" y="575889"/>
                    </a:lnTo>
                    <a:lnTo>
                      <a:pt x="179947" y="575889"/>
                    </a:lnTo>
                    <a:lnTo>
                      <a:pt x="182884" y="575717"/>
                    </a:lnTo>
                    <a:cubicBezTo>
                      <a:pt x="194707" y="574150"/>
                      <a:pt x="203021" y="563296"/>
                      <a:pt x="201454" y="551474"/>
                    </a:cubicBezTo>
                    <a:cubicBezTo>
                      <a:pt x="200172" y="541797"/>
                      <a:pt x="192559" y="534185"/>
                      <a:pt x="182884" y="532903"/>
                    </a:cubicBezTo>
                    <a:lnTo>
                      <a:pt x="179947" y="532702"/>
                    </a:lnTo>
                    <a:lnTo>
                      <a:pt x="79177" y="532702"/>
                    </a:lnTo>
                    <a:lnTo>
                      <a:pt x="75492" y="532529"/>
                    </a:lnTo>
                    <a:cubicBezTo>
                      <a:pt x="58530" y="530776"/>
                      <a:pt x="45126" y="517362"/>
                      <a:pt x="43389" y="500398"/>
                    </a:cubicBezTo>
                    <a:lnTo>
                      <a:pt x="43187" y="496712"/>
                    </a:lnTo>
                    <a:lnTo>
                      <a:pt x="43187" y="395884"/>
                    </a:lnTo>
                    <a:lnTo>
                      <a:pt x="42986" y="392948"/>
                    </a:lnTo>
                    <a:close/>
                    <a:moveTo>
                      <a:pt x="575630" y="392948"/>
                    </a:moveTo>
                    <a:cubicBezTo>
                      <a:pt x="574003" y="381134"/>
                      <a:pt x="563109" y="372874"/>
                      <a:pt x="551296" y="374498"/>
                    </a:cubicBezTo>
                    <a:cubicBezTo>
                      <a:pt x="540608" y="375969"/>
                      <a:pt x="532647" y="385099"/>
                      <a:pt x="532644" y="395884"/>
                    </a:cubicBezTo>
                    <a:lnTo>
                      <a:pt x="532644" y="496712"/>
                    </a:lnTo>
                    <a:lnTo>
                      <a:pt x="532472" y="500398"/>
                    </a:lnTo>
                    <a:cubicBezTo>
                      <a:pt x="530583" y="518755"/>
                      <a:pt x="515110" y="532711"/>
                      <a:pt x="496655" y="532702"/>
                    </a:cubicBezTo>
                    <a:lnTo>
                      <a:pt x="395884" y="532702"/>
                    </a:lnTo>
                    <a:lnTo>
                      <a:pt x="392948" y="532903"/>
                    </a:lnTo>
                    <a:cubicBezTo>
                      <a:pt x="381134" y="534530"/>
                      <a:pt x="372874" y="545425"/>
                      <a:pt x="374498" y="557238"/>
                    </a:cubicBezTo>
                    <a:cubicBezTo>
                      <a:pt x="375969" y="567926"/>
                      <a:pt x="385099" y="575886"/>
                      <a:pt x="395884" y="575889"/>
                    </a:cubicBezTo>
                    <a:lnTo>
                      <a:pt x="496655" y="575889"/>
                    </a:lnTo>
                    <a:lnTo>
                      <a:pt x="501492" y="575745"/>
                    </a:lnTo>
                    <a:cubicBezTo>
                      <a:pt x="543266" y="573189"/>
                      <a:pt x="575835" y="538564"/>
                      <a:pt x="575832" y="496712"/>
                    </a:cubicBezTo>
                    <a:lnTo>
                      <a:pt x="575832" y="395884"/>
                    </a:lnTo>
                    <a:lnTo>
                      <a:pt x="575630" y="392948"/>
                    </a:lnTo>
                    <a:close/>
                    <a:moveTo>
                      <a:pt x="201541" y="21594"/>
                    </a:moveTo>
                    <a:cubicBezTo>
                      <a:pt x="201541" y="9668"/>
                      <a:pt x="191873" y="0"/>
                      <a:pt x="179947" y="0"/>
                    </a:cubicBezTo>
                    <a:lnTo>
                      <a:pt x="79177" y="0"/>
                    </a:lnTo>
                    <a:lnTo>
                      <a:pt x="74369" y="144"/>
                    </a:lnTo>
                    <a:cubicBezTo>
                      <a:pt x="32584" y="2686"/>
                      <a:pt x="-1" y="37315"/>
                      <a:pt x="0" y="79177"/>
                    </a:cubicBezTo>
                    <a:lnTo>
                      <a:pt x="0" y="180005"/>
                    </a:lnTo>
                    <a:lnTo>
                      <a:pt x="202" y="182942"/>
                    </a:lnTo>
                    <a:cubicBezTo>
                      <a:pt x="1827" y="194756"/>
                      <a:pt x="12722" y="203016"/>
                      <a:pt x="24537" y="201391"/>
                    </a:cubicBezTo>
                    <a:cubicBezTo>
                      <a:pt x="35222" y="199920"/>
                      <a:pt x="43184" y="190791"/>
                      <a:pt x="43187" y="180005"/>
                    </a:cubicBezTo>
                    <a:lnTo>
                      <a:pt x="43187" y="79177"/>
                    </a:lnTo>
                    <a:lnTo>
                      <a:pt x="43389" y="75492"/>
                    </a:lnTo>
                    <a:cubicBezTo>
                      <a:pt x="45278" y="57144"/>
                      <a:pt x="60732" y="43194"/>
                      <a:pt x="79177" y="43187"/>
                    </a:cubicBezTo>
                    <a:lnTo>
                      <a:pt x="179947" y="43187"/>
                    </a:lnTo>
                    <a:lnTo>
                      <a:pt x="182884" y="42986"/>
                    </a:lnTo>
                    <a:cubicBezTo>
                      <a:pt x="193574" y="41518"/>
                      <a:pt x="201541" y="32384"/>
                      <a:pt x="201541" y="21594"/>
                    </a:cubicBezTo>
                    <a:close/>
                    <a:moveTo>
                      <a:pt x="501492" y="144"/>
                    </a:moveTo>
                    <a:lnTo>
                      <a:pt x="496655" y="0"/>
                    </a:lnTo>
                    <a:lnTo>
                      <a:pt x="395884" y="0"/>
                    </a:lnTo>
                    <a:lnTo>
                      <a:pt x="392948" y="202"/>
                    </a:lnTo>
                    <a:cubicBezTo>
                      <a:pt x="381134" y="1827"/>
                      <a:pt x="372874" y="12722"/>
                      <a:pt x="374498" y="24537"/>
                    </a:cubicBezTo>
                    <a:cubicBezTo>
                      <a:pt x="375819" y="34127"/>
                      <a:pt x="383357" y="41666"/>
                      <a:pt x="392948" y="42986"/>
                    </a:cubicBezTo>
                    <a:lnTo>
                      <a:pt x="395884" y="43187"/>
                    </a:lnTo>
                    <a:lnTo>
                      <a:pt x="496655" y="43187"/>
                    </a:lnTo>
                    <a:lnTo>
                      <a:pt x="500340" y="43360"/>
                    </a:lnTo>
                    <a:cubicBezTo>
                      <a:pt x="517313" y="45100"/>
                      <a:pt x="530733" y="58519"/>
                      <a:pt x="532472" y="75492"/>
                    </a:cubicBezTo>
                    <a:lnTo>
                      <a:pt x="532644" y="79177"/>
                    </a:lnTo>
                    <a:lnTo>
                      <a:pt x="532644" y="180005"/>
                    </a:lnTo>
                    <a:lnTo>
                      <a:pt x="532846" y="182942"/>
                    </a:lnTo>
                    <a:cubicBezTo>
                      <a:pt x="534473" y="194756"/>
                      <a:pt x="545367" y="203016"/>
                      <a:pt x="557180" y="201391"/>
                    </a:cubicBezTo>
                    <a:cubicBezTo>
                      <a:pt x="566771" y="200071"/>
                      <a:pt x="574312" y="192531"/>
                      <a:pt x="575630" y="182942"/>
                    </a:cubicBezTo>
                    <a:lnTo>
                      <a:pt x="575832" y="180005"/>
                    </a:lnTo>
                    <a:lnTo>
                      <a:pt x="575832" y="79177"/>
                    </a:lnTo>
                    <a:lnTo>
                      <a:pt x="575688" y="74167"/>
                    </a:lnTo>
                    <a:cubicBezTo>
                      <a:pt x="573163" y="34312"/>
                      <a:pt x="541354" y="2576"/>
                      <a:pt x="501492" y="144"/>
                    </a:cubicBezTo>
                    <a:close/>
                    <a:moveTo>
                      <a:pt x="187232" y="331103"/>
                    </a:moveTo>
                    <a:cubicBezTo>
                      <a:pt x="187232" y="275449"/>
                      <a:pt x="232348" y="230333"/>
                      <a:pt x="288002" y="230333"/>
                    </a:cubicBezTo>
                    <a:cubicBezTo>
                      <a:pt x="343656" y="230333"/>
                      <a:pt x="388773" y="275449"/>
                      <a:pt x="388773" y="331103"/>
                    </a:cubicBezTo>
                    <a:cubicBezTo>
                      <a:pt x="388773" y="386757"/>
                      <a:pt x="343656" y="431874"/>
                      <a:pt x="288002" y="431874"/>
                    </a:cubicBezTo>
                    <a:cubicBezTo>
                      <a:pt x="232348" y="431874"/>
                      <a:pt x="187232" y="386757"/>
                      <a:pt x="187232" y="331103"/>
                    </a:cubicBez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Calibri" panose="020F0502020204030204"/>
                  <a:ea typeface="+mn-ea"/>
                  <a:cs typeface="Segoe UI" pitchFamily="34" charset="0"/>
                </a:endParaRPr>
              </a:p>
            </p:txBody>
          </p:sp>
          <p:sp>
            <p:nvSpPr>
              <p:cNvPr id="12" name="Freeform: Shape 11">
                <a:extLst>
                  <a:ext uri="{FF2B5EF4-FFF2-40B4-BE49-F238E27FC236}">
                    <a16:creationId xmlns:a16="http://schemas.microsoft.com/office/drawing/2014/main" id="{89A7C577-94EB-7667-DC16-17A7451C059F}"/>
                  </a:ext>
                </a:extLst>
              </p:cNvPr>
              <p:cNvSpPr/>
              <p:nvPr/>
            </p:nvSpPr>
            <p:spPr>
              <a:xfrm>
                <a:off x="2458340" y="2892814"/>
                <a:ext cx="416603" cy="158356"/>
              </a:xfrm>
              <a:custGeom>
                <a:avLst/>
                <a:gdLst>
                  <a:gd name="connsiteX0" fmla="*/ 41169 w 416603"/>
                  <a:gd name="connsiteY0" fmla="*/ 143756 h 158356"/>
                  <a:gd name="connsiteX1" fmla="*/ 40939 w 416603"/>
                  <a:gd name="connsiteY1" fmla="*/ 144361 h 158356"/>
                  <a:gd name="connsiteX2" fmla="*/ 40939 w 416603"/>
                  <a:gd name="connsiteY2" fmla="*/ 144419 h 158356"/>
                  <a:gd name="connsiteX3" fmla="*/ 13155 w 416603"/>
                  <a:gd name="connsiteY3" fmla="*/ 156972 h 158356"/>
                  <a:gd name="connsiteX4" fmla="*/ 602 w 416603"/>
                  <a:gd name="connsiteY4" fmla="*/ 128929 h 158356"/>
                  <a:gd name="connsiteX5" fmla="*/ 774 w 416603"/>
                  <a:gd name="connsiteY5" fmla="*/ 128497 h 158356"/>
                  <a:gd name="connsiteX6" fmla="*/ 3279 w 416603"/>
                  <a:gd name="connsiteY6" fmla="*/ 122739 h 158356"/>
                  <a:gd name="connsiteX7" fmla="*/ 11053 w 416603"/>
                  <a:gd name="connsiteY7" fmla="*/ 107882 h 158356"/>
                  <a:gd name="connsiteX8" fmla="*/ 45027 w 416603"/>
                  <a:gd name="connsiteY8" fmla="*/ 63917 h 158356"/>
                  <a:gd name="connsiteX9" fmla="*/ 207872 w 416603"/>
                  <a:gd name="connsiteY9" fmla="*/ 0 h 158356"/>
                  <a:gd name="connsiteX10" fmla="*/ 370689 w 416603"/>
                  <a:gd name="connsiteY10" fmla="*/ 63917 h 158356"/>
                  <a:gd name="connsiteX11" fmla="*/ 404663 w 416603"/>
                  <a:gd name="connsiteY11" fmla="*/ 107882 h 158356"/>
                  <a:gd name="connsiteX12" fmla="*/ 414970 w 416603"/>
                  <a:gd name="connsiteY12" fmla="*/ 128497 h 158356"/>
                  <a:gd name="connsiteX13" fmla="*/ 415143 w 416603"/>
                  <a:gd name="connsiteY13" fmla="*/ 128929 h 158356"/>
                  <a:gd name="connsiteX14" fmla="*/ 415200 w 416603"/>
                  <a:gd name="connsiteY14" fmla="*/ 129073 h 158356"/>
                  <a:gd name="connsiteX15" fmla="*/ 415200 w 416603"/>
                  <a:gd name="connsiteY15" fmla="*/ 129130 h 158356"/>
                  <a:gd name="connsiteX16" fmla="*/ 415229 w 416603"/>
                  <a:gd name="connsiteY16" fmla="*/ 129188 h 158356"/>
                  <a:gd name="connsiteX17" fmla="*/ 402590 w 416603"/>
                  <a:gd name="connsiteY17" fmla="*/ 156972 h 158356"/>
                  <a:gd name="connsiteX18" fmla="*/ 374806 w 416603"/>
                  <a:gd name="connsiteY18" fmla="*/ 144361 h 158356"/>
                  <a:gd name="connsiteX19" fmla="*/ 374575 w 416603"/>
                  <a:gd name="connsiteY19" fmla="*/ 143785 h 158356"/>
                  <a:gd name="connsiteX20" fmla="*/ 373309 w 416603"/>
                  <a:gd name="connsiteY20" fmla="*/ 140906 h 158356"/>
                  <a:gd name="connsiteX21" fmla="*/ 367378 w 416603"/>
                  <a:gd name="connsiteY21" fmla="*/ 129649 h 158356"/>
                  <a:gd name="connsiteX22" fmla="*/ 340169 w 416603"/>
                  <a:gd name="connsiteY22" fmla="*/ 94436 h 158356"/>
                  <a:gd name="connsiteX23" fmla="*/ 207872 w 416603"/>
                  <a:gd name="connsiteY23" fmla="*/ 43187 h 158356"/>
                  <a:gd name="connsiteX24" fmla="*/ 75575 w 416603"/>
                  <a:gd name="connsiteY24" fmla="*/ 94436 h 158356"/>
                  <a:gd name="connsiteX25" fmla="*/ 48367 w 416603"/>
                  <a:gd name="connsiteY25" fmla="*/ 129649 h 158356"/>
                  <a:gd name="connsiteX26" fmla="*/ 41169 w 416603"/>
                  <a:gd name="connsiteY26" fmla="*/ 143756 h 15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16603" h="158356">
                    <a:moveTo>
                      <a:pt x="41169" y="143756"/>
                    </a:moveTo>
                    <a:lnTo>
                      <a:pt x="40939" y="144361"/>
                    </a:lnTo>
                    <a:lnTo>
                      <a:pt x="40939" y="144419"/>
                    </a:lnTo>
                    <a:cubicBezTo>
                      <a:pt x="36717" y="155544"/>
                      <a:pt x="24293" y="161155"/>
                      <a:pt x="13155" y="156972"/>
                    </a:cubicBezTo>
                    <a:cubicBezTo>
                      <a:pt x="-4063" y="150522"/>
                      <a:pt x="544" y="129073"/>
                      <a:pt x="602" y="128929"/>
                    </a:cubicBezTo>
                    <a:lnTo>
                      <a:pt x="774" y="128497"/>
                    </a:lnTo>
                    <a:cubicBezTo>
                      <a:pt x="1525" y="126542"/>
                      <a:pt x="2361" y="124621"/>
                      <a:pt x="3279" y="122739"/>
                    </a:cubicBezTo>
                    <a:cubicBezTo>
                      <a:pt x="5007" y="119024"/>
                      <a:pt x="7540" y="113928"/>
                      <a:pt x="11053" y="107882"/>
                    </a:cubicBezTo>
                    <a:cubicBezTo>
                      <a:pt x="20456" y="91838"/>
                      <a:pt x="31874" y="77064"/>
                      <a:pt x="45027" y="63917"/>
                    </a:cubicBezTo>
                    <a:cubicBezTo>
                      <a:pt x="77331" y="31671"/>
                      <a:pt x="129415" y="0"/>
                      <a:pt x="207872" y="0"/>
                    </a:cubicBezTo>
                    <a:cubicBezTo>
                      <a:pt x="286358" y="0"/>
                      <a:pt x="338442" y="31671"/>
                      <a:pt x="370689" y="63917"/>
                    </a:cubicBezTo>
                    <a:cubicBezTo>
                      <a:pt x="383841" y="77064"/>
                      <a:pt x="395259" y="91838"/>
                      <a:pt x="404663" y="107882"/>
                    </a:cubicBezTo>
                    <a:cubicBezTo>
                      <a:pt x="408532" y="114527"/>
                      <a:pt x="411976" y="121414"/>
                      <a:pt x="414970" y="128497"/>
                    </a:cubicBezTo>
                    <a:lnTo>
                      <a:pt x="415143" y="128929"/>
                    </a:lnTo>
                    <a:lnTo>
                      <a:pt x="415200" y="129073"/>
                    </a:lnTo>
                    <a:lnTo>
                      <a:pt x="415200" y="129130"/>
                    </a:lnTo>
                    <a:lnTo>
                      <a:pt x="415229" y="129188"/>
                    </a:lnTo>
                    <a:cubicBezTo>
                      <a:pt x="419404" y="140350"/>
                      <a:pt x="413749" y="152785"/>
                      <a:pt x="402590" y="156972"/>
                    </a:cubicBezTo>
                    <a:cubicBezTo>
                      <a:pt x="391441" y="161017"/>
                      <a:pt x="379101" y="155417"/>
                      <a:pt x="374806" y="144361"/>
                    </a:cubicBezTo>
                    <a:lnTo>
                      <a:pt x="374575" y="143785"/>
                    </a:lnTo>
                    <a:cubicBezTo>
                      <a:pt x="374575" y="143785"/>
                      <a:pt x="373913" y="142202"/>
                      <a:pt x="373309" y="140906"/>
                    </a:cubicBezTo>
                    <a:cubicBezTo>
                      <a:pt x="371506" y="137065"/>
                      <a:pt x="369528" y="133308"/>
                      <a:pt x="367378" y="129649"/>
                    </a:cubicBezTo>
                    <a:cubicBezTo>
                      <a:pt x="359846" y="116802"/>
                      <a:pt x="350701" y="104968"/>
                      <a:pt x="340169" y="94436"/>
                    </a:cubicBezTo>
                    <a:cubicBezTo>
                      <a:pt x="314833" y="69100"/>
                      <a:pt x="273373" y="43187"/>
                      <a:pt x="207872" y="43187"/>
                    </a:cubicBezTo>
                    <a:cubicBezTo>
                      <a:pt x="142400" y="43187"/>
                      <a:pt x="100911" y="69100"/>
                      <a:pt x="75575" y="94436"/>
                    </a:cubicBezTo>
                    <a:cubicBezTo>
                      <a:pt x="65043" y="104965"/>
                      <a:pt x="55899" y="116799"/>
                      <a:pt x="48367" y="129649"/>
                    </a:cubicBezTo>
                    <a:cubicBezTo>
                      <a:pt x="45699" y="134209"/>
                      <a:pt x="43296" y="138919"/>
                      <a:pt x="41169" y="143756"/>
                    </a:cubicBez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Calibri" panose="020F0502020204030204"/>
                  <a:ea typeface="+mn-ea"/>
                  <a:cs typeface="Segoe UI" pitchFamily="34" charset="0"/>
                </a:endParaRPr>
              </a:p>
            </p:txBody>
          </p:sp>
        </p:grpSp>
        <p:sp>
          <p:nvSpPr>
            <p:cNvPr id="16" name="TextBox 15">
              <a:extLst>
                <a:ext uri="{FF2B5EF4-FFF2-40B4-BE49-F238E27FC236}">
                  <a16:creationId xmlns:a16="http://schemas.microsoft.com/office/drawing/2014/main" id="{431D1D13-ED0C-8FBB-25E8-927DDF558112}"/>
                </a:ext>
              </a:extLst>
            </p:cNvPr>
            <p:cNvSpPr txBox="1"/>
            <p:nvPr/>
          </p:nvSpPr>
          <p:spPr>
            <a:xfrm>
              <a:off x="1848518" y="4123848"/>
              <a:ext cx="1824232" cy="400110"/>
            </a:xfrm>
            <a:prstGeom prst="rect">
              <a:avLst/>
            </a:prstGeom>
            <a:noFill/>
          </p:spPr>
          <p:txBody>
            <a:bodyPr wrap="square">
              <a:sp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w="3175">
                  <a:noFill/>
                </a:ln>
                <a:solidFill>
                  <a:srgbClr val="3A20A0"/>
                </a:solidFill>
                <a:effectLst/>
                <a:uLnTx/>
                <a:uFillTx/>
                <a:latin typeface="Open Sans SemiBold"/>
                <a:ea typeface="Open Sans SemiBold"/>
                <a:cs typeface="Open Sans SemiBold"/>
              </a:endParaRPr>
            </a:p>
          </p:txBody>
        </p:sp>
      </p:grpSp>
      <p:sp>
        <p:nvSpPr>
          <p:cNvPr id="21" name="TextBox 20">
            <a:extLst>
              <a:ext uri="{FF2B5EF4-FFF2-40B4-BE49-F238E27FC236}">
                <a16:creationId xmlns:a16="http://schemas.microsoft.com/office/drawing/2014/main" id="{DE3C3B71-8E72-C09A-AA6B-0660FF0B23C6}"/>
              </a:ext>
            </a:extLst>
          </p:cNvPr>
          <p:cNvSpPr txBox="1"/>
          <p:nvPr/>
        </p:nvSpPr>
        <p:spPr>
          <a:xfrm>
            <a:off x="3448467" y="1342887"/>
            <a:ext cx="7470050" cy="4893647"/>
          </a:xfrm>
          <a:prstGeom prst="rect">
            <a:avLst/>
          </a:prstGeom>
          <a:noFill/>
        </p:spPr>
        <p:txBody>
          <a:bodyPr wrap="square" lIns="91440" tIns="45720" rIns="91440" bIns="45720" anchor="t">
            <a:spAutoFit/>
          </a:bodyPr>
          <a:lstStyle/>
          <a:p>
            <a:r>
              <a:rPr lang="en-US" sz="1200" b="0" noProof="1">
                <a:solidFill>
                  <a:srgbClr val="3B3B3B"/>
                </a:solidFill>
                <a:effectLst/>
                <a:latin typeface="Consolas"/>
              </a:rPr>
              <a:t>    </a:t>
            </a:r>
            <a:r>
              <a:rPr lang="en-US" sz="1200" b="0" noProof="1">
                <a:solidFill>
                  <a:srgbClr val="0000FF"/>
                </a:solidFill>
                <a:effectLst/>
                <a:latin typeface="Consolas"/>
              </a:rPr>
              <a:t>public</a:t>
            </a:r>
            <a:r>
              <a:rPr lang="en-US" sz="1200" b="0" noProof="1">
                <a:solidFill>
                  <a:srgbClr val="3B3B3B"/>
                </a:solidFill>
                <a:effectLst/>
                <a:latin typeface="Consolas"/>
              </a:rPr>
              <a:t> </a:t>
            </a:r>
            <a:r>
              <a:rPr lang="en-US" sz="1200" b="0" noProof="1">
                <a:solidFill>
                  <a:srgbClr val="0000FF"/>
                </a:solidFill>
                <a:effectLst/>
                <a:latin typeface="Consolas"/>
              </a:rPr>
              <a:t>static</a:t>
            </a:r>
            <a:r>
              <a:rPr lang="en-US" sz="1200" b="0" noProof="1">
                <a:solidFill>
                  <a:srgbClr val="3B3B3B"/>
                </a:solidFill>
                <a:effectLst/>
                <a:latin typeface="Consolas"/>
              </a:rPr>
              <a:t> </a:t>
            </a:r>
            <a:r>
              <a:rPr lang="en-US" sz="1200" b="0" noProof="1">
                <a:solidFill>
                  <a:srgbClr val="267F99"/>
                </a:solidFill>
                <a:effectLst/>
                <a:latin typeface="Consolas"/>
              </a:rPr>
              <a:t>IHostApplicationBuilder</a:t>
            </a:r>
            <a:r>
              <a:rPr lang="en-US" sz="1200" b="0" noProof="1">
                <a:solidFill>
                  <a:srgbClr val="3B3B3B"/>
                </a:solidFill>
                <a:effectLst/>
                <a:latin typeface="Consolas"/>
              </a:rPr>
              <a:t> </a:t>
            </a:r>
            <a:r>
              <a:rPr lang="en-US" sz="1200" b="0" noProof="1">
                <a:solidFill>
                  <a:srgbClr val="795E26"/>
                </a:solidFill>
                <a:effectLst/>
                <a:latin typeface="Consolas"/>
              </a:rPr>
              <a:t>ConfigureOpenTelemetry</a:t>
            </a:r>
            <a:r>
              <a:rPr lang="en-US" sz="1200" b="0" noProof="1">
                <a:solidFill>
                  <a:srgbClr val="3B3B3B"/>
                </a:solidFill>
                <a:effectLst/>
                <a:latin typeface="Consolas"/>
              </a:rPr>
              <a:t>(</a:t>
            </a:r>
            <a:r>
              <a:rPr lang="en-US" sz="1200" b="0" noProof="1">
                <a:solidFill>
                  <a:srgbClr val="0000FF"/>
                </a:solidFill>
                <a:effectLst/>
                <a:latin typeface="Consolas"/>
              </a:rPr>
              <a:t>this</a:t>
            </a:r>
            <a:r>
              <a:rPr lang="en-US" sz="1200" noProof="1">
                <a:solidFill>
                  <a:srgbClr val="3B3B3B"/>
                </a:solidFill>
                <a:latin typeface="Consolas"/>
              </a:rPr>
              <a:t>  </a:t>
            </a:r>
            <a:r>
              <a:rPr lang="en-US" sz="1200" b="0" noProof="1">
                <a:solidFill>
                  <a:srgbClr val="3B3B3B"/>
                </a:solidFill>
                <a:effectLst/>
                <a:latin typeface="Consolas"/>
              </a:rPr>
              <a:t> 					</a:t>
            </a:r>
            <a:r>
              <a:rPr lang="en-US" sz="1200" b="0" noProof="1">
                <a:solidFill>
                  <a:srgbClr val="267F99"/>
                </a:solidFill>
                <a:effectLst/>
                <a:latin typeface="Consolas"/>
              </a:rPr>
              <a:t>IHostApplicationBuilder</a:t>
            </a:r>
            <a:r>
              <a:rPr lang="en-US" sz="1200" b="0" noProof="1">
                <a:solidFill>
                  <a:srgbClr val="3B3B3B"/>
                </a:solidFill>
                <a:effectLst/>
                <a:latin typeface="Consolas"/>
              </a:rPr>
              <a:t> </a:t>
            </a:r>
            <a:r>
              <a:rPr lang="en-US" sz="1200" b="0" noProof="1">
                <a:solidFill>
                  <a:srgbClr val="001080"/>
                </a:solidFill>
                <a:effectLst/>
                <a:latin typeface="Consolas"/>
              </a:rPr>
              <a:t>builder</a:t>
            </a:r>
            <a:r>
              <a:rPr lang="en-US" sz="1200" b="0" noProof="1">
                <a:solidFill>
                  <a:srgbClr val="3B3B3B"/>
                </a:solidFill>
                <a:effectLst/>
                <a:latin typeface="Consolas"/>
              </a:rPr>
              <a:t>)</a:t>
            </a:r>
          </a:p>
          <a:p>
            <a:r>
              <a:rPr lang="en-US" sz="1200" b="0" noProof="1">
                <a:solidFill>
                  <a:srgbClr val="3B3B3B"/>
                </a:solidFill>
                <a:effectLst/>
                <a:latin typeface="Consolas"/>
              </a:rPr>
              <a:t>    {</a:t>
            </a:r>
          </a:p>
          <a:p>
            <a:r>
              <a:rPr lang="en-US" sz="1200" b="0" noProof="1">
                <a:solidFill>
                  <a:srgbClr val="3B3B3B"/>
                </a:solidFill>
                <a:effectLst/>
                <a:latin typeface="Consolas"/>
              </a:rPr>
              <a:t>        </a:t>
            </a:r>
            <a:r>
              <a:rPr lang="en-US" sz="1200" b="0" noProof="1">
                <a:solidFill>
                  <a:srgbClr val="001080"/>
                </a:solidFill>
                <a:effectLst/>
                <a:latin typeface="Consolas"/>
              </a:rPr>
              <a:t>builder</a:t>
            </a:r>
            <a:r>
              <a:rPr lang="en-US" sz="1200" b="0" noProof="1">
                <a:solidFill>
                  <a:srgbClr val="000000"/>
                </a:solidFill>
                <a:effectLst/>
                <a:latin typeface="Consolas"/>
              </a:rPr>
              <a:t>.</a:t>
            </a:r>
            <a:r>
              <a:rPr lang="en-US" sz="1200" b="0" noProof="1">
                <a:solidFill>
                  <a:srgbClr val="001080"/>
                </a:solidFill>
                <a:effectLst/>
                <a:latin typeface="Consolas"/>
              </a:rPr>
              <a:t>Logging</a:t>
            </a:r>
            <a:r>
              <a:rPr lang="en-US" sz="1200" b="0" noProof="1">
                <a:solidFill>
                  <a:srgbClr val="000000"/>
                </a:solidFill>
                <a:effectLst/>
                <a:latin typeface="Consolas"/>
              </a:rPr>
              <a:t>.</a:t>
            </a:r>
            <a:r>
              <a:rPr lang="en-US" sz="1200" b="0" noProof="1">
                <a:solidFill>
                  <a:srgbClr val="795E26"/>
                </a:solidFill>
                <a:effectLst/>
                <a:latin typeface="Consolas"/>
              </a:rPr>
              <a:t>AddOpenTelemetry</a:t>
            </a:r>
            <a:r>
              <a:rPr lang="en-US" sz="1200" b="0" noProof="1">
                <a:solidFill>
                  <a:srgbClr val="3B3B3B"/>
                </a:solidFill>
                <a:effectLst/>
                <a:latin typeface="Consolas"/>
              </a:rPr>
              <a:t>(</a:t>
            </a:r>
            <a:r>
              <a:rPr lang="en-US" sz="1200" b="0" noProof="1">
                <a:solidFill>
                  <a:srgbClr val="001080"/>
                </a:solidFill>
                <a:effectLst/>
                <a:latin typeface="Consolas"/>
              </a:rPr>
              <a:t>logging</a:t>
            </a:r>
            <a:r>
              <a:rPr lang="en-US" sz="1200" b="0" noProof="1">
                <a:solidFill>
                  <a:srgbClr val="3B3B3B"/>
                </a:solidFill>
                <a:effectLst/>
                <a:latin typeface="Consolas"/>
              </a:rPr>
              <a:t> </a:t>
            </a:r>
            <a:r>
              <a:rPr lang="en-US" sz="1200" b="0" noProof="1">
                <a:solidFill>
                  <a:srgbClr val="000000"/>
                </a:solidFill>
                <a:effectLst/>
                <a:latin typeface="Consolas"/>
              </a:rPr>
              <a:t>=&gt;</a:t>
            </a:r>
            <a:endParaRPr lang="en-US" sz="1200" b="0" noProof="1">
              <a:solidFill>
                <a:srgbClr val="3B3B3B"/>
              </a:solidFill>
              <a:effectLst/>
              <a:latin typeface="Consolas"/>
            </a:endParaRPr>
          </a:p>
          <a:p>
            <a:r>
              <a:rPr lang="en-US" sz="1200" b="0" noProof="1">
                <a:solidFill>
                  <a:srgbClr val="3B3B3B"/>
                </a:solidFill>
                <a:effectLst/>
                <a:latin typeface="Consolas"/>
              </a:rPr>
              <a:t>        {</a:t>
            </a:r>
          </a:p>
          <a:p>
            <a:r>
              <a:rPr lang="en-US" sz="1200" b="0" noProof="1">
                <a:solidFill>
                  <a:srgbClr val="3B3B3B"/>
                </a:solidFill>
                <a:effectLst/>
                <a:latin typeface="Consolas"/>
              </a:rPr>
              <a:t>            </a:t>
            </a:r>
            <a:r>
              <a:rPr lang="en-US" sz="1200" b="0" noProof="1">
                <a:solidFill>
                  <a:srgbClr val="001080"/>
                </a:solidFill>
                <a:effectLst/>
                <a:latin typeface="Consolas"/>
              </a:rPr>
              <a:t>logging</a:t>
            </a:r>
            <a:r>
              <a:rPr lang="en-US" sz="1200" b="0" noProof="1">
                <a:solidFill>
                  <a:srgbClr val="000000"/>
                </a:solidFill>
                <a:effectLst/>
                <a:latin typeface="Consolas"/>
              </a:rPr>
              <a:t>.</a:t>
            </a:r>
            <a:r>
              <a:rPr lang="en-US" sz="1200" b="0" noProof="1">
                <a:solidFill>
                  <a:srgbClr val="001080"/>
                </a:solidFill>
                <a:effectLst/>
                <a:latin typeface="Consolas"/>
              </a:rPr>
              <a:t>IncludeFormattedMessage</a:t>
            </a:r>
            <a:r>
              <a:rPr lang="en-US" sz="1200" b="0" noProof="1">
                <a:solidFill>
                  <a:srgbClr val="3B3B3B"/>
                </a:solidFill>
                <a:effectLst/>
                <a:latin typeface="Consolas"/>
              </a:rPr>
              <a:t> </a:t>
            </a:r>
            <a:r>
              <a:rPr lang="en-US" sz="1200" b="0" noProof="1">
                <a:solidFill>
                  <a:srgbClr val="000000"/>
                </a:solidFill>
                <a:effectLst/>
                <a:latin typeface="Consolas"/>
              </a:rPr>
              <a:t>=</a:t>
            </a:r>
            <a:r>
              <a:rPr lang="en-US" sz="1200" b="0" noProof="1">
                <a:solidFill>
                  <a:srgbClr val="3B3B3B"/>
                </a:solidFill>
                <a:effectLst/>
                <a:latin typeface="Consolas"/>
              </a:rPr>
              <a:t> </a:t>
            </a:r>
            <a:r>
              <a:rPr lang="en-US" sz="1200" b="0" noProof="1">
                <a:solidFill>
                  <a:srgbClr val="0000FF"/>
                </a:solidFill>
                <a:effectLst/>
                <a:latin typeface="Consolas"/>
              </a:rPr>
              <a:t>true</a:t>
            </a:r>
            <a:r>
              <a:rPr lang="en-US" sz="1200" b="0" noProof="1">
                <a:solidFill>
                  <a:srgbClr val="3B3B3B"/>
                </a:solidFill>
                <a:effectLst/>
                <a:latin typeface="Consolas"/>
              </a:rPr>
              <a:t>;</a:t>
            </a:r>
          </a:p>
          <a:p>
            <a:r>
              <a:rPr lang="en-US" sz="1200" b="0" noProof="1">
                <a:solidFill>
                  <a:srgbClr val="3B3B3B"/>
                </a:solidFill>
                <a:effectLst/>
                <a:latin typeface="Consolas"/>
              </a:rPr>
              <a:t>            </a:t>
            </a:r>
            <a:r>
              <a:rPr lang="en-US" sz="1200" b="0" noProof="1">
                <a:solidFill>
                  <a:srgbClr val="001080"/>
                </a:solidFill>
                <a:effectLst/>
                <a:latin typeface="Consolas"/>
              </a:rPr>
              <a:t>logging</a:t>
            </a:r>
            <a:r>
              <a:rPr lang="en-US" sz="1200" b="0" noProof="1">
                <a:solidFill>
                  <a:srgbClr val="000000"/>
                </a:solidFill>
                <a:effectLst/>
                <a:latin typeface="Consolas"/>
              </a:rPr>
              <a:t>.</a:t>
            </a:r>
            <a:r>
              <a:rPr lang="en-US" sz="1200" b="0" noProof="1">
                <a:solidFill>
                  <a:srgbClr val="001080"/>
                </a:solidFill>
                <a:effectLst/>
                <a:latin typeface="Consolas"/>
              </a:rPr>
              <a:t>IncludeScopes</a:t>
            </a:r>
            <a:r>
              <a:rPr lang="en-US" sz="1200" b="0" noProof="1">
                <a:solidFill>
                  <a:srgbClr val="3B3B3B"/>
                </a:solidFill>
                <a:effectLst/>
                <a:latin typeface="Consolas"/>
              </a:rPr>
              <a:t> </a:t>
            </a:r>
            <a:r>
              <a:rPr lang="en-US" sz="1200" b="0" noProof="1">
                <a:solidFill>
                  <a:srgbClr val="000000"/>
                </a:solidFill>
                <a:effectLst/>
                <a:latin typeface="Consolas"/>
              </a:rPr>
              <a:t>=</a:t>
            </a:r>
            <a:r>
              <a:rPr lang="en-US" sz="1200" b="0" noProof="1">
                <a:solidFill>
                  <a:srgbClr val="3B3B3B"/>
                </a:solidFill>
                <a:effectLst/>
                <a:latin typeface="Consolas"/>
              </a:rPr>
              <a:t> </a:t>
            </a:r>
            <a:r>
              <a:rPr lang="en-US" sz="1200" b="0" noProof="1">
                <a:solidFill>
                  <a:srgbClr val="0000FF"/>
                </a:solidFill>
                <a:effectLst/>
                <a:latin typeface="Consolas"/>
              </a:rPr>
              <a:t>true</a:t>
            </a:r>
            <a:r>
              <a:rPr lang="en-US" sz="1200" b="0" noProof="1">
                <a:solidFill>
                  <a:srgbClr val="3B3B3B"/>
                </a:solidFill>
                <a:effectLst/>
                <a:latin typeface="Consolas"/>
              </a:rPr>
              <a:t>;</a:t>
            </a:r>
          </a:p>
          <a:p>
            <a:r>
              <a:rPr lang="en-US" sz="1200" b="0" noProof="1">
                <a:solidFill>
                  <a:srgbClr val="3B3B3B"/>
                </a:solidFill>
                <a:effectLst/>
                <a:latin typeface="Consolas"/>
              </a:rPr>
              <a:t>        });</a:t>
            </a:r>
          </a:p>
          <a:p>
            <a:br>
              <a:rPr lang="en-US" sz="1200" b="0" noProof="1">
                <a:effectLst/>
                <a:latin typeface="Consolas" panose="020B0609020204030204" pitchFamily="49" charset="0"/>
              </a:rPr>
            </a:br>
            <a:r>
              <a:rPr lang="en-US" sz="1200" b="0" noProof="1">
                <a:solidFill>
                  <a:srgbClr val="3B3B3B"/>
                </a:solidFill>
                <a:effectLst/>
                <a:latin typeface="Consolas"/>
              </a:rPr>
              <a:t>        </a:t>
            </a:r>
            <a:r>
              <a:rPr lang="en-US" sz="1200" b="0" noProof="1">
                <a:solidFill>
                  <a:srgbClr val="001080"/>
                </a:solidFill>
                <a:effectLst/>
                <a:latin typeface="Consolas"/>
              </a:rPr>
              <a:t>builder</a:t>
            </a:r>
            <a:r>
              <a:rPr lang="en-US" sz="1200" b="0" noProof="1">
                <a:solidFill>
                  <a:srgbClr val="000000"/>
                </a:solidFill>
                <a:effectLst/>
                <a:latin typeface="Consolas"/>
              </a:rPr>
              <a:t>.</a:t>
            </a:r>
            <a:r>
              <a:rPr lang="en-US" sz="1200" b="0" noProof="1">
                <a:solidFill>
                  <a:srgbClr val="001080"/>
                </a:solidFill>
                <a:effectLst/>
                <a:latin typeface="Consolas"/>
              </a:rPr>
              <a:t>Services</a:t>
            </a:r>
            <a:r>
              <a:rPr lang="en-US" sz="1200" b="0" noProof="1">
                <a:solidFill>
                  <a:srgbClr val="000000"/>
                </a:solidFill>
                <a:effectLst/>
                <a:latin typeface="Consolas"/>
              </a:rPr>
              <a:t>.</a:t>
            </a:r>
            <a:r>
              <a:rPr lang="en-US" sz="1200" b="0" noProof="1">
                <a:solidFill>
                  <a:srgbClr val="795E26"/>
                </a:solidFill>
                <a:effectLst/>
                <a:latin typeface="Consolas"/>
              </a:rPr>
              <a:t>AddOpenTelemetry</a:t>
            </a:r>
            <a:r>
              <a:rPr lang="en-US" sz="1200" b="0" noProof="1">
                <a:solidFill>
                  <a:srgbClr val="3B3B3B"/>
                </a:solidFill>
                <a:effectLst/>
                <a:latin typeface="Consolas"/>
              </a:rPr>
              <a:t>()</a:t>
            </a:r>
          </a:p>
          <a:p>
            <a:r>
              <a:rPr lang="en-US" sz="1200" b="0" noProof="1">
                <a:solidFill>
                  <a:srgbClr val="3B3B3B"/>
                </a:solidFill>
                <a:effectLst/>
                <a:latin typeface="Consolas"/>
              </a:rPr>
              <a:t>            </a:t>
            </a:r>
            <a:r>
              <a:rPr lang="en-US" sz="1200" b="0" noProof="1">
                <a:solidFill>
                  <a:srgbClr val="000000"/>
                </a:solidFill>
                <a:effectLst/>
                <a:latin typeface="Consolas"/>
              </a:rPr>
              <a:t>.</a:t>
            </a:r>
            <a:r>
              <a:rPr lang="en-US" sz="1200" b="0" noProof="1">
                <a:solidFill>
                  <a:srgbClr val="795E26"/>
                </a:solidFill>
                <a:effectLst/>
                <a:latin typeface="Consolas"/>
              </a:rPr>
              <a:t>WithMetrics</a:t>
            </a:r>
            <a:r>
              <a:rPr lang="en-US" sz="1200" b="0" noProof="1">
                <a:solidFill>
                  <a:srgbClr val="3B3B3B"/>
                </a:solidFill>
                <a:effectLst/>
                <a:latin typeface="Consolas"/>
              </a:rPr>
              <a:t>(</a:t>
            </a:r>
            <a:r>
              <a:rPr lang="en-US" sz="1200" b="0" noProof="1">
                <a:solidFill>
                  <a:srgbClr val="001080"/>
                </a:solidFill>
                <a:effectLst/>
                <a:latin typeface="Consolas"/>
              </a:rPr>
              <a:t>metrics</a:t>
            </a:r>
            <a:r>
              <a:rPr lang="en-US" sz="1200" b="0" noProof="1">
                <a:solidFill>
                  <a:srgbClr val="3B3B3B"/>
                </a:solidFill>
                <a:effectLst/>
                <a:latin typeface="Consolas"/>
              </a:rPr>
              <a:t> </a:t>
            </a:r>
            <a:r>
              <a:rPr lang="en-US" sz="1200" b="0" noProof="1">
                <a:solidFill>
                  <a:srgbClr val="000000"/>
                </a:solidFill>
                <a:effectLst/>
                <a:latin typeface="Consolas"/>
              </a:rPr>
              <a:t>=&gt;</a:t>
            </a:r>
            <a:endParaRPr lang="en-US" sz="1200" b="0" noProof="1">
              <a:solidFill>
                <a:srgbClr val="3B3B3B"/>
              </a:solidFill>
              <a:effectLst/>
              <a:latin typeface="Consolas"/>
            </a:endParaRPr>
          </a:p>
          <a:p>
            <a:r>
              <a:rPr lang="en-US" sz="1200" b="0" noProof="1">
                <a:solidFill>
                  <a:srgbClr val="3B3B3B"/>
                </a:solidFill>
                <a:effectLst/>
                <a:latin typeface="Consolas"/>
              </a:rPr>
              <a:t>            {</a:t>
            </a:r>
          </a:p>
          <a:p>
            <a:r>
              <a:rPr lang="en-US" sz="1200" b="0" noProof="1">
                <a:solidFill>
                  <a:srgbClr val="3B3B3B"/>
                </a:solidFill>
                <a:effectLst/>
                <a:latin typeface="Consolas"/>
              </a:rPr>
              <a:t>                </a:t>
            </a:r>
            <a:r>
              <a:rPr lang="en-US" sz="1200" b="0" noProof="1">
                <a:solidFill>
                  <a:srgbClr val="001080"/>
                </a:solidFill>
                <a:effectLst/>
                <a:latin typeface="Consolas"/>
              </a:rPr>
              <a:t>metrics</a:t>
            </a:r>
            <a:r>
              <a:rPr lang="en-US" sz="1200" b="0" noProof="1">
                <a:solidFill>
                  <a:srgbClr val="000000"/>
                </a:solidFill>
                <a:effectLst/>
                <a:latin typeface="Consolas"/>
              </a:rPr>
              <a:t>.</a:t>
            </a:r>
            <a:r>
              <a:rPr lang="en-US" sz="1200" b="0" noProof="1">
                <a:solidFill>
                  <a:srgbClr val="795E26"/>
                </a:solidFill>
                <a:effectLst/>
                <a:latin typeface="Consolas"/>
              </a:rPr>
              <a:t>AddAspNetCoreInstrumentation</a:t>
            </a:r>
            <a:r>
              <a:rPr lang="en-US" sz="1200" b="0" noProof="1">
                <a:solidFill>
                  <a:srgbClr val="3B3B3B"/>
                </a:solidFill>
                <a:effectLst/>
                <a:latin typeface="Consolas"/>
              </a:rPr>
              <a:t>()</a:t>
            </a:r>
          </a:p>
          <a:p>
            <a:r>
              <a:rPr lang="en-US" sz="1200" b="0" noProof="1">
                <a:solidFill>
                  <a:srgbClr val="3B3B3B"/>
                </a:solidFill>
                <a:effectLst/>
                <a:latin typeface="Consolas"/>
              </a:rPr>
              <a:t>                    </a:t>
            </a:r>
            <a:r>
              <a:rPr lang="en-US" sz="1200" b="0" noProof="1">
                <a:solidFill>
                  <a:srgbClr val="000000"/>
                </a:solidFill>
                <a:effectLst/>
                <a:latin typeface="Consolas"/>
              </a:rPr>
              <a:t>.</a:t>
            </a:r>
            <a:r>
              <a:rPr lang="en-US" sz="1200" b="0" noProof="1">
                <a:solidFill>
                  <a:srgbClr val="795E26"/>
                </a:solidFill>
                <a:effectLst/>
                <a:latin typeface="Consolas"/>
              </a:rPr>
              <a:t>AddHttpClientInstrumentation</a:t>
            </a:r>
            <a:r>
              <a:rPr lang="en-US" sz="1200" b="0" noProof="1">
                <a:solidFill>
                  <a:srgbClr val="3B3B3B"/>
                </a:solidFill>
                <a:effectLst/>
                <a:latin typeface="Consolas"/>
              </a:rPr>
              <a:t>()</a:t>
            </a:r>
          </a:p>
          <a:p>
            <a:r>
              <a:rPr lang="en-US" sz="1200" b="0" noProof="1">
                <a:solidFill>
                  <a:srgbClr val="3B3B3B"/>
                </a:solidFill>
                <a:effectLst/>
                <a:latin typeface="Consolas"/>
              </a:rPr>
              <a:t>                    </a:t>
            </a:r>
            <a:r>
              <a:rPr lang="en-US" sz="1200" b="0" noProof="1">
                <a:solidFill>
                  <a:srgbClr val="000000"/>
                </a:solidFill>
                <a:effectLst/>
                <a:latin typeface="Consolas"/>
              </a:rPr>
              <a:t>.</a:t>
            </a:r>
            <a:r>
              <a:rPr lang="en-US" sz="1200" b="0" noProof="1">
                <a:solidFill>
                  <a:srgbClr val="795E26"/>
                </a:solidFill>
                <a:effectLst/>
                <a:latin typeface="Consolas"/>
              </a:rPr>
              <a:t>AddRuntimeInstrumentation</a:t>
            </a:r>
            <a:r>
              <a:rPr lang="en-US" sz="1200" b="0" noProof="1">
                <a:solidFill>
                  <a:srgbClr val="3B3B3B"/>
                </a:solidFill>
                <a:effectLst/>
                <a:latin typeface="Consolas"/>
              </a:rPr>
              <a:t>();</a:t>
            </a:r>
          </a:p>
          <a:p>
            <a:r>
              <a:rPr lang="en-US" sz="1200" b="0" noProof="1">
                <a:solidFill>
                  <a:srgbClr val="3B3B3B"/>
                </a:solidFill>
                <a:effectLst/>
                <a:latin typeface="Consolas"/>
              </a:rPr>
              <a:t>            })</a:t>
            </a:r>
          </a:p>
          <a:p>
            <a:r>
              <a:rPr lang="en-US" sz="1200" b="0" noProof="1">
                <a:solidFill>
                  <a:srgbClr val="3B3B3B"/>
                </a:solidFill>
                <a:effectLst/>
                <a:latin typeface="Consolas"/>
              </a:rPr>
              <a:t>            </a:t>
            </a:r>
            <a:r>
              <a:rPr lang="en-US" sz="1200" b="0" noProof="1">
                <a:solidFill>
                  <a:srgbClr val="000000"/>
                </a:solidFill>
                <a:effectLst/>
                <a:latin typeface="Consolas"/>
              </a:rPr>
              <a:t>.</a:t>
            </a:r>
            <a:r>
              <a:rPr lang="en-US" sz="1200" b="0" noProof="1">
                <a:solidFill>
                  <a:srgbClr val="795E26"/>
                </a:solidFill>
                <a:effectLst/>
                <a:latin typeface="Consolas"/>
              </a:rPr>
              <a:t>WithTracing</a:t>
            </a:r>
            <a:r>
              <a:rPr lang="en-US" sz="1200" b="0" noProof="1">
                <a:solidFill>
                  <a:srgbClr val="3B3B3B"/>
                </a:solidFill>
                <a:effectLst/>
                <a:latin typeface="Consolas"/>
              </a:rPr>
              <a:t>(</a:t>
            </a:r>
            <a:r>
              <a:rPr lang="en-US" sz="1200" b="0" noProof="1">
                <a:solidFill>
                  <a:srgbClr val="001080"/>
                </a:solidFill>
                <a:effectLst/>
                <a:latin typeface="Consolas"/>
              </a:rPr>
              <a:t>tracing</a:t>
            </a:r>
            <a:r>
              <a:rPr lang="en-US" sz="1200" b="0" noProof="1">
                <a:solidFill>
                  <a:srgbClr val="3B3B3B"/>
                </a:solidFill>
                <a:effectLst/>
                <a:latin typeface="Consolas"/>
              </a:rPr>
              <a:t> </a:t>
            </a:r>
            <a:r>
              <a:rPr lang="en-US" sz="1200" b="0" noProof="1">
                <a:solidFill>
                  <a:srgbClr val="000000"/>
                </a:solidFill>
                <a:effectLst/>
                <a:latin typeface="Consolas"/>
              </a:rPr>
              <a:t>=&gt;</a:t>
            </a:r>
            <a:endParaRPr lang="en-US" sz="1200" b="0" noProof="1">
              <a:solidFill>
                <a:srgbClr val="3B3B3B"/>
              </a:solidFill>
              <a:effectLst/>
              <a:latin typeface="Consolas"/>
            </a:endParaRPr>
          </a:p>
          <a:p>
            <a:r>
              <a:rPr lang="en-US" sz="1200" b="0" noProof="1">
                <a:solidFill>
                  <a:srgbClr val="3B3B3B"/>
                </a:solidFill>
                <a:effectLst/>
                <a:latin typeface="Consolas"/>
              </a:rPr>
              <a:t>            {</a:t>
            </a:r>
          </a:p>
          <a:p>
            <a:r>
              <a:rPr lang="en-US" sz="1200" b="0" noProof="1">
                <a:solidFill>
                  <a:srgbClr val="3B3B3B"/>
                </a:solidFill>
                <a:effectLst/>
                <a:latin typeface="Consolas"/>
              </a:rPr>
              <a:t>                </a:t>
            </a:r>
            <a:r>
              <a:rPr lang="en-US" sz="1200" b="0" noProof="1">
                <a:solidFill>
                  <a:srgbClr val="001080"/>
                </a:solidFill>
                <a:effectLst/>
                <a:latin typeface="Consolas"/>
              </a:rPr>
              <a:t>tracing</a:t>
            </a:r>
            <a:r>
              <a:rPr lang="en-US" sz="1200" b="0" noProof="1">
                <a:solidFill>
                  <a:srgbClr val="000000"/>
                </a:solidFill>
                <a:effectLst/>
                <a:latin typeface="Consolas"/>
              </a:rPr>
              <a:t>.</a:t>
            </a:r>
            <a:r>
              <a:rPr lang="en-US" sz="1200" b="0" noProof="1">
                <a:solidFill>
                  <a:srgbClr val="795E26"/>
                </a:solidFill>
                <a:effectLst/>
                <a:latin typeface="Consolas"/>
              </a:rPr>
              <a:t>AddAspNetCoreInstrumentation</a:t>
            </a:r>
            <a:r>
              <a:rPr lang="en-US" sz="1200" b="0" noProof="1">
                <a:solidFill>
                  <a:srgbClr val="3B3B3B"/>
                </a:solidFill>
                <a:effectLst/>
                <a:latin typeface="Consolas"/>
              </a:rPr>
              <a:t>()</a:t>
            </a:r>
          </a:p>
          <a:p>
            <a:r>
              <a:rPr lang="en-US" sz="1200" b="0" noProof="1">
                <a:solidFill>
                  <a:srgbClr val="3B3B3B"/>
                </a:solidFill>
                <a:effectLst/>
                <a:latin typeface="Consolas"/>
              </a:rPr>
              <a:t>                    </a:t>
            </a:r>
            <a:r>
              <a:rPr lang="en-US" sz="1200" b="0" noProof="1">
                <a:solidFill>
                  <a:srgbClr val="000000"/>
                </a:solidFill>
                <a:effectLst/>
                <a:latin typeface="Consolas"/>
              </a:rPr>
              <a:t>.</a:t>
            </a:r>
            <a:r>
              <a:rPr lang="en-US" sz="1200" b="0" noProof="1">
                <a:solidFill>
                  <a:srgbClr val="795E26"/>
                </a:solidFill>
                <a:effectLst/>
                <a:latin typeface="Consolas"/>
              </a:rPr>
              <a:t>AddHttpClientInstrumentation</a:t>
            </a:r>
            <a:r>
              <a:rPr lang="en-US" sz="1200" b="0" noProof="1">
                <a:solidFill>
                  <a:srgbClr val="3B3B3B"/>
                </a:solidFill>
                <a:effectLst/>
                <a:latin typeface="Consolas"/>
              </a:rPr>
              <a:t>();</a:t>
            </a:r>
          </a:p>
          <a:p>
            <a:r>
              <a:rPr lang="en-US" sz="1200" b="0" noProof="1">
                <a:solidFill>
                  <a:srgbClr val="3B3B3B"/>
                </a:solidFill>
                <a:effectLst/>
                <a:latin typeface="Consolas"/>
              </a:rPr>
              <a:t>            });</a:t>
            </a:r>
          </a:p>
          <a:p>
            <a:br>
              <a:rPr lang="en-US" sz="1200" b="0" noProof="1">
                <a:effectLst/>
                <a:latin typeface="Consolas" panose="020B0609020204030204" pitchFamily="49" charset="0"/>
              </a:rPr>
            </a:br>
            <a:r>
              <a:rPr lang="en-US" sz="1200" b="0" noProof="1">
                <a:solidFill>
                  <a:srgbClr val="3B3B3B"/>
                </a:solidFill>
                <a:effectLst/>
                <a:latin typeface="Consolas"/>
              </a:rPr>
              <a:t>        </a:t>
            </a:r>
            <a:r>
              <a:rPr lang="en-US" sz="1200" b="0" noProof="1">
                <a:solidFill>
                  <a:srgbClr val="001080"/>
                </a:solidFill>
                <a:effectLst/>
                <a:latin typeface="Consolas"/>
              </a:rPr>
              <a:t>builder</a:t>
            </a:r>
            <a:r>
              <a:rPr lang="en-US" sz="1200" b="0" noProof="1">
                <a:solidFill>
                  <a:srgbClr val="000000"/>
                </a:solidFill>
                <a:effectLst/>
                <a:latin typeface="Consolas"/>
              </a:rPr>
              <a:t>.</a:t>
            </a:r>
            <a:r>
              <a:rPr lang="en-US" sz="1200" b="0" noProof="1">
                <a:solidFill>
                  <a:srgbClr val="795E26"/>
                </a:solidFill>
                <a:effectLst/>
                <a:latin typeface="Consolas"/>
              </a:rPr>
              <a:t>AddOpenTelemetryExporters</a:t>
            </a:r>
            <a:r>
              <a:rPr lang="en-US" sz="1200" b="0" noProof="1">
                <a:solidFill>
                  <a:srgbClr val="3B3B3B"/>
                </a:solidFill>
                <a:effectLst/>
                <a:latin typeface="Consolas"/>
              </a:rPr>
              <a:t>();</a:t>
            </a:r>
          </a:p>
          <a:p>
            <a:br>
              <a:rPr lang="en-US" sz="1200" b="0" noProof="1">
                <a:effectLst/>
                <a:latin typeface="Consolas" panose="020B0609020204030204" pitchFamily="49" charset="0"/>
              </a:rPr>
            </a:br>
            <a:r>
              <a:rPr lang="en-US" sz="1200" b="0" noProof="1">
                <a:solidFill>
                  <a:srgbClr val="3B3B3B"/>
                </a:solidFill>
                <a:effectLst/>
                <a:latin typeface="Consolas"/>
              </a:rPr>
              <a:t>        </a:t>
            </a:r>
            <a:r>
              <a:rPr lang="en-US" sz="1200" b="0" noProof="1">
                <a:solidFill>
                  <a:srgbClr val="AF00DB"/>
                </a:solidFill>
                <a:effectLst/>
                <a:latin typeface="Consolas"/>
              </a:rPr>
              <a:t>return</a:t>
            </a:r>
            <a:r>
              <a:rPr lang="en-US" sz="1200" b="0" noProof="1">
                <a:solidFill>
                  <a:srgbClr val="3B3B3B"/>
                </a:solidFill>
                <a:effectLst/>
                <a:latin typeface="Consolas"/>
              </a:rPr>
              <a:t> </a:t>
            </a:r>
            <a:r>
              <a:rPr lang="en-US" sz="1200" b="0" noProof="1">
                <a:solidFill>
                  <a:srgbClr val="001080"/>
                </a:solidFill>
                <a:effectLst/>
                <a:latin typeface="Consolas"/>
              </a:rPr>
              <a:t>builder</a:t>
            </a:r>
            <a:r>
              <a:rPr lang="en-US" sz="1200" b="0" noProof="1">
                <a:solidFill>
                  <a:srgbClr val="3B3B3B"/>
                </a:solidFill>
                <a:effectLst/>
                <a:latin typeface="Consolas"/>
              </a:rPr>
              <a:t>;</a:t>
            </a:r>
          </a:p>
          <a:p>
            <a:r>
              <a:rPr lang="en-US" sz="1200" b="0" noProof="1">
                <a:solidFill>
                  <a:srgbClr val="3B3B3B"/>
                </a:solidFill>
                <a:effectLst/>
                <a:latin typeface="Consolas"/>
              </a:rPr>
              <a:t>    }</a:t>
            </a:r>
          </a:p>
        </p:txBody>
      </p:sp>
    </p:spTree>
    <p:extLst>
      <p:ext uri="{BB962C8B-B14F-4D97-AF65-F5344CB8AC3E}">
        <p14:creationId xmlns:p14="http://schemas.microsoft.com/office/powerpoint/2010/main" val="27756506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9">
            <a:extLst>
              <a:ext uri="{FF2B5EF4-FFF2-40B4-BE49-F238E27FC236}">
                <a16:creationId xmlns:a16="http://schemas.microsoft.com/office/drawing/2014/main" id="{0B92C295-DB4F-3167-FF5D-E1153E6026F8}"/>
              </a:ext>
            </a:extLst>
          </p:cNvPr>
          <p:cNvSpPr/>
          <p:nvPr/>
        </p:nvSpPr>
        <p:spPr>
          <a:xfrm>
            <a:off x="1187604" y="831922"/>
            <a:ext cx="10074698" cy="5583841"/>
          </a:xfrm>
          <a:prstGeom prst="roundRect">
            <a:avLst>
              <a:gd name="adj" fmla="val 5765"/>
            </a:avLst>
          </a:prstGeom>
          <a:solidFill>
            <a:srgbClr val="FAFAFA"/>
          </a:solidFill>
          <a:effectLst>
            <a:outerShdw blurRad="63500" dist="127000" dir="2700000" algn="tl" rotWithShape="0">
              <a:srgbClr val="B1B3B3">
                <a:alpha val="50000"/>
              </a:srgbClr>
            </a:outerShdw>
          </a:effectLst>
        </p:spPr>
        <p:txBody>
          <a:bodyPr wrap="square" lIns="0" tIns="0" rIns="0" bIns="0" anchor="t" anchorCtr="0">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0" i="0" u="none" strike="noStrike" kern="0" cap="none" spc="0" normalizeH="0" baseline="0" noProof="0">
              <a:ln w="3175">
                <a:noFill/>
              </a:ln>
              <a:solidFill>
                <a:srgbClr val="3A20A0"/>
              </a:solidFill>
              <a:effectLst/>
              <a:uLnTx/>
              <a:uFillTx/>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39" name="TextBox 38">
            <a:extLst>
              <a:ext uri="{FF2B5EF4-FFF2-40B4-BE49-F238E27FC236}">
                <a16:creationId xmlns:a16="http://schemas.microsoft.com/office/drawing/2014/main" id="{13F71C0F-D5E8-504F-70BB-8E077C132D73}"/>
              </a:ext>
            </a:extLst>
          </p:cNvPr>
          <p:cNvSpPr txBox="1"/>
          <p:nvPr/>
        </p:nvSpPr>
        <p:spPr>
          <a:xfrm>
            <a:off x="715693" y="442237"/>
            <a:ext cx="11018520" cy="721422"/>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lang="en-US" altLang="ja-JP" sz="2400" dirty="0"/>
              <a:t>Observability</a:t>
            </a:r>
            <a:r>
              <a:rPr lang="ja-JP" altLang="en-US" sz="2400" dirty="0"/>
              <a:t> </a:t>
            </a:r>
            <a:r>
              <a:rPr lang="en-US" altLang="ja-JP" sz="2400" dirty="0"/>
              <a:t>| </a:t>
            </a:r>
            <a:r>
              <a:rPr lang="ja-JP" altLang="en-US" sz="2400" dirty="0">
                <a:latin typeface="Yu Gothic UI" panose="020B0500000000000000" pitchFamily="50" charset="-128"/>
                <a:ea typeface="Yu Gothic UI" panose="020B0500000000000000" pitchFamily="50" charset="-128"/>
              </a:rPr>
              <a:t>可観測性</a:t>
            </a:r>
            <a:endParaRPr kumimoji="0" lang="en-US" altLang="ja-JP" sz="2400" b="1" i="0" u="none" strike="noStrike" kern="0" cap="none" spc="0" normalizeH="0" baseline="0" noProof="0" dirty="0">
              <a:ln w="3175">
                <a:noFill/>
              </a:ln>
              <a:solidFill>
                <a:srgbClr val="FFFFFF"/>
              </a:solidFill>
              <a:effectLst/>
              <a:uLnTx/>
              <a:uFillTx/>
              <a:latin typeface="Yu Gothic UI" panose="020B0500000000000000" pitchFamily="50" charset="-128"/>
              <a:ea typeface="Yu Gothic UI" panose="020B0500000000000000" pitchFamily="50" charset="-128"/>
            </a:endParaRPr>
          </a:p>
        </p:txBody>
      </p:sp>
      <p:grpSp>
        <p:nvGrpSpPr>
          <p:cNvPr id="26" name="Group 25">
            <a:extLst>
              <a:ext uri="{FF2B5EF4-FFF2-40B4-BE49-F238E27FC236}">
                <a16:creationId xmlns:a16="http://schemas.microsoft.com/office/drawing/2014/main" id="{5D683E86-4206-2324-B2F6-C70DEB5ECD95}"/>
              </a:ext>
            </a:extLst>
          </p:cNvPr>
          <p:cNvGrpSpPr/>
          <p:nvPr/>
        </p:nvGrpSpPr>
        <p:grpSpPr>
          <a:xfrm>
            <a:off x="1547889" y="1553344"/>
            <a:ext cx="1824232" cy="1222920"/>
            <a:chOff x="1848518" y="3301038"/>
            <a:chExt cx="1824232" cy="1222920"/>
          </a:xfrm>
        </p:grpSpPr>
        <p:grpSp>
          <p:nvGrpSpPr>
            <p:cNvPr id="13" name="Group 12">
              <a:extLst>
                <a:ext uri="{FF2B5EF4-FFF2-40B4-BE49-F238E27FC236}">
                  <a16:creationId xmlns:a16="http://schemas.microsoft.com/office/drawing/2014/main" id="{DC485A93-8953-FEC3-4516-C36F27F03944}"/>
                </a:ext>
              </a:extLst>
            </p:cNvPr>
            <p:cNvGrpSpPr>
              <a:grpSpLocks noChangeAspect="1"/>
            </p:cNvGrpSpPr>
            <p:nvPr/>
          </p:nvGrpSpPr>
          <p:grpSpPr>
            <a:xfrm>
              <a:off x="2486314" y="3301038"/>
              <a:ext cx="548640" cy="548695"/>
              <a:chOff x="2378210" y="2756054"/>
              <a:chExt cx="575831" cy="575889"/>
            </a:xfrm>
          </p:grpSpPr>
          <p:sp>
            <p:nvSpPr>
              <p:cNvPr id="11" name="Freeform: Shape 10">
                <a:extLst>
                  <a:ext uri="{FF2B5EF4-FFF2-40B4-BE49-F238E27FC236}">
                    <a16:creationId xmlns:a16="http://schemas.microsoft.com/office/drawing/2014/main" id="{C7055C36-2FB8-805E-A360-C2AE4CA5E3F0}"/>
                  </a:ext>
                </a:extLst>
              </p:cNvPr>
              <p:cNvSpPr/>
              <p:nvPr/>
            </p:nvSpPr>
            <p:spPr>
              <a:xfrm>
                <a:off x="2378210" y="2756054"/>
                <a:ext cx="575831" cy="575889"/>
              </a:xfrm>
              <a:custGeom>
                <a:avLst/>
                <a:gdLst>
                  <a:gd name="connsiteX0" fmla="*/ 42986 w 575831"/>
                  <a:gd name="connsiteY0" fmla="*/ 392948 h 575889"/>
                  <a:gd name="connsiteX1" fmla="*/ 18650 w 575831"/>
                  <a:gd name="connsiteY1" fmla="*/ 374498 h 575889"/>
                  <a:gd name="connsiteX2" fmla="*/ 202 w 575831"/>
                  <a:gd name="connsiteY2" fmla="*/ 392948 h 575889"/>
                  <a:gd name="connsiteX3" fmla="*/ 0 w 575831"/>
                  <a:gd name="connsiteY3" fmla="*/ 395884 h 575889"/>
                  <a:gd name="connsiteX4" fmla="*/ 0 w 575831"/>
                  <a:gd name="connsiteY4" fmla="*/ 496712 h 575889"/>
                  <a:gd name="connsiteX5" fmla="*/ 144 w 575831"/>
                  <a:gd name="connsiteY5" fmla="*/ 501751 h 575889"/>
                  <a:gd name="connsiteX6" fmla="*/ 74369 w 575831"/>
                  <a:gd name="connsiteY6" fmla="*/ 575745 h 575889"/>
                  <a:gd name="connsiteX7" fmla="*/ 79177 w 575831"/>
                  <a:gd name="connsiteY7" fmla="*/ 575889 h 575889"/>
                  <a:gd name="connsiteX8" fmla="*/ 179947 w 575831"/>
                  <a:gd name="connsiteY8" fmla="*/ 575889 h 575889"/>
                  <a:gd name="connsiteX9" fmla="*/ 182884 w 575831"/>
                  <a:gd name="connsiteY9" fmla="*/ 575717 h 575889"/>
                  <a:gd name="connsiteX10" fmla="*/ 201454 w 575831"/>
                  <a:gd name="connsiteY10" fmla="*/ 551474 h 575889"/>
                  <a:gd name="connsiteX11" fmla="*/ 182884 w 575831"/>
                  <a:gd name="connsiteY11" fmla="*/ 532903 h 575889"/>
                  <a:gd name="connsiteX12" fmla="*/ 179947 w 575831"/>
                  <a:gd name="connsiteY12" fmla="*/ 532702 h 575889"/>
                  <a:gd name="connsiteX13" fmla="*/ 79177 w 575831"/>
                  <a:gd name="connsiteY13" fmla="*/ 532702 h 575889"/>
                  <a:gd name="connsiteX14" fmla="*/ 75492 w 575831"/>
                  <a:gd name="connsiteY14" fmla="*/ 532529 h 575889"/>
                  <a:gd name="connsiteX15" fmla="*/ 43389 w 575831"/>
                  <a:gd name="connsiteY15" fmla="*/ 500398 h 575889"/>
                  <a:gd name="connsiteX16" fmla="*/ 43187 w 575831"/>
                  <a:gd name="connsiteY16" fmla="*/ 496712 h 575889"/>
                  <a:gd name="connsiteX17" fmla="*/ 43187 w 575831"/>
                  <a:gd name="connsiteY17" fmla="*/ 395884 h 575889"/>
                  <a:gd name="connsiteX18" fmla="*/ 42986 w 575831"/>
                  <a:gd name="connsiteY18" fmla="*/ 392948 h 575889"/>
                  <a:gd name="connsiteX19" fmla="*/ 575630 w 575831"/>
                  <a:gd name="connsiteY19" fmla="*/ 392948 h 575889"/>
                  <a:gd name="connsiteX20" fmla="*/ 551296 w 575831"/>
                  <a:gd name="connsiteY20" fmla="*/ 374498 h 575889"/>
                  <a:gd name="connsiteX21" fmla="*/ 532644 w 575831"/>
                  <a:gd name="connsiteY21" fmla="*/ 395884 h 575889"/>
                  <a:gd name="connsiteX22" fmla="*/ 532644 w 575831"/>
                  <a:gd name="connsiteY22" fmla="*/ 496712 h 575889"/>
                  <a:gd name="connsiteX23" fmla="*/ 532472 w 575831"/>
                  <a:gd name="connsiteY23" fmla="*/ 500398 h 575889"/>
                  <a:gd name="connsiteX24" fmla="*/ 496655 w 575831"/>
                  <a:gd name="connsiteY24" fmla="*/ 532702 h 575889"/>
                  <a:gd name="connsiteX25" fmla="*/ 395884 w 575831"/>
                  <a:gd name="connsiteY25" fmla="*/ 532702 h 575889"/>
                  <a:gd name="connsiteX26" fmla="*/ 392948 w 575831"/>
                  <a:gd name="connsiteY26" fmla="*/ 532903 h 575889"/>
                  <a:gd name="connsiteX27" fmla="*/ 374498 w 575831"/>
                  <a:gd name="connsiteY27" fmla="*/ 557238 h 575889"/>
                  <a:gd name="connsiteX28" fmla="*/ 395884 w 575831"/>
                  <a:gd name="connsiteY28" fmla="*/ 575889 h 575889"/>
                  <a:gd name="connsiteX29" fmla="*/ 496655 w 575831"/>
                  <a:gd name="connsiteY29" fmla="*/ 575889 h 575889"/>
                  <a:gd name="connsiteX30" fmla="*/ 501492 w 575831"/>
                  <a:gd name="connsiteY30" fmla="*/ 575745 h 575889"/>
                  <a:gd name="connsiteX31" fmla="*/ 575832 w 575831"/>
                  <a:gd name="connsiteY31" fmla="*/ 496712 h 575889"/>
                  <a:gd name="connsiteX32" fmla="*/ 575832 w 575831"/>
                  <a:gd name="connsiteY32" fmla="*/ 395884 h 575889"/>
                  <a:gd name="connsiteX33" fmla="*/ 575630 w 575831"/>
                  <a:gd name="connsiteY33" fmla="*/ 392948 h 575889"/>
                  <a:gd name="connsiteX34" fmla="*/ 201541 w 575831"/>
                  <a:gd name="connsiteY34" fmla="*/ 21594 h 575889"/>
                  <a:gd name="connsiteX35" fmla="*/ 179947 w 575831"/>
                  <a:gd name="connsiteY35" fmla="*/ 0 h 575889"/>
                  <a:gd name="connsiteX36" fmla="*/ 79177 w 575831"/>
                  <a:gd name="connsiteY36" fmla="*/ 0 h 575889"/>
                  <a:gd name="connsiteX37" fmla="*/ 74369 w 575831"/>
                  <a:gd name="connsiteY37" fmla="*/ 144 h 575889"/>
                  <a:gd name="connsiteX38" fmla="*/ 0 w 575831"/>
                  <a:gd name="connsiteY38" fmla="*/ 79177 h 575889"/>
                  <a:gd name="connsiteX39" fmla="*/ 0 w 575831"/>
                  <a:gd name="connsiteY39" fmla="*/ 180005 h 575889"/>
                  <a:gd name="connsiteX40" fmla="*/ 202 w 575831"/>
                  <a:gd name="connsiteY40" fmla="*/ 182942 h 575889"/>
                  <a:gd name="connsiteX41" fmla="*/ 24537 w 575831"/>
                  <a:gd name="connsiteY41" fmla="*/ 201391 h 575889"/>
                  <a:gd name="connsiteX42" fmla="*/ 43187 w 575831"/>
                  <a:gd name="connsiteY42" fmla="*/ 180005 h 575889"/>
                  <a:gd name="connsiteX43" fmla="*/ 43187 w 575831"/>
                  <a:gd name="connsiteY43" fmla="*/ 79177 h 575889"/>
                  <a:gd name="connsiteX44" fmla="*/ 43389 w 575831"/>
                  <a:gd name="connsiteY44" fmla="*/ 75492 h 575889"/>
                  <a:gd name="connsiteX45" fmla="*/ 79177 w 575831"/>
                  <a:gd name="connsiteY45" fmla="*/ 43187 h 575889"/>
                  <a:gd name="connsiteX46" fmla="*/ 179947 w 575831"/>
                  <a:gd name="connsiteY46" fmla="*/ 43187 h 575889"/>
                  <a:gd name="connsiteX47" fmla="*/ 182884 w 575831"/>
                  <a:gd name="connsiteY47" fmla="*/ 42986 h 575889"/>
                  <a:gd name="connsiteX48" fmla="*/ 201541 w 575831"/>
                  <a:gd name="connsiteY48" fmla="*/ 21594 h 575889"/>
                  <a:gd name="connsiteX49" fmla="*/ 501492 w 575831"/>
                  <a:gd name="connsiteY49" fmla="*/ 144 h 575889"/>
                  <a:gd name="connsiteX50" fmla="*/ 496655 w 575831"/>
                  <a:gd name="connsiteY50" fmla="*/ 0 h 575889"/>
                  <a:gd name="connsiteX51" fmla="*/ 395884 w 575831"/>
                  <a:gd name="connsiteY51" fmla="*/ 0 h 575889"/>
                  <a:gd name="connsiteX52" fmla="*/ 392948 w 575831"/>
                  <a:gd name="connsiteY52" fmla="*/ 202 h 575889"/>
                  <a:gd name="connsiteX53" fmla="*/ 374498 w 575831"/>
                  <a:gd name="connsiteY53" fmla="*/ 24537 h 575889"/>
                  <a:gd name="connsiteX54" fmla="*/ 392948 w 575831"/>
                  <a:gd name="connsiteY54" fmla="*/ 42986 h 575889"/>
                  <a:gd name="connsiteX55" fmla="*/ 395884 w 575831"/>
                  <a:gd name="connsiteY55" fmla="*/ 43187 h 575889"/>
                  <a:gd name="connsiteX56" fmla="*/ 496655 w 575831"/>
                  <a:gd name="connsiteY56" fmla="*/ 43187 h 575889"/>
                  <a:gd name="connsiteX57" fmla="*/ 500340 w 575831"/>
                  <a:gd name="connsiteY57" fmla="*/ 43360 h 575889"/>
                  <a:gd name="connsiteX58" fmla="*/ 532472 w 575831"/>
                  <a:gd name="connsiteY58" fmla="*/ 75492 h 575889"/>
                  <a:gd name="connsiteX59" fmla="*/ 532644 w 575831"/>
                  <a:gd name="connsiteY59" fmla="*/ 79177 h 575889"/>
                  <a:gd name="connsiteX60" fmla="*/ 532644 w 575831"/>
                  <a:gd name="connsiteY60" fmla="*/ 180005 h 575889"/>
                  <a:gd name="connsiteX61" fmla="*/ 532846 w 575831"/>
                  <a:gd name="connsiteY61" fmla="*/ 182942 h 575889"/>
                  <a:gd name="connsiteX62" fmla="*/ 557180 w 575831"/>
                  <a:gd name="connsiteY62" fmla="*/ 201391 h 575889"/>
                  <a:gd name="connsiteX63" fmla="*/ 575630 w 575831"/>
                  <a:gd name="connsiteY63" fmla="*/ 182942 h 575889"/>
                  <a:gd name="connsiteX64" fmla="*/ 575832 w 575831"/>
                  <a:gd name="connsiteY64" fmla="*/ 180005 h 575889"/>
                  <a:gd name="connsiteX65" fmla="*/ 575832 w 575831"/>
                  <a:gd name="connsiteY65" fmla="*/ 79177 h 575889"/>
                  <a:gd name="connsiteX66" fmla="*/ 575688 w 575831"/>
                  <a:gd name="connsiteY66" fmla="*/ 74167 h 575889"/>
                  <a:gd name="connsiteX67" fmla="*/ 501492 w 575831"/>
                  <a:gd name="connsiteY67" fmla="*/ 144 h 575889"/>
                  <a:gd name="connsiteX68" fmla="*/ 187232 w 575831"/>
                  <a:gd name="connsiteY68" fmla="*/ 331103 h 575889"/>
                  <a:gd name="connsiteX69" fmla="*/ 288002 w 575831"/>
                  <a:gd name="connsiteY69" fmla="*/ 230333 h 575889"/>
                  <a:gd name="connsiteX70" fmla="*/ 388773 w 575831"/>
                  <a:gd name="connsiteY70" fmla="*/ 331103 h 575889"/>
                  <a:gd name="connsiteX71" fmla="*/ 288002 w 575831"/>
                  <a:gd name="connsiteY71" fmla="*/ 431874 h 575889"/>
                  <a:gd name="connsiteX72" fmla="*/ 187232 w 575831"/>
                  <a:gd name="connsiteY72" fmla="*/ 331103 h 575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75831" h="575889">
                    <a:moveTo>
                      <a:pt x="42986" y="392948"/>
                    </a:moveTo>
                    <a:cubicBezTo>
                      <a:pt x="41360" y="381134"/>
                      <a:pt x="30465" y="372874"/>
                      <a:pt x="18650" y="374498"/>
                    </a:cubicBezTo>
                    <a:cubicBezTo>
                      <a:pt x="9061" y="375819"/>
                      <a:pt x="1521" y="383357"/>
                      <a:pt x="202" y="392948"/>
                    </a:cubicBezTo>
                    <a:lnTo>
                      <a:pt x="0" y="395884"/>
                    </a:lnTo>
                    <a:lnTo>
                      <a:pt x="0" y="496712"/>
                    </a:lnTo>
                    <a:lnTo>
                      <a:pt x="144" y="501751"/>
                    </a:lnTo>
                    <a:cubicBezTo>
                      <a:pt x="2685" y="541604"/>
                      <a:pt x="34507" y="573330"/>
                      <a:pt x="74369" y="575745"/>
                    </a:cubicBezTo>
                    <a:lnTo>
                      <a:pt x="79177" y="575889"/>
                    </a:lnTo>
                    <a:lnTo>
                      <a:pt x="179947" y="575889"/>
                    </a:lnTo>
                    <a:lnTo>
                      <a:pt x="182884" y="575717"/>
                    </a:lnTo>
                    <a:cubicBezTo>
                      <a:pt x="194707" y="574150"/>
                      <a:pt x="203021" y="563296"/>
                      <a:pt x="201454" y="551474"/>
                    </a:cubicBezTo>
                    <a:cubicBezTo>
                      <a:pt x="200172" y="541797"/>
                      <a:pt x="192559" y="534185"/>
                      <a:pt x="182884" y="532903"/>
                    </a:cubicBezTo>
                    <a:lnTo>
                      <a:pt x="179947" y="532702"/>
                    </a:lnTo>
                    <a:lnTo>
                      <a:pt x="79177" y="532702"/>
                    </a:lnTo>
                    <a:lnTo>
                      <a:pt x="75492" y="532529"/>
                    </a:lnTo>
                    <a:cubicBezTo>
                      <a:pt x="58530" y="530776"/>
                      <a:pt x="45126" y="517362"/>
                      <a:pt x="43389" y="500398"/>
                    </a:cubicBezTo>
                    <a:lnTo>
                      <a:pt x="43187" y="496712"/>
                    </a:lnTo>
                    <a:lnTo>
                      <a:pt x="43187" y="395884"/>
                    </a:lnTo>
                    <a:lnTo>
                      <a:pt x="42986" y="392948"/>
                    </a:lnTo>
                    <a:close/>
                    <a:moveTo>
                      <a:pt x="575630" y="392948"/>
                    </a:moveTo>
                    <a:cubicBezTo>
                      <a:pt x="574003" y="381134"/>
                      <a:pt x="563109" y="372874"/>
                      <a:pt x="551296" y="374498"/>
                    </a:cubicBezTo>
                    <a:cubicBezTo>
                      <a:pt x="540608" y="375969"/>
                      <a:pt x="532647" y="385099"/>
                      <a:pt x="532644" y="395884"/>
                    </a:cubicBezTo>
                    <a:lnTo>
                      <a:pt x="532644" y="496712"/>
                    </a:lnTo>
                    <a:lnTo>
                      <a:pt x="532472" y="500398"/>
                    </a:lnTo>
                    <a:cubicBezTo>
                      <a:pt x="530583" y="518755"/>
                      <a:pt x="515110" y="532711"/>
                      <a:pt x="496655" y="532702"/>
                    </a:cubicBezTo>
                    <a:lnTo>
                      <a:pt x="395884" y="532702"/>
                    </a:lnTo>
                    <a:lnTo>
                      <a:pt x="392948" y="532903"/>
                    </a:lnTo>
                    <a:cubicBezTo>
                      <a:pt x="381134" y="534530"/>
                      <a:pt x="372874" y="545425"/>
                      <a:pt x="374498" y="557238"/>
                    </a:cubicBezTo>
                    <a:cubicBezTo>
                      <a:pt x="375969" y="567926"/>
                      <a:pt x="385099" y="575886"/>
                      <a:pt x="395884" y="575889"/>
                    </a:cubicBezTo>
                    <a:lnTo>
                      <a:pt x="496655" y="575889"/>
                    </a:lnTo>
                    <a:lnTo>
                      <a:pt x="501492" y="575745"/>
                    </a:lnTo>
                    <a:cubicBezTo>
                      <a:pt x="543266" y="573189"/>
                      <a:pt x="575835" y="538564"/>
                      <a:pt x="575832" y="496712"/>
                    </a:cubicBezTo>
                    <a:lnTo>
                      <a:pt x="575832" y="395884"/>
                    </a:lnTo>
                    <a:lnTo>
                      <a:pt x="575630" y="392948"/>
                    </a:lnTo>
                    <a:close/>
                    <a:moveTo>
                      <a:pt x="201541" y="21594"/>
                    </a:moveTo>
                    <a:cubicBezTo>
                      <a:pt x="201541" y="9668"/>
                      <a:pt x="191873" y="0"/>
                      <a:pt x="179947" y="0"/>
                    </a:cubicBezTo>
                    <a:lnTo>
                      <a:pt x="79177" y="0"/>
                    </a:lnTo>
                    <a:lnTo>
                      <a:pt x="74369" y="144"/>
                    </a:lnTo>
                    <a:cubicBezTo>
                      <a:pt x="32584" y="2686"/>
                      <a:pt x="-1" y="37315"/>
                      <a:pt x="0" y="79177"/>
                    </a:cubicBezTo>
                    <a:lnTo>
                      <a:pt x="0" y="180005"/>
                    </a:lnTo>
                    <a:lnTo>
                      <a:pt x="202" y="182942"/>
                    </a:lnTo>
                    <a:cubicBezTo>
                      <a:pt x="1827" y="194756"/>
                      <a:pt x="12722" y="203016"/>
                      <a:pt x="24537" y="201391"/>
                    </a:cubicBezTo>
                    <a:cubicBezTo>
                      <a:pt x="35222" y="199920"/>
                      <a:pt x="43184" y="190791"/>
                      <a:pt x="43187" y="180005"/>
                    </a:cubicBezTo>
                    <a:lnTo>
                      <a:pt x="43187" y="79177"/>
                    </a:lnTo>
                    <a:lnTo>
                      <a:pt x="43389" y="75492"/>
                    </a:lnTo>
                    <a:cubicBezTo>
                      <a:pt x="45278" y="57144"/>
                      <a:pt x="60732" y="43194"/>
                      <a:pt x="79177" y="43187"/>
                    </a:cubicBezTo>
                    <a:lnTo>
                      <a:pt x="179947" y="43187"/>
                    </a:lnTo>
                    <a:lnTo>
                      <a:pt x="182884" y="42986"/>
                    </a:lnTo>
                    <a:cubicBezTo>
                      <a:pt x="193574" y="41518"/>
                      <a:pt x="201541" y="32384"/>
                      <a:pt x="201541" y="21594"/>
                    </a:cubicBezTo>
                    <a:close/>
                    <a:moveTo>
                      <a:pt x="501492" y="144"/>
                    </a:moveTo>
                    <a:lnTo>
                      <a:pt x="496655" y="0"/>
                    </a:lnTo>
                    <a:lnTo>
                      <a:pt x="395884" y="0"/>
                    </a:lnTo>
                    <a:lnTo>
                      <a:pt x="392948" y="202"/>
                    </a:lnTo>
                    <a:cubicBezTo>
                      <a:pt x="381134" y="1827"/>
                      <a:pt x="372874" y="12722"/>
                      <a:pt x="374498" y="24537"/>
                    </a:cubicBezTo>
                    <a:cubicBezTo>
                      <a:pt x="375819" y="34127"/>
                      <a:pt x="383357" y="41666"/>
                      <a:pt x="392948" y="42986"/>
                    </a:cubicBezTo>
                    <a:lnTo>
                      <a:pt x="395884" y="43187"/>
                    </a:lnTo>
                    <a:lnTo>
                      <a:pt x="496655" y="43187"/>
                    </a:lnTo>
                    <a:lnTo>
                      <a:pt x="500340" y="43360"/>
                    </a:lnTo>
                    <a:cubicBezTo>
                      <a:pt x="517313" y="45100"/>
                      <a:pt x="530733" y="58519"/>
                      <a:pt x="532472" y="75492"/>
                    </a:cubicBezTo>
                    <a:lnTo>
                      <a:pt x="532644" y="79177"/>
                    </a:lnTo>
                    <a:lnTo>
                      <a:pt x="532644" y="180005"/>
                    </a:lnTo>
                    <a:lnTo>
                      <a:pt x="532846" y="182942"/>
                    </a:lnTo>
                    <a:cubicBezTo>
                      <a:pt x="534473" y="194756"/>
                      <a:pt x="545367" y="203016"/>
                      <a:pt x="557180" y="201391"/>
                    </a:cubicBezTo>
                    <a:cubicBezTo>
                      <a:pt x="566771" y="200071"/>
                      <a:pt x="574312" y="192531"/>
                      <a:pt x="575630" y="182942"/>
                    </a:cubicBezTo>
                    <a:lnTo>
                      <a:pt x="575832" y="180005"/>
                    </a:lnTo>
                    <a:lnTo>
                      <a:pt x="575832" y="79177"/>
                    </a:lnTo>
                    <a:lnTo>
                      <a:pt x="575688" y="74167"/>
                    </a:lnTo>
                    <a:cubicBezTo>
                      <a:pt x="573163" y="34312"/>
                      <a:pt x="541354" y="2576"/>
                      <a:pt x="501492" y="144"/>
                    </a:cubicBezTo>
                    <a:close/>
                    <a:moveTo>
                      <a:pt x="187232" y="331103"/>
                    </a:moveTo>
                    <a:cubicBezTo>
                      <a:pt x="187232" y="275449"/>
                      <a:pt x="232348" y="230333"/>
                      <a:pt x="288002" y="230333"/>
                    </a:cubicBezTo>
                    <a:cubicBezTo>
                      <a:pt x="343656" y="230333"/>
                      <a:pt x="388773" y="275449"/>
                      <a:pt x="388773" y="331103"/>
                    </a:cubicBezTo>
                    <a:cubicBezTo>
                      <a:pt x="388773" y="386757"/>
                      <a:pt x="343656" y="431874"/>
                      <a:pt x="288002" y="431874"/>
                    </a:cubicBezTo>
                    <a:cubicBezTo>
                      <a:pt x="232348" y="431874"/>
                      <a:pt x="187232" y="386757"/>
                      <a:pt x="187232" y="331103"/>
                    </a:cubicBez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Calibri" panose="020F0502020204030204"/>
                  <a:ea typeface="+mn-ea"/>
                  <a:cs typeface="Segoe UI" pitchFamily="34" charset="0"/>
                </a:endParaRPr>
              </a:p>
            </p:txBody>
          </p:sp>
          <p:sp>
            <p:nvSpPr>
              <p:cNvPr id="12" name="Freeform: Shape 11">
                <a:extLst>
                  <a:ext uri="{FF2B5EF4-FFF2-40B4-BE49-F238E27FC236}">
                    <a16:creationId xmlns:a16="http://schemas.microsoft.com/office/drawing/2014/main" id="{89A7C577-94EB-7667-DC16-17A7451C059F}"/>
                  </a:ext>
                </a:extLst>
              </p:cNvPr>
              <p:cNvSpPr/>
              <p:nvPr/>
            </p:nvSpPr>
            <p:spPr>
              <a:xfrm>
                <a:off x="2458340" y="2892814"/>
                <a:ext cx="416603" cy="158356"/>
              </a:xfrm>
              <a:custGeom>
                <a:avLst/>
                <a:gdLst>
                  <a:gd name="connsiteX0" fmla="*/ 41169 w 416603"/>
                  <a:gd name="connsiteY0" fmla="*/ 143756 h 158356"/>
                  <a:gd name="connsiteX1" fmla="*/ 40939 w 416603"/>
                  <a:gd name="connsiteY1" fmla="*/ 144361 h 158356"/>
                  <a:gd name="connsiteX2" fmla="*/ 40939 w 416603"/>
                  <a:gd name="connsiteY2" fmla="*/ 144419 h 158356"/>
                  <a:gd name="connsiteX3" fmla="*/ 13155 w 416603"/>
                  <a:gd name="connsiteY3" fmla="*/ 156972 h 158356"/>
                  <a:gd name="connsiteX4" fmla="*/ 602 w 416603"/>
                  <a:gd name="connsiteY4" fmla="*/ 128929 h 158356"/>
                  <a:gd name="connsiteX5" fmla="*/ 774 w 416603"/>
                  <a:gd name="connsiteY5" fmla="*/ 128497 h 158356"/>
                  <a:gd name="connsiteX6" fmla="*/ 3279 w 416603"/>
                  <a:gd name="connsiteY6" fmla="*/ 122739 h 158356"/>
                  <a:gd name="connsiteX7" fmla="*/ 11053 w 416603"/>
                  <a:gd name="connsiteY7" fmla="*/ 107882 h 158356"/>
                  <a:gd name="connsiteX8" fmla="*/ 45027 w 416603"/>
                  <a:gd name="connsiteY8" fmla="*/ 63917 h 158356"/>
                  <a:gd name="connsiteX9" fmla="*/ 207872 w 416603"/>
                  <a:gd name="connsiteY9" fmla="*/ 0 h 158356"/>
                  <a:gd name="connsiteX10" fmla="*/ 370689 w 416603"/>
                  <a:gd name="connsiteY10" fmla="*/ 63917 h 158356"/>
                  <a:gd name="connsiteX11" fmla="*/ 404663 w 416603"/>
                  <a:gd name="connsiteY11" fmla="*/ 107882 h 158356"/>
                  <a:gd name="connsiteX12" fmla="*/ 414970 w 416603"/>
                  <a:gd name="connsiteY12" fmla="*/ 128497 h 158356"/>
                  <a:gd name="connsiteX13" fmla="*/ 415143 w 416603"/>
                  <a:gd name="connsiteY13" fmla="*/ 128929 h 158356"/>
                  <a:gd name="connsiteX14" fmla="*/ 415200 w 416603"/>
                  <a:gd name="connsiteY14" fmla="*/ 129073 h 158356"/>
                  <a:gd name="connsiteX15" fmla="*/ 415200 w 416603"/>
                  <a:gd name="connsiteY15" fmla="*/ 129130 h 158356"/>
                  <a:gd name="connsiteX16" fmla="*/ 415229 w 416603"/>
                  <a:gd name="connsiteY16" fmla="*/ 129188 h 158356"/>
                  <a:gd name="connsiteX17" fmla="*/ 402590 w 416603"/>
                  <a:gd name="connsiteY17" fmla="*/ 156972 h 158356"/>
                  <a:gd name="connsiteX18" fmla="*/ 374806 w 416603"/>
                  <a:gd name="connsiteY18" fmla="*/ 144361 h 158356"/>
                  <a:gd name="connsiteX19" fmla="*/ 374575 w 416603"/>
                  <a:gd name="connsiteY19" fmla="*/ 143785 h 158356"/>
                  <a:gd name="connsiteX20" fmla="*/ 373309 w 416603"/>
                  <a:gd name="connsiteY20" fmla="*/ 140906 h 158356"/>
                  <a:gd name="connsiteX21" fmla="*/ 367378 w 416603"/>
                  <a:gd name="connsiteY21" fmla="*/ 129649 h 158356"/>
                  <a:gd name="connsiteX22" fmla="*/ 340169 w 416603"/>
                  <a:gd name="connsiteY22" fmla="*/ 94436 h 158356"/>
                  <a:gd name="connsiteX23" fmla="*/ 207872 w 416603"/>
                  <a:gd name="connsiteY23" fmla="*/ 43187 h 158356"/>
                  <a:gd name="connsiteX24" fmla="*/ 75575 w 416603"/>
                  <a:gd name="connsiteY24" fmla="*/ 94436 h 158356"/>
                  <a:gd name="connsiteX25" fmla="*/ 48367 w 416603"/>
                  <a:gd name="connsiteY25" fmla="*/ 129649 h 158356"/>
                  <a:gd name="connsiteX26" fmla="*/ 41169 w 416603"/>
                  <a:gd name="connsiteY26" fmla="*/ 143756 h 15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16603" h="158356">
                    <a:moveTo>
                      <a:pt x="41169" y="143756"/>
                    </a:moveTo>
                    <a:lnTo>
                      <a:pt x="40939" y="144361"/>
                    </a:lnTo>
                    <a:lnTo>
                      <a:pt x="40939" y="144419"/>
                    </a:lnTo>
                    <a:cubicBezTo>
                      <a:pt x="36717" y="155544"/>
                      <a:pt x="24293" y="161155"/>
                      <a:pt x="13155" y="156972"/>
                    </a:cubicBezTo>
                    <a:cubicBezTo>
                      <a:pt x="-4063" y="150522"/>
                      <a:pt x="544" y="129073"/>
                      <a:pt x="602" y="128929"/>
                    </a:cubicBezTo>
                    <a:lnTo>
                      <a:pt x="774" y="128497"/>
                    </a:lnTo>
                    <a:cubicBezTo>
                      <a:pt x="1525" y="126542"/>
                      <a:pt x="2361" y="124621"/>
                      <a:pt x="3279" y="122739"/>
                    </a:cubicBezTo>
                    <a:cubicBezTo>
                      <a:pt x="5007" y="119024"/>
                      <a:pt x="7540" y="113928"/>
                      <a:pt x="11053" y="107882"/>
                    </a:cubicBezTo>
                    <a:cubicBezTo>
                      <a:pt x="20456" y="91838"/>
                      <a:pt x="31874" y="77064"/>
                      <a:pt x="45027" y="63917"/>
                    </a:cubicBezTo>
                    <a:cubicBezTo>
                      <a:pt x="77331" y="31671"/>
                      <a:pt x="129415" y="0"/>
                      <a:pt x="207872" y="0"/>
                    </a:cubicBezTo>
                    <a:cubicBezTo>
                      <a:pt x="286358" y="0"/>
                      <a:pt x="338442" y="31671"/>
                      <a:pt x="370689" y="63917"/>
                    </a:cubicBezTo>
                    <a:cubicBezTo>
                      <a:pt x="383841" y="77064"/>
                      <a:pt x="395259" y="91838"/>
                      <a:pt x="404663" y="107882"/>
                    </a:cubicBezTo>
                    <a:cubicBezTo>
                      <a:pt x="408532" y="114527"/>
                      <a:pt x="411976" y="121414"/>
                      <a:pt x="414970" y="128497"/>
                    </a:cubicBezTo>
                    <a:lnTo>
                      <a:pt x="415143" y="128929"/>
                    </a:lnTo>
                    <a:lnTo>
                      <a:pt x="415200" y="129073"/>
                    </a:lnTo>
                    <a:lnTo>
                      <a:pt x="415200" y="129130"/>
                    </a:lnTo>
                    <a:lnTo>
                      <a:pt x="415229" y="129188"/>
                    </a:lnTo>
                    <a:cubicBezTo>
                      <a:pt x="419404" y="140350"/>
                      <a:pt x="413749" y="152785"/>
                      <a:pt x="402590" y="156972"/>
                    </a:cubicBezTo>
                    <a:cubicBezTo>
                      <a:pt x="391441" y="161017"/>
                      <a:pt x="379101" y="155417"/>
                      <a:pt x="374806" y="144361"/>
                    </a:cubicBezTo>
                    <a:lnTo>
                      <a:pt x="374575" y="143785"/>
                    </a:lnTo>
                    <a:cubicBezTo>
                      <a:pt x="374575" y="143785"/>
                      <a:pt x="373913" y="142202"/>
                      <a:pt x="373309" y="140906"/>
                    </a:cubicBezTo>
                    <a:cubicBezTo>
                      <a:pt x="371506" y="137065"/>
                      <a:pt x="369528" y="133308"/>
                      <a:pt x="367378" y="129649"/>
                    </a:cubicBezTo>
                    <a:cubicBezTo>
                      <a:pt x="359846" y="116802"/>
                      <a:pt x="350701" y="104968"/>
                      <a:pt x="340169" y="94436"/>
                    </a:cubicBezTo>
                    <a:cubicBezTo>
                      <a:pt x="314833" y="69100"/>
                      <a:pt x="273373" y="43187"/>
                      <a:pt x="207872" y="43187"/>
                    </a:cubicBezTo>
                    <a:cubicBezTo>
                      <a:pt x="142400" y="43187"/>
                      <a:pt x="100911" y="69100"/>
                      <a:pt x="75575" y="94436"/>
                    </a:cubicBezTo>
                    <a:cubicBezTo>
                      <a:pt x="65043" y="104965"/>
                      <a:pt x="55899" y="116799"/>
                      <a:pt x="48367" y="129649"/>
                    </a:cubicBezTo>
                    <a:cubicBezTo>
                      <a:pt x="45699" y="134209"/>
                      <a:pt x="43296" y="138919"/>
                      <a:pt x="41169" y="143756"/>
                    </a:cubicBez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Calibri" panose="020F0502020204030204"/>
                  <a:ea typeface="+mn-ea"/>
                  <a:cs typeface="Segoe UI" pitchFamily="34" charset="0"/>
                </a:endParaRPr>
              </a:p>
            </p:txBody>
          </p:sp>
        </p:grpSp>
        <p:sp>
          <p:nvSpPr>
            <p:cNvPr id="16" name="TextBox 15">
              <a:extLst>
                <a:ext uri="{FF2B5EF4-FFF2-40B4-BE49-F238E27FC236}">
                  <a16:creationId xmlns:a16="http://schemas.microsoft.com/office/drawing/2014/main" id="{431D1D13-ED0C-8FBB-25E8-927DDF558112}"/>
                </a:ext>
              </a:extLst>
            </p:cNvPr>
            <p:cNvSpPr txBox="1"/>
            <p:nvPr/>
          </p:nvSpPr>
          <p:spPr>
            <a:xfrm>
              <a:off x="1848518" y="4123848"/>
              <a:ext cx="1824232" cy="400110"/>
            </a:xfrm>
            <a:prstGeom prst="rect">
              <a:avLst/>
            </a:prstGeom>
            <a:noFill/>
          </p:spPr>
          <p:txBody>
            <a:bodyPr wrap="square">
              <a:sp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w="3175">
                  <a:noFill/>
                </a:ln>
                <a:solidFill>
                  <a:srgbClr val="3A20A0"/>
                </a:solidFill>
                <a:effectLst/>
                <a:uLnTx/>
                <a:uFillTx/>
                <a:latin typeface="Open Sans SemiBold"/>
                <a:ea typeface="Open Sans SemiBold"/>
                <a:cs typeface="Open Sans SemiBold"/>
              </a:endParaRPr>
            </a:p>
          </p:txBody>
        </p:sp>
      </p:grpSp>
      <p:sp>
        <p:nvSpPr>
          <p:cNvPr id="5" name="TextBox 4">
            <a:extLst>
              <a:ext uri="{FF2B5EF4-FFF2-40B4-BE49-F238E27FC236}">
                <a16:creationId xmlns:a16="http://schemas.microsoft.com/office/drawing/2014/main" id="{A3DB7C14-CDC9-ECDB-FFD4-85C9B9EB4AF4}"/>
              </a:ext>
            </a:extLst>
          </p:cNvPr>
          <p:cNvSpPr txBox="1"/>
          <p:nvPr/>
        </p:nvSpPr>
        <p:spPr>
          <a:xfrm>
            <a:off x="3056947" y="1577128"/>
            <a:ext cx="8056066" cy="4093428"/>
          </a:xfrm>
          <a:prstGeom prst="rect">
            <a:avLst/>
          </a:prstGeom>
          <a:noFill/>
        </p:spPr>
        <p:txBody>
          <a:bodyPr wrap="square" lIns="91440" tIns="45720" rIns="91440" bIns="45720" anchor="t">
            <a:spAutoFit/>
          </a:bodyPr>
          <a:lstStyle/>
          <a:p>
            <a:r>
              <a:rPr lang="en-US" sz="1300" b="0" noProof="1">
                <a:solidFill>
                  <a:srgbClr val="3B3B3B"/>
                </a:solidFill>
                <a:effectLst/>
                <a:latin typeface="Consolas"/>
              </a:rPr>
              <a:t>    </a:t>
            </a:r>
            <a:r>
              <a:rPr lang="en-US" sz="1300" b="0" noProof="1">
                <a:solidFill>
                  <a:srgbClr val="0000FF"/>
                </a:solidFill>
                <a:effectLst/>
                <a:latin typeface="Consolas"/>
              </a:rPr>
              <a:t>private</a:t>
            </a:r>
            <a:r>
              <a:rPr lang="en-US" sz="1300" b="0" noProof="1">
                <a:solidFill>
                  <a:srgbClr val="3B3B3B"/>
                </a:solidFill>
                <a:effectLst/>
                <a:latin typeface="Consolas"/>
              </a:rPr>
              <a:t> </a:t>
            </a:r>
            <a:r>
              <a:rPr lang="en-US" sz="1300" b="0" noProof="1">
                <a:solidFill>
                  <a:srgbClr val="0000FF"/>
                </a:solidFill>
                <a:effectLst/>
                <a:latin typeface="Consolas"/>
              </a:rPr>
              <a:t>static</a:t>
            </a:r>
            <a:r>
              <a:rPr lang="en-US" sz="1300" b="0" noProof="1">
                <a:solidFill>
                  <a:srgbClr val="3B3B3B"/>
                </a:solidFill>
                <a:effectLst/>
                <a:latin typeface="Consolas"/>
              </a:rPr>
              <a:t> </a:t>
            </a:r>
            <a:r>
              <a:rPr lang="en-US" sz="1300" b="0" noProof="1">
                <a:solidFill>
                  <a:srgbClr val="267F99"/>
                </a:solidFill>
                <a:effectLst/>
                <a:latin typeface="Consolas"/>
              </a:rPr>
              <a:t>IHostApplicationBuilder</a:t>
            </a:r>
            <a:r>
              <a:rPr lang="en-US" sz="1300" b="0" noProof="1">
                <a:solidFill>
                  <a:srgbClr val="3B3B3B"/>
                </a:solidFill>
                <a:effectLst/>
                <a:latin typeface="Consolas"/>
              </a:rPr>
              <a:t> </a:t>
            </a:r>
            <a:r>
              <a:rPr lang="en-US" sz="1300" b="0" noProof="1">
                <a:solidFill>
                  <a:srgbClr val="795E26"/>
                </a:solidFill>
                <a:effectLst/>
                <a:latin typeface="Consolas"/>
              </a:rPr>
              <a:t>AddOpenTelemetryExporters</a:t>
            </a:r>
            <a:r>
              <a:rPr lang="en-US" sz="1300" b="0" noProof="1">
                <a:solidFill>
                  <a:srgbClr val="3B3B3B"/>
                </a:solidFill>
                <a:effectLst/>
                <a:latin typeface="Consolas"/>
              </a:rPr>
              <a:t>(</a:t>
            </a:r>
            <a:r>
              <a:rPr lang="en-US" sz="1300" b="0" noProof="1">
                <a:solidFill>
                  <a:srgbClr val="0000FF"/>
                </a:solidFill>
                <a:effectLst/>
                <a:latin typeface="Consolas"/>
              </a:rPr>
              <a:t>this</a:t>
            </a:r>
            <a:r>
              <a:rPr lang="en-US" sz="1300" b="0" noProof="1">
                <a:solidFill>
                  <a:srgbClr val="3B3B3B"/>
                </a:solidFill>
                <a:effectLst/>
                <a:latin typeface="Consolas"/>
              </a:rPr>
              <a:t> 						</a:t>
            </a:r>
            <a:r>
              <a:rPr lang="en-US" sz="1300" b="0" noProof="1">
                <a:solidFill>
                  <a:srgbClr val="267F99"/>
                </a:solidFill>
                <a:effectLst/>
                <a:latin typeface="Consolas"/>
              </a:rPr>
              <a:t>IHostApplicationBuilder</a:t>
            </a:r>
            <a:r>
              <a:rPr lang="en-US" sz="1300" b="0" noProof="1">
                <a:solidFill>
                  <a:srgbClr val="3B3B3B"/>
                </a:solidFill>
                <a:effectLst/>
                <a:latin typeface="Consolas"/>
              </a:rPr>
              <a:t> </a:t>
            </a:r>
            <a:r>
              <a:rPr lang="en-US" sz="1300" b="0" noProof="1">
                <a:solidFill>
                  <a:srgbClr val="001080"/>
                </a:solidFill>
                <a:effectLst/>
                <a:latin typeface="Consolas"/>
              </a:rPr>
              <a:t>builder</a:t>
            </a:r>
            <a:r>
              <a:rPr lang="en-US" sz="1300" b="0" noProof="1">
                <a:solidFill>
                  <a:srgbClr val="3B3B3B"/>
                </a:solidFill>
                <a:effectLst/>
                <a:latin typeface="Consolas"/>
              </a:rPr>
              <a:t>)</a:t>
            </a:r>
          </a:p>
          <a:p>
            <a:r>
              <a:rPr lang="en-US" sz="1300" b="0" noProof="1">
                <a:solidFill>
                  <a:srgbClr val="3B3B3B"/>
                </a:solidFill>
                <a:effectLst/>
                <a:latin typeface="Consolas"/>
              </a:rPr>
              <a:t>    {</a:t>
            </a:r>
          </a:p>
          <a:p>
            <a:r>
              <a:rPr lang="en-US" sz="1300" b="0" noProof="1">
                <a:solidFill>
                  <a:srgbClr val="3B3B3B"/>
                </a:solidFill>
                <a:effectLst/>
                <a:latin typeface="Consolas"/>
              </a:rPr>
              <a:t>        </a:t>
            </a:r>
            <a:r>
              <a:rPr lang="en-US" sz="1300" b="0" noProof="1">
                <a:solidFill>
                  <a:srgbClr val="0000FF"/>
                </a:solidFill>
                <a:effectLst/>
                <a:latin typeface="Consolas"/>
              </a:rPr>
              <a:t>var</a:t>
            </a:r>
            <a:r>
              <a:rPr lang="en-US" sz="1300" b="0" noProof="1">
                <a:solidFill>
                  <a:srgbClr val="3B3B3B"/>
                </a:solidFill>
                <a:effectLst/>
                <a:latin typeface="Consolas"/>
              </a:rPr>
              <a:t> </a:t>
            </a:r>
            <a:r>
              <a:rPr lang="en-US" sz="1300" b="0" noProof="1">
                <a:solidFill>
                  <a:srgbClr val="001080"/>
                </a:solidFill>
                <a:effectLst/>
                <a:latin typeface="Consolas"/>
              </a:rPr>
              <a:t>otlpEndpoint</a:t>
            </a:r>
            <a:r>
              <a:rPr lang="en-US" sz="1300" b="0" noProof="1">
                <a:solidFill>
                  <a:srgbClr val="3B3B3B"/>
                </a:solidFill>
                <a:effectLst/>
                <a:latin typeface="Consolas"/>
              </a:rPr>
              <a:t> </a:t>
            </a:r>
            <a:r>
              <a:rPr lang="en-US" sz="1300" b="0" noProof="1">
                <a:solidFill>
                  <a:srgbClr val="000000"/>
                </a:solidFill>
                <a:effectLst/>
                <a:latin typeface="Consolas"/>
              </a:rPr>
              <a:t>=</a:t>
            </a:r>
            <a:r>
              <a:rPr lang="en-US" sz="1300" b="0" noProof="1">
                <a:solidFill>
                  <a:srgbClr val="3B3B3B"/>
                </a:solidFill>
                <a:effectLst/>
                <a:latin typeface="Consolas"/>
              </a:rPr>
              <a:t> </a:t>
            </a:r>
            <a:r>
              <a:rPr lang="en-US" sz="1300" b="0" noProof="1">
                <a:solidFill>
                  <a:srgbClr val="001080"/>
                </a:solidFill>
                <a:effectLst/>
                <a:latin typeface="Consolas"/>
              </a:rPr>
              <a:t>builder</a:t>
            </a:r>
            <a:r>
              <a:rPr lang="en-US" sz="1300" b="0" noProof="1">
                <a:solidFill>
                  <a:srgbClr val="000000"/>
                </a:solidFill>
                <a:effectLst/>
                <a:latin typeface="Consolas"/>
              </a:rPr>
              <a:t>.</a:t>
            </a:r>
            <a:r>
              <a:rPr lang="en-US" sz="1300" b="0" noProof="1">
                <a:solidFill>
                  <a:srgbClr val="001080"/>
                </a:solidFill>
                <a:effectLst/>
                <a:latin typeface="Consolas"/>
              </a:rPr>
              <a:t>Configuration</a:t>
            </a:r>
            <a:r>
              <a:rPr lang="en-US" sz="1300" b="0" noProof="1">
                <a:solidFill>
                  <a:srgbClr val="3B3B3B"/>
                </a:solidFill>
                <a:effectLst/>
                <a:latin typeface="Consolas"/>
              </a:rPr>
              <a:t>[</a:t>
            </a:r>
            <a:r>
              <a:rPr lang="en-US" sz="1300" b="0" noProof="1">
                <a:solidFill>
                  <a:srgbClr val="A31515"/>
                </a:solidFill>
                <a:effectLst/>
                <a:latin typeface="Consolas"/>
              </a:rPr>
              <a:t>"OTEL_EXPORTER_OTLP_ENDPOINT"</a:t>
            </a:r>
            <a:r>
              <a:rPr lang="en-US" sz="1300" b="0" noProof="1">
                <a:solidFill>
                  <a:srgbClr val="3B3B3B"/>
                </a:solidFill>
                <a:effectLst/>
                <a:latin typeface="Consolas"/>
              </a:rPr>
              <a:t>];</a:t>
            </a:r>
          </a:p>
          <a:p>
            <a:r>
              <a:rPr lang="en-US" sz="1300" b="0" noProof="1">
                <a:solidFill>
                  <a:srgbClr val="3B3B3B"/>
                </a:solidFill>
                <a:effectLst/>
                <a:latin typeface="Consolas"/>
              </a:rPr>
              <a:t>        </a:t>
            </a:r>
            <a:r>
              <a:rPr lang="en-US" sz="1300" b="0" noProof="1">
                <a:solidFill>
                  <a:srgbClr val="0000FF"/>
                </a:solidFill>
                <a:effectLst/>
                <a:latin typeface="Consolas"/>
              </a:rPr>
              <a:t>var</a:t>
            </a:r>
            <a:r>
              <a:rPr lang="en-US" sz="1300" b="0" noProof="1">
                <a:solidFill>
                  <a:srgbClr val="3B3B3B"/>
                </a:solidFill>
                <a:effectLst/>
                <a:latin typeface="Consolas"/>
              </a:rPr>
              <a:t> </a:t>
            </a:r>
            <a:r>
              <a:rPr lang="en-US" sz="1300" b="0" noProof="1">
                <a:solidFill>
                  <a:srgbClr val="001080"/>
                </a:solidFill>
                <a:effectLst/>
                <a:latin typeface="Consolas"/>
              </a:rPr>
              <a:t>useOtlpExporter</a:t>
            </a:r>
            <a:r>
              <a:rPr lang="en-US" sz="1300" b="0" noProof="1">
                <a:solidFill>
                  <a:srgbClr val="3B3B3B"/>
                </a:solidFill>
                <a:effectLst/>
                <a:latin typeface="Consolas"/>
              </a:rPr>
              <a:t> </a:t>
            </a:r>
            <a:r>
              <a:rPr lang="en-US" sz="1300" b="0" noProof="1">
                <a:solidFill>
                  <a:srgbClr val="000000"/>
                </a:solidFill>
                <a:effectLst/>
                <a:latin typeface="Consolas"/>
              </a:rPr>
              <a:t>=</a:t>
            </a:r>
            <a:r>
              <a:rPr lang="en-US" sz="1300" b="0" noProof="1">
                <a:solidFill>
                  <a:srgbClr val="3B3B3B"/>
                </a:solidFill>
                <a:effectLst/>
                <a:latin typeface="Consolas"/>
              </a:rPr>
              <a:t> </a:t>
            </a:r>
            <a:r>
              <a:rPr lang="en-US" sz="1300" b="0" noProof="1">
                <a:solidFill>
                  <a:srgbClr val="000000"/>
                </a:solidFill>
                <a:effectLst/>
                <a:latin typeface="Consolas"/>
              </a:rPr>
              <a:t>!</a:t>
            </a:r>
            <a:r>
              <a:rPr lang="en-US" sz="1300" b="0" noProof="1">
                <a:solidFill>
                  <a:srgbClr val="0000FF"/>
                </a:solidFill>
                <a:effectLst/>
                <a:latin typeface="Consolas"/>
              </a:rPr>
              <a:t>string</a:t>
            </a:r>
            <a:r>
              <a:rPr lang="en-US" sz="1300" b="0" noProof="1">
                <a:solidFill>
                  <a:srgbClr val="000000"/>
                </a:solidFill>
                <a:effectLst/>
                <a:latin typeface="Consolas"/>
              </a:rPr>
              <a:t>.</a:t>
            </a:r>
            <a:r>
              <a:rPr lang="en-US" sz="1300" b="0" noProof="1">
                <a:solidFill>
                  <a:srgbClr val="795E26"/>
                </a:solidFill>
                <a:effectLst/>
                <a:latin typeface="Consolas"/>
              </a:rPr>
              <a:t>IsNullOrWhiteSpace</a:t>
            </a:r>
            <a:r>
              <a:rPr lang="en-US" sz="1300" b="0" noProof="1">
                <a:solidFill>
                  <a:srgbClr val="3B3B3B"/>
                </a:solidFill>
                <a:effectLst/>
                <a:latin typeface="Consolas"/>
              </a:rPr>
              <a:t>(</a:t>
            </a:r>
            <a:r>
              <a:rPr lang="en-US" sz="1300" b="0" noProof="1">
                <a:solidFill>
                  <a:srgbClr val="001080"/>
                </a:solidFill>
                <a:effectLst/>
                <a:latin typeface="Consolas"/>
              </a:rPr>
              <a:t>otlpEndpoint</a:t>
            </a:r>
            <a:r>
              <a:rPr lang="en-US" sz="1300" b="0" noProof="1">
                <a:solidFill>
                  <a:srgbClr val="3B3B3B"/>
                </a:solidFill>
                <a:effectLst/>
                <a:latin typeface="Consolas"/>
              </a:rPr>
              <a:t>);</a:t>
            </a:r>
          </a:p>
          <a:p>
            <a:br>
              <a:rPr lang="en-US" sz="1300" b="0" noProof="1">
                <a:effectLst/>
                <a:latin typeface="Consolas" panose="020B0609020204030204" pitchFamily="49" charset="0"/>
              </a:rPr>
            </a:br>
            <a:r>
              <a:rPr lang="en-US" sz="1300" b="0" noProof="1">
                <a:solidFill>
                  <a:srgbClr val="3B3B3B"/>
                </a:solidFill>
                <a:effectLst/>
                <a:latin typeface="Consolas"/>
              </a:rPr>
              <a:t>        </a:t>
            </a:r>
            <a:r>
              <a:rPr lang="en-US" sz="1300" b="0" noProof="1">
                <a:solidFill>
                  <a:srgbClr val="AF00DB"/>
                </a:solidFill>
                <a:effectLst/>
                <a:latin typeface="Consolas"/>
              </a:rPr>
              <a:t>if</a:t>
            </a:r>
            <a:r>
              <a:rPr lang="en-US" sz="1300" b="0" noProof="1">
                <a:solidFill>
                  <a:srgbClr val="3B3B3B"/>
                </a:solidFill>
                <a:effectLst/>
                <a:latin typeface="Consolas"/>
              </a:rPr>
              <a:t> (</a:t>
            </a:r>
            <a:r>
              <a:rPr lang="en-US" sz="1300" b="0" noProof="1">
                <a:solidFill>
                  <a:srgbClr val="001080"/>
                </a:solidFill>
                <a:effectLst/>
                <a:latin typeface="Consolas"/>
              </a:rPr>
              <a:t>useOtlpExporter</a:t>
            </a:r>
            <a:r>
              <a:rPr lang="en-US" sz="1300" b="0" noProof="1">
                <a:solidFill>
                  <a:srgbClr val="3B3B3B"/>
                </a:solidFill>
                <a:effectLst/>
                <a:latin typeface="Consolas"/>
              </a:rPr>
              <a:t>)</a:t>
            </a:r>
          </a:p>
          <a:p>
            <a:r>
              <a:rPr lang="en-US" sz="1300" b="0" noProof="1">
                <a:solidFill>
                  <a:srgbClr val="3B3B3B"/>
                </a:solidFill>
                <a:effectLst/>
                <a:latin typeface="Consolas"/>
              </a:rPr>
              <a:t>        {</a:t>
            </a:r>
          </a:p>
          <a:p>
            <a:r>
              <a:rPr lang="en-US" sz="1300" b="0" noProof="1">
                <a:solidFill>
                  <a:srgbClr val="3B3B3B"/>
                </a:solidFill>
                <a:effectLst/>
                <a:latin typeface="Consolas"/>
              </a:rPr>
              <a:t>            </a:t>
            </a:r>
            <a:r>
              <a:rPr lang="en-US" sz="1300" b="0" noProof="1">
                <a:solidFill>
                  <a:srgbClr val="001080"/>
                </a:solidFill>
                <a:effectLst/>
                <a:latin typeface="Consolas"/>
              </a:rPr>
              <a:t>builder</a:t>
            </a:r>
            <a:r>
              <a:rPr lang="en-US" sz="1300" b="0" noProof="1">
                <a:solidFill>
                  <a:srgbClr val="000000"/>
                </a:solidFill>
                <a:effectLst/>
                <a:latin typeface="Consolas"/>
              </a:rPr>
              <a:t>.</a:t>
            </a:r>
            <a:r>
              <a:rPr lang="en-US" sz="1300" b="0" noProof="1">
                <a:solidFill>
                  <a:srgbClr val="001080"/>
                </a:solidFill>
                <a:effectLst/>
                <a:latin typeface="Consolas"/>
              </a:rPr>
              <a:t>Services</a:t>
            </a:r>
            <a:r>
              <a:rPr lang="en-US" sz="1300" b="0" noProof="1">
                <a:solidFill>
                  <a:srgbClr val="000000"/>
                </a:solidFill>
                <a:effectLst/>
                <a:latin typeface="Consolas"/>
              </a:rPr>
              <a:t>.</a:t>
            </a:r>
            <a:r>
              <a:rPr lang="en-US" sz="1300" b="0" noProof="1">
                <a:solidFill>
                  <a:srgbClr val="795E26"/>
                </a:solidFill>
                <a:effectLst/>
                <a:latin typeface="Consolas"/>
              </a:rPr>
              <a:t>AddOpenTelemetry</a:t>
            </a:r>
            <a:r>
              <a:rPr lang="en-US" sz="1300" b="0" noProof="1">
                <a:solidFill>
                  <a:srgbClr val="3B3B3B"/>
                </a:solidFill>
                <a:effectLst/>
                <a:latin typeface="Consolas"/>
              </a:rPr>
              <a:t>()</a:t>
            </a:r>
            <a:r>
              <a:rPr lang="en-US" sz="1300" b="0" noProof="1">
                <a:solidFill>
                  <a:srgbClr val="000000"/>
                </a:solidFill>
                <a:effectLst/>
                <a:latin typeface="Consolas"/>
              </a:rPr>
              <a:t>.</a:t>
            </a:r>
            <a:r>
              <a:rPr lang="en-US" sz="1300" b="0" noProof="1">
                <a:solidFill>
                  <a:srgbClr val="795E26"/>
                </a:solidFill>
                <a:effectLst/>
                <a:latin typeface="Consolas"/>
              </a:rPr>
              <a:t>UseOtlpExporter</a:t>
            </a:r>
            <a:r>
              <a:rPr lang="en-US" sz="1300" b="0" noProof="1">
                <a:solidFill>
                  <a:srgbClr val="3B3B3B"/>
                </a:solidFill>
                <a:effectLst/>
                <a:latin typeface="Consolas"/>
              </a:rPr>
              <a:t>();</a:t>
            </a:r>
          </a:p>
          <a:p>
            <a:r>
              <a:rPr lang="en-US" sz="1300" b="0" noProof="1">
                <a:solidFill>
                  <a:srgbClr val="3B3B3B"/>
                </a:solidFill>
                <a:effectLst/>
                <a:latin typeface="Consolas"/>
              </a:rPr>
              <a:t>        }</a:t>
            </a:r>
          </a:p>
          <a:p>
            <a:br>
              <a:rPr lang="en-US" sz="1300" b="0" noProof="1">
                <a:effectLst/>
                <a:latin typeface="Consolas" panose="020B0609020204030204" pitchFamily="49" charset="0"/>
              </a:rPr>
            </a:br>
            <a:r>
              <a:rPr lang="en-US" sz="1300" b="0" noProof="1">
                <a:solidFill>
                  <a:srgbClr val="008000"/>
                </a:solidFill>
                <a:effectLst/>
                <a:latin typeface="Consolas"/>
              </a:rPr>
              <a:t>        // Uncomment the following lines to enable the Azure Monitor exporter        </a:t>
            </a:r>
            <a:r>
              <a:rPr lang="en-US" sz="1300" noProof="1">
                <a:solidFill>
                  <a:srgbClr val="008000"/>
                </a:solidFill>
                <a:latin typeface="Consolas"/>
              </a:rPr>
              <a:t> </a:t>
            </a:r>
          </a:p>
          <a:p>
            <a:r>
              <a:rPr lang="en-US" sz="1300" noProof="1">
                <a:solidFill>
                  <a:srgbClr val="008000"/>
                </a:solidFill>
                <a:latin typeface="Consolas"/>
              </a:rPr>
              <a:t>       </a:t>
            </a:r>
            <a:r>
              <a:rPr lang="en-US" sz="1300" b="0" noProof="1">
                <a:solidFill>
                  <a:srgbClr val="008000"/>
                </a:solidFill>
                <a:effectLst/>
                <a:latin typeface="Consolas"/>
              </a:rPr>
              <a:t> //if (!string.IsNullOrEmpty(builder.Configuration["APPINSIGHTS_CONNECTION"]))</a:t>
            </a:r>
            <a:endParaRPr lang="en-US" sz="1300" b="0" noProof="1">
              <a:solidFill>
                <a:srgbClr val="3B3B3B"/>
              </a:solidFill>
              <a:effectLst/>
              <a:latin typeface="Consolas"/>
            </a:endParaRPr>
          </a:p>
          <a:p>
            <a:r>
              <a:rPr lang="en-US" sz="1300" b="0" noProof="1">
                <a:solidFill>
                  <a:srgbClr val="008000"/>
                </a:solidFill>
                <a:effectLst/>
                <a:latin typeface="Consolas"/>
              </a:rPr>
              <a:t>        //{</a:t>
            </a:r>
            <a:endParaRPr lang="en-US" sz="1300" b="0" noProof="1">
              <a:solidFill>
                <a:srgbClr val="3B3B3B"/>
              </a:solidFill>
              <a:effectLst/>
              <a:latin typeface="Consolas"/>
            </a:endParaRPr>
          </a:p>
          <a:p>
            <a:r>
              <a:rPr lang="en-US" sz="1300" b="0" noProof="1">
                <a:solidFill>
                  <a:srgbClr val="008000"/>
                </a:solidFill>
                <a:effectLst/>
                <a:latin typeface="Consolas"/>
              </a:rPr>
              <a:t>        //    builder.Services.AddOpenTelemetry()</a:t>
            </a:r>
            <a:endParaRPr lang="en-US" sz="1300" b="0" noProof="1">
              <a:solidFill>
                <a:srgbClr val="3B3B3B"/>
              </a:solidFill>
              <a:effectLst/>
              <a:latin typeface="Consolas"/>
            </a:endParaRPr>
          </a:p>
          <a:p>
            <a:r>
              <a:rPr lang="en-US" sz="1300" b="0" noProof="1">
                <a:solidFill>
                  <a:srgbClr val="008000"/>
                </a:solidFill>
                <a:effectLst/>
                <a:latin typeface="Consolas"/>
              </a:rPr>
              <a:t>        //       .UseAzureMonitor();</a:t>
            </a:r>
            <a:endParaRPr lang="en-US" sz="1300" b="0" noProof="1">
              <a:solidFill>
                <a:srgbClr val="3B3B3B"/>
              </a:solidFill>
              <a:effectLst/>
              <a:latin typeface="Consolas"/>
            </a:endParaRPr>
          </a:p>
          <a:p>
            <a:r>
              <a:rPr lang="en-US" sz="1300" b="0" noProof="1">
                <a:solidFill>
                  <a:srgbClr val="008000"/>
                </a:solidFill>
                <a:effectLst/>
                <a:latin typeface="Consolas"/>
              </a:rPr>
              <a:t>        //}</a:t>
            </a:r>
            <a:endParaRPr lang="en-US" sz="1300" b="0" noProof="1">
              <a:solidFill>
                <a:srgbClr val="3B3B3B"/>
              </a:solidFill>
              <a:effectLst/>
              <a:latin typeface="Consolas"/>
            </a:endParaRPr>
          </a:p>
          <a:p>
            <a:br>
              <a:rPr lang="en-US" sz="1300" b="0" noProof="1">
                <a:effectLst/>
                <a:latin typeface="Consolas" panose="020B0609020204030204" pitchFamily="49" charset="0"/>
              </a:rPr>
            </a:br>
            <a:r>
              <a:rPr lang="en-US" sz="1300" b="0" noProof="1">
                <a:solidFill>
                  <a:srgbClr val="3B3B3B"/>
                </a:solidFill>
                <a:effectLst/>
                <a:latin typeface="Consolas"/>
              </a:rPr>
              <a:t>        </a:t>
            </a:r>
            <a:r>
              <a:rPr lang="en-US" sz="1300" b="0" noProof="1">
                <a:solidFill>
                  <a:srgbClr val="AF00DB"/>
                </a:solidFill>
                <a:effectLst/>
                <a:latin typeface="Consolas"/>
              </a:rPr>
              <a:t>return</a:t>
            </a:r>
            <a:r>
              <a:rPr lang="en-US" sz="1300" b="0" noProof="1">
                <a:solidFill>
                  <a:srgbClr val="3B3B3B"/>
                </a:solidFill>
                <a:effectLst/>
                <a:latin typeface="Consolas"/>
              </a:rPr>
              <a:t> </a:t>
            </a:r>
            <a:r>
              <a:rPr lang="en-US" sz="1300" b="0" noProof="1">
                <a:solidFill>
                  <a:srgbClr val="001080"/>
                </a:solidFill>
                <a:effectLst/>
                <a:latin typeface="Consolas"/>
              </a:rPr>
              <a:t>builder</a:t>
            </a:r>
            <a:r>
              <a:rPr lang="en-US" sz="1300" b="0" noProof="1">
                <a:solidFill>
                  <a:srgbClr val="3B3B3B"/>
                </a:solidFill>
                <a:effectLst/>
                <a:latin typeface="Consolas"/>
              </a:rPr>
              <a:t>;</a:t>
            </a:r>
          </a:p>
          <a:p>
            <a:r>
              <a:rPr lang="en-US" sz="1300" b="0" noProof="1">
                <a:solidFill>
                  <a:srgbClr val="3B3B3B"/>
                </a:solidFill>
                <a:effectLst/>
                <a:latin typeface="Consolas"/>
              </a:rPr>
              <a:t>    }</a:t>
            </a:r>
          </a:p>
        </p:txBody>
      </p:sp>
    </p:spTree>
    <p:extLst>
      <p:ext uri="{BB962C8B-B14F-4D97-AF65-F5344CB8AC3E}">
        <p14:creationId xmlns:p14="http://schemas.microsoft.com/office/powerpoint/2010/main" val="16173455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9A3B2AB-074F-E4FF-42F3-0134E874FDB7}"/>
              </a:ext>
            </a:extLst>
          </p:cNvPr>
          <p:cNvSpPr txBox="1"/>
          <p:nvPr/>
        </p:nvSpPr>
        <p:spPr>
          <a:xfrm>
            <a:off x="3718560" y="2500480"/>
            <a:ext cx="4754880" cy="491587"/>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lvl="0">
              <a:defRPr/>
            </a:pPr>
            <a:r>
              <a:rPr lang="en-US" sz="2000" dirty="0"/>
              <a:t>All Learning Resources</a:t>
            </a:r>
          </a:p>
        </p:txBody>
      </p:sp>
      <p:sp>
        <p:nvSpPr>
          <p:cNvPr id="7" name="TextBox 6">
            <a:extLst>
              <a:ext uri="{FF2B5EF4-FFF2-40B4-BE49-F238E27FC236}">
                <a16:creationId xmlns:a16="http://schemas.microsoft.com/office/drawing/2014/main" id="{E0A4B1AA-D471-9F8A-C144-749E9E9CEC1C}"/>
              </a:ext>
            </a:extLst>
          </p:cNvPr>
          <p:cNvSpPr txBox="1"/>
          <p:nvPr/>
        </p:nvSpPr>
        <p:spPr>
          <a:xfrm>
            <a:off x="3718560" y="3298130"/>
            <a:ext cx="4754880" cy="400110"/>
          </a:xfrm>
          <a:prstGeom prst="rect">
            <a:avLst/>
          </a:prstGeom>
          <a:noFill/>
        </p:spPr>
        <p:txBody>
          <a:bodyPr wrap="square" rtlCol="0">
            <a:spAutoFit/>
          </a:bodyPr>
          <a:lstStyle/>
          <a:p>
            <a:pPr algn="ctr"/>
            <a:r>
              <a:rPr lang="en-US" sz="2000" u="sng" dirty="0">
                <a:gradFill>
                  <a:gsLst>
                    <a:gs pos="85000">
                      <a:srgbClr val="3803DB"/>
                    </a:gs>
                    <a:gs pos="0">
                      <a:srgbClr val="C03BC4"/>
                    </a:gs>
                  </a:gsLst>
                  <a:path path="circle">
                    <a:fillToRect l="100000" t="100000"/>
                  </a:path>
                </a:gradFill>
                <a:latin typeface="Open Sans SemiBold" panose="020B0706030804020204" pitchFamily="34" charset="0"/>
                <a:ea typeface="Open Sans SemiBold" panose="020B0706030804020204" pitchFamily="34" charset="0"/>
                <a:cs typeface="Open Sans SemiBold" panose="020B0706030804020204" pitchFamily="34" charset="0"/>
              </a:rPr>
              <a:t>aka.ms/</a:t>
            </a:r>
            <a:r>
              <a:rPr lang="en-US" sz="2000" u="sng" dirty="0" err="1">
                <a:gradFill>
                  <a:gsLst>
                    <a:gs pos="85000">
                      <a:srgbClr val="3803DB"/>
                    </a:gs>
                    <a:gs pos="0">
                      <a:srgbClr val="C03BC4"/>
                    </a:gs>
                  </a:gsLst>
                  <a:path path="circle">
                    <a:fillToRect l="100000" t="100000"/>
                  </a:path>
                </a:gradFill>
                <a:latin typeface="Open Sans SemiBold" panose="020B0706030804020204" pitchFamily="34" charset="0"/>
                <a:ea typeface="Open Sans SemiBold" panose="020B0706030804020204" pitchFamily="34" charset="0"/>
                <a:cs typeface="Open Sans SemiBold" panose="020B0706030804020204" pitchFamily="34" charset="0"/>
              </a:rPr>
              <a:t>letslearn</a:t>
            </a:r>
            <a:r>
              <a:rPr lang="en-US" sz="2000" u="sng" dirty="0">
                <a:gradFill>
                  <a:gsLst>
                    <a:gs pos="85000">
                      <a:srgbClr val="3803DB"/>
                    </a:gs>
                    <a:gs pos="0">
                      <a:srgbClr val="C03BC4"/>
                    </a:gs>
                  </a:gsLst>
                  <a:path path="circle">
                    <a:fillToRect l="100000" t="100000"/>
                  </a:path>
                </a:gradFill>
                <a:latin typeface="Open Sans SemiBold" panose="020B0706030804020204" pitchFamily="34" charset="0"/>
                <a:ea typeface="Open Sans SemiBold" panose="020B0706030804020204" pitchFamily="34" charset="0"/>
                <a:cs typeface="Open Sans SemiBold" panose="020B0706030804020204" pitchFamily="34" charset="0"/>
              </a:rPr>
              <a:t>/dotnet/aspire</a:t>
            </a:r>
          </a:p>
        </p:txBody>
      </p:sp>
      <p:sp>
        <p:nvSpPr>
          <p:cNvPr id="8" name="TextBox 7">
            <a:extLst>
              <a:ext uri="{FF2B5EF4-FFF2-40B4-BE49-F238E27FC236}">
                <a16:creationId xmlns:a16="http://schemas.microsoft.com/office/drawing/2014/main" id="{283A02C4-F2E6-7755-BCB3-B709F18ED336}"/>
              </a:ext>
            </a:extLst>
          </p:cNvPr>
          <p:cNvSpPr txBox="1"/>
          <p:nvPr/>
        </p:nvSpPr>
        <p:spPr>
          <a:xfrm>
            <a:off x="3718560" y="4263418"/>
            <a:ext cx="4754880" cy="491587"/>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lvl="0">
              <a:defRPr/>
            </a:pPr>
            <a:r>
              <a:rPr lang="en-US" sz="2000" dirty="0"/>
              <a:t>Workshop Repository</a:t>
            </a:r>
          </a:p>
        </p:txBody>
      </p:sp>
      <p:sp>
        <p:nvSpPr>
          <p:cNvPr id="9" name="TextBox 8">
            <a:extLst>
              <a:ext uri="{FF2B5EF4-FFF2-40B4-BE49-F238E27FC236}">
                <a16:creationId xmlns:a16="http://schemas.microsoft.com/office/drawing/2014/main" id="{6CBB7AB0-02DC-3A23-586C-C0593F64935E}"/>
              </a:ext>
            </a:extLst>
          </p:cNvPr>
          <p:cNvSpPr txBox="1"/>
          <p:nvPr/>
        </p:nvSpPr>
        <p:spPr>
          <a:xfrm>
            <a:off x="1621972" y="5061068"/>
            <a:ext cx="8948057" cy="400110"/>
          </a:xfrm>
          <a:prstGeom prst="rect">
            <a:avLst/>
          </a:prstGeom>
          <a:noFill/>
        </p:spPr>
        <p:txBody>
          <a:bodyPr wrap="square" rtlCol="0">
            <a:spAutoFit/>
          </a:bodyPr>
          <a:lstStyle/>
          <a:p>
            <a:pPr algn="ctr"/>
            <a:r>
              <a:rPr lang="en-US" sz="2000" u="sng" dirty="0">
                <a:gradFill>
                  <a:gsLst>
                    <a:gs pos="85000">
                      <a:srgbClr val="3803DB"/>
                    </a:gs>
                    <a:gs pos="0">
                      <a:srgbClr val="C03BC4"/>
                    </a:gs>
                  </a:gsLst>
                  <a:path path="circle">
                    <a:fillToRect l="100000" t="100000"/>
                  </a:path>
                </a:gradFill>
                <a:latin typeface="Open Sans SemiBold" panose="020B0706030804020204" pitchFamily="34" charset="0"/>
                <a:ea typeface="Open Sans SemiBold" panose="020B0706030804020204" pitchFamily="34" charset="0"/>
                <a:cs typeface="Open Sans SemiBold" panose="020B0706030804020204" pitchFamily="34" charset="0"/>
              </a:rPr>
              <a:t>github.com/dotnet-presentations/letslearn-dotnet-aspire</a:t>
            </a:r>
          </a:p>
        </p:txBody>
      </p:sp>
      <p:pic>
        <p:nvPicPr>
          <p:cNvPr id="10" name="Picture 9">
            <a:extLst>
              <a:ext uri="{FF2B5EF4-FFF2-40B4-BE49-F238E27FC236}">
                <a16:creationId xmlns:a16="http://schemas.microsoft.com/office/drawing/2014/main" id="{12D737AD-8A31-8B56-479A-B4ABC56DABDF}"/>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138904" y="414156"/>
            <a:ext cx="5914192" cy="1588192"/>
          </a:xfrm>
          <a:prstGeom prst="rect">
            <a:avLst/>
          </a:prstGeom>
        </p:spPr>
      </p:pic>
    </p:spTree>
    <p:extLst>
      <p:ext uri="{BB962C8B-B14F-4D97-AF65-F5344CB8AC3E}">
        <p14:creationId xmlns:p14="http://schemas.microsoft.com/office/powerpoint/2010/main" val="202674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path" presetSubtype="0" decel="100000" fill="hold" grpId="1" nodeType="withEffect">
                                  <p:stCondLst>
                                    <p:cond delay="0"/>
                                  </p:stCondLst>
                                  <p:childTnLst>
                                    <p:animMotion origin="layout" path="M 0 0.04607 L 0 -2.96296E-6 " pathEditMode="relative" rAng="0" ptsTypes="AA">
                                      <p:cBhvr>
                                        <p:cTn id="9" dur="500" fill="hold"/>
                                        <p:tgtEl>
                                          <p:spTgt spid="6"/>
                                        </p:tgtEl>
                                        <p:attrNameLst>
                                          <p:attrName>ppt_x</p:attrName>
                                          <p:attrName>ppt_y</p:attrName>
                                        </p:attrNameLst>
                                      </p:cBhvr>
                                      <p:rCtr x="0" y="-2315"/>
                                    </p:animMotion>
                                  </p:childTnLst>
                                </p:cTn>
                              </p:par>
                              <p:par>
                                <p:cTn id="10" presetID="10"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42" presetClass="path" presetSubtype="0" decel="100000" fill="hold" grpId="1" nodeType="withEffect">
                                  <p:stCondLst>
                                    <p:cond delay="0"/>
                                  </p:stCondLst>
                                  <p:childTnLst>
                                    <p:animMotion origin="layout" path="M 0 0.04606 L 0 4.81481E-6 " pathEditMode="relative" rAng="0" ptsTypes="AA">
                                      <p:cBhvr>
                                        <p:cTn id="14" dur="500" fill="hold"/>
                                        <p:tgtEl>
                                          <p:spTgt spid="7"/>
                                        </p:tgtEl>
                                        <p:attrNameLst>
                                          <p:attrName>ppt_x</p:attrName>
                                          <p:attrName>ppt_y</p:attrName>
                                        </p:attrNameLst>
                                      </p:cBhvr>
                                      <p:rCtr x="0" y="-2315"/>
                                    </p:animMotion>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42" presetClass="path" presetSubtype="0" decel="100000" fill="hold" grpId="1" nodeType="withEffect">
                                  <p:stCondLst>
                                    <p:cond delay="0"/>
                                  </p:stCondLst>
                                  <p:childTnLst>
                                    <p:animMotion origin="layout" path="M 0 0.04606 L 0 2.59259E-6 " pathEditMode="relative" rAng="0" ptsTypes="AA">
                                      <p:cBhvr>
                                        <p:cTn id="20" dur="500" fill="hold"/>
                                        <p:tgtEl>
                                          <p:spTgt spid="8"/>
                                        </p:tgtEl>
                                        <p:attrNameLst>
                                          <p:attrName>ppt_x</p:attrName>
                                          <p:attrName>ppt_y</p:attrName>
                                        </p:attrNameLst>
                                      </p:cBhvr>
                                      <p:rCtr x="0" y="-2315"/>
                                    </p:animMotion>
                                  </p:childTnLst>
                                </p:cTn>
                              </p:par>
                              <p:par>
                                <p:cTn id="21" presetID="10"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par>
                                <p:cTn id="24" presetID="42" presetClass="path" presetSubtype="0" decel="100000" fill="hold" grpId="1" nodeType="withEffect">
                                  <p:stCondLst>
                                    <p:cond delay="0"/>
                                  </p:stCondLst>
                                  <p:childTnLst>
                                    <p:animMotion origin="layout" path="M 0 0.04606 L 0 3.7037E-7 " pathEditMode="relative" rAng="0" ptsTypes="AA">
                                      <p:cBhvr>
                                        <p:cTn id="25" dur="500" fill="hold"/>
                                        <p:tgtEl>
                                          <p:spTgt spid="9"/>
                                        </p:tgtEl>
                                        <p:attrNameLst>
                                          <p:attrName>ppt_x</p:attrName>
                                          <p:attrName>ppt_y</p:attrName>
                                        </p:attrNameLst>
                                      </p:cBhvr>
                                      <p:rCtr x="0" y="-2315"/>
                                    </p:animMotion>
                                  </p:childTnLst>
                                </p:cTn>
                              </p:par>
                            </p:childTnLst>
                          </p:cTn>
                        </p:par>
                        <p:par>
                          <p:cTn id="26" fill="hold">
                            <p:stCondLst>
                              <p:cond delay="1000"/>
                            </p:stCondLst>
                            <p:childTnLst>
                              <p:par>
                                <p:cTn id="27" presetID="10" presetClass="entr" presetSubtype="0" fill="hold"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par>
                                <p:cTn id="30" presetID="42" presetClass="path" presetSubtype="0" decel="100000" fill="hold" nodeType="withEffect">
                                  <p:stCondLst>
                                    <p:cond delay="0"/>
                                  </p:stCondLst>
                                  <p:childTnLst>
                                    <p:animMotion origin="layout" path="M 0 0.04606 L 0 2.59259E-6 " pathEditMode="relative" rAng="0" ptsTypes="AA">
                                      <p:cBhvr>
                                        <p:cTn id="31" dur="500" fill="hold"/>
                                        <p:tgtEl>
                                          <p:spTgt spid="10"/>
                                        </p:tgtEl>
                                        <p:attrNameLst>
                                          <p:attrName>ppt_x</p:attrName>
                                          <p:attrName>ppt_y</p:attrName>
                                        </p:attrNameLst>
                                      </p:cBhvr>
                                      <p:rCtr x="0" y="-23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p:bldP spid="7" grpId="1"/>
      <p:bldP spid="8" grpId="0" animBg="1"/>
      <p:bldP spid="8" grpId="1" animBg="1"/>
      <p:bldP spid="9" grpId="0"/>
      <p:bldP spid="9"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9">
            <a:extLst>
              <a:ext uri="{FF2B5EF4-FFF2-40B4-BE49-F238E27FC236}">
                <a16:creationId xmlns:a16="http://schemas.microsoft.com/office/drawing/2014/main" id="{0B92C295-DB4F-3167-FF5D-E1153E6026F8}"/>
              </a:ext>
            </a:extLst>
          </p:cNvPr>
          <p:cNvSpPr/>
          <p:nvPr/>
        </p:nvSpPr>
        <p:spPr>
          <a:xfrm>
            <a:off x="1187604" y="831923"/>
            <a:ext cx="10074698" cy="2825678"/>
          </a:xfrm>
          <a:prstGeom prst="roundRect">
            <a:avLst>
              <a:gd name="adj" fmla="val 5765"/>
            </a:avLst>
          </a:prstGeom>
          <a:solidFill>
            <a:srgbClr val="FAFAFA"/>
          </a:solidFill>
          <a:effectLst>
            <a:outerShdw blurRad="63500" dist="127000" dir="2700000" algn="tl" rotWithShape="0">
              <a:srgbClr val="B1B3B3">
                <a:alpha val="50000"/>
              </a:srgbClr>
            </a:outerShdw>
          </a:effectLst>
        </p:spPr>
        <p:txBody>
          <a:bodyPr wrap="square" lIns="0" tIns="0" rIns="0" bIns="0" anchor="t" anchorCtr="0">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0" i="0" u="none" strike="noStrike" kern="0" cap="none" spc="0" normalizeH="0" baseline="0" noProof="0">
              <a:ln w="3175">
                <a:noFill/>
              </a:ln>
              <a:solidFill>
                <a:srgbClr val="3A20A0"/>
              </a:solidFill>
              <a:effectLst/>
              <a:uLnTx/>
              <a:uFillTx/>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39" name="TextBox 38">
            <a:extLst>
              <a:ext uri="{FF2B5EF4-FFF2-40B4-BE49-F238E27FC236}">
                <a16:creationId xmlns:a16="http://schemas.microsoft.com/office/drawing/2014/main" id="{13F71C0F-D5E8-504F-70BB-8E077C132D73}"/>
              </a:ext>
            </a:extLst>
          </p:cNvPr>
          <p:cNvSpPr txBox="1"/>
          <p:nvPr/>
        </p:nvSpPr>
        <p:spPr>
          <a:xfrm>
            <a:off x="715693" y="442237"/>
            <a:ext cx="11018520" cy="721422"/>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24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Resiliency | </a:t>
            </a:r>
            <a:r>
              <a:rPr kumimoji="0" lang="ja-JP" altLang="en-US" sz="2400" b="1" i="0" u="none" strike="noStrike" kern="0" cap="none" spc="0" normalizeH="0" baseline="0" noProof="0" dirty="0">
                <a:ln w="3175">
                  <a:noFill/>
                </a:ln>
                <a:solidFill>
                  <a:srgbClr val="FFFFFF"/>
                </a:solidFill>
                <a:effectLst/>
                <a:uLnTx/>
                <a:uFillTx/>
                <a:latin typeface="Yu Gothic UI" panose="020B0500000000000000" pitchFamily="50" charset="-128"/>
                <a:ea typeface="Yu Gothic UI" panose="020B0500000000000000" pitchFamily="50" charset="-128"/>
              </a:rPr>
              <a:t>回復力</a:t>
            </a:r>
            <a:endParaRPr kumimoji="0" lang="en-US" sz="2400" b="1" i="0" u="none" strike="noStrike" kern="0" cap="none" spc="0" normalizeH="0" baseline="0" noProof="0" dirty="0">
              <a:ln w="3175">
                <a:noFill/>
              </a:ln>
              <a:solidFill>
                <a:srgbClr val="FFFFFF"/>
              </a:solidFill>
              <a:effectLst/>
              <a:uLnTx/>
              <a:uFillTx/>
              <a:latin typeface="Yu Gothic UI" panose="020B0500000000000000" pitchFamily="50" charset="-128"/>
              <a:ea typeface="Yu Gothic UI" panose="020B0500000000000000" pitchFamily="50" charset="-128"/>
            </a:endParaRPr>
          </a:p>
        </p:txBody>
      </p:sp>
      <p:grpSp>
        <p:nvGrpSpPr>
          <p:cNvPr id="26" name="Group 25">
            <a:extLst>
              <a:ext uri="{FF2B5EF4-FFF2-40B4-BE49-F238E27FC236}">
                <a16:creationId xmlns:a16="http://schemas.microsoft.com/office/drawing/2014/main" id="{5D683E86-4206-2324-B2F6-C70DEB5ECD95}"/>
              </a:ext>
            </a:extLst>
          </p:cNvPr>
          <p:cNvGrpSpPr/>
          <p:nvPr/>
        </p:nvGrpSpPr>
        <p:grpSpPr>
          <a:xfrm>
            <a:off x="1445512" y="1553344"/>
            <a:ext cx="1824232" cy="1222920"/>
            <a:chOff x="4071080" y="3301038"/>
            <a:chExt cx="1824232" cy="1222920"/>
          </a:xfrm>
        </p:grpSpPr>
        <p:sp>
          <p:nvSpPr>
            <p:cNvPr id="6" name="Graphic 239">
              <a:extLst>
                <a:ext uri="{FF2B5EF4-FFF2-40B4-BE49-F238E27FC236}">
                  <a16:creationId xmlns:a16="http://schemas.microsoft.com/office/drawing/2014/main" id="{430F6D32-0CBF-11E9-75A7-3C96898C9F09}"/>
                </a:ext>
              </a:extLst>
            </p:cNvPr>
            <p:cNvSpPr>
              <a:spLocks noChangeAspect="1"/>
            </p:cNvSpPr>
            <p:nvPr/>
          </p:nvSpPr>
          <p:spPr>
            <a:xfrm>
              <a:off x="4708816" y="3301038"/>
              <a:ext cx="548760" cy="548640"/>
            </a:xfrm>
            <a:custGeom>
              <a:avLst/>
              <a:gdLst>
                <a:gd name="connsiteX0" fmla="*/ 61913 w 381083"/>
                <a:gd name="connsiteY0" fmla="*/ 0 h 381000"/>
                <a:gd name="connsiteX1" fmla="*/ 0 w 381083"/>
                <a:gd name="connsiteY1" fmla="*/ 61913 h 381000"/>
                <a:gd name="connsiteX2" fmla="*/ 0 w 381083"/>
                <a:gd name="connsiteY2" fmla="*/ 280988 h 381000"/>
                <a:gd name="connsiteX3" fmla="*/ 61913 w 381083"/>
                <a:gd name="connsiteY3" fmla="*/ 342900 h 381000"/>
                <a:gd name="connsiteX4" fmla="*/ 153429 w 381083"/>
                <a:gd name="connsiteY4" fmla="*/ 342900 h 381000"/>
                <a:gd name="connsiteX5" fmla="*/ 157542 w 381083"/>
                <a:gd name="connsiteY5" fmla="*/ 331106 h 381000"/>
                <a:gd name="connsiteX6" fmla="*/ 233658 w 381083"/>
                <a:gd name="connsiteY6" fmla="*/ 178752 h 381000"/>
                <a:gd name="connsiteX7" fmla="*/ 318905 w 381083"/>
                <a:gd name="connsiteY7" fmla="*/ 178752 h 381000"/>
                <a:gd name="connsiteX8" fmla="*/ 342900 w 381083"/>
                <a:gd name="connsiteY8" fmla="*/ 226781 h 381000"/>
                <a:gd name="connsiteX9" fmla="*/ 342900 w 381083"/>
                <a:gd name="connsiteY9" fmla="*/ 61913 h 381000"/>
                <a:gd name="connsiteX10" fmla="*/ 280988 w 381083"/>
                <a:gd name="connsiteY10" fmla="*/ 0 h 381000"/>
                <a:gd name="connsiteX11" fmla="*/ 61913 w 381083"/>
                <a:gd name="connsiteY11" fmla="*/ 0 h 381000"/>
                <a:gd name="connsiteX12" fmla="*/ 272034 w 381083"/>
                <a:gd name="connsiteY12" fmla="*/ 119646 h 381000"/>
                <a:gd name="connsiteX13" fmla="*/ 143376 w 381083"/>
                <a:gd name="connsiteY13" fmla="*/ 248157 h 381000"/>
                <a:gd name="connsiteX14" fmla="*/ 123176 w 381083"/>
                <a:gd name="connsiteY14" fmla="*/ 248149 h 381000"/>
                <a:gd name="connsiteX15" fmla="*/ 70869 w 381083"/>
                <a:gd name="connsiteY15" fmla="*/ 195840 h 381000"/>
                <a:gd name="connsiteX16" fmla="*/ 70869 w 381083"/>
                <a:gd name="connsiteY16" fmla="*/ 175633 h 381000"/>
                <a:gd name="connsiteX17" fmla="*/ 91075 w 381083"/>
                <a:gd name="connsiteY17" fmla="*/ 175635 h 381000"/>
                <a:gd name="connsiteX18" fmla="*/ 133285 w 381083"/>
                <a:gd name="connsiteY18" fmla="*/ 217848 h 381000"/>
                <a:gd name="connsiteX19" fmla="*/ 251841 w 381083"/>
                <a:gd name="connsiteY19" fmla="*/ 99429 h 381000"/>
                <a:gd name="connsiteX20" fmla="*/ 272045 w 381083"/>
                <a:gd name="connsiteY20" fmla="*/ 99441 h 381000"/>
                <a:gd name="connsiteX21" fmla="*/ 272034 w 381083"/>
                <a:gd name="connsiteY21" fmla="*/ 119646 h 381000"/>
                <a:gd name="connsiteX22" fmla="*/ 250727 w 381083"/>
                <a:gd name="connsiteY22" fmla="*/ 187263 h 381000"/>
                <a:gd name="connsiteX23" fmla="*/ 174586 w 381083"/>
                <a:gd name="connsiteY23" fmla="*/ 339631 h 381000"/>
                <a:gd name="connsiteX24" fmla="*/ 200168 w 381083"/>
                <a:gd name="connsiteY24" fmla="*/ 381000 h 381000"/>
                <a:gd name="connsiteX25" fmla="*/ 352450 w 381083"/>
                <a:gd name="connsiteY25" fmla="*/ 381000 h 381000"/>
                <a:gd name="connsiteX26" fmla="*/ 378032 w 381083"/>
                <a:gd name="connsiteY26" fmla="*/ 339631 h 381000"/>
                <a:gd name="connsiteX27" fmla="*/ 301891 w 381083"/>
                <a:gd name="connsiteY27" fmla="*/ 187263 h 381000"/>
                <a:gd name="connsiteX28" fmla="*/ 250727 w 381083"/>
                <a:gd name="connsiteY28" fmla="*/ 187263 h 381000"/>
                <a:gd name="connsiteX29" fmla="*/ 285841 w 381083"/>
                <a:gd name="connsiteY29" fmla="*/ 238041 h 381000"/>
                <a:gd name="connsiteX30" fmla="*/ 285841 w 381083"/>
                <a:gd name="connsiteY30" fmla="*/ 295225 h 381000"/>
                <a:gd name="connsiteX31" fmla="*/ 276309 w 381083"/>
                <a:gd name="connsiteY31" fmla="*/ 304754 h 381000"/>
                <a:gd name="connsiteX32" fmla="*/ 266776 w 381083"/>
                <a:gd name="connsiteY32" fmla="*/ 295225 h 381000"/>
                <a:gd name="connsiteX33" fmla="*/ 266776 w 381083"/>
                <a:gd name="connsiteY33" fmla="*/ 238041 h 381000"/>
                <a:gd name="connsiteX34" fmla="*/ 276309 w 381083"/>
                <a:gd name="connsiteY34" fmla="*/ 228512 h 381000"/>
                <a:gd name="connsiteX35" fmla="*/ 285841 w 381083"/>
                <a:gd name="connsiteY35" fmla="*/ 238041 h 381000"/>
                <a:gd name="connsiteX36" fmla="*/ 276309 w 381083"/>
                <a:gd name="connsiteY36" fmla="*/ 342877 h 381000"/>
                <a:gd name="connsiteX37" fmla="*/ 266776 w 381083"/>
                <a:gd name="connsiteY37" fmla="*/ 333346 h 381000"/>
                <a:gd name="connsiteX38" fmla="*/ 276309 w 381083"/>
                <a:gd name="connsiteY38" fmla="*/ 323816 h 381000"/>
                <a:gd name="connsiteX39" fmla="*/ 285841 w 381083"/>
                <a:gd name="connsiteY39" fmla="*/ 333346 h 381000"/>
                <a:gd name="connsiteX40" fmla="*/ 276309 w 381083"/>
                <a:gd name="connsiteY40" fmla="*/ 342877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81083" h="381000">
                  <a:moveTo>
                    <a:pt x="61913" y="0"/>
                  </a:moveTo>
                  <a:cubicBezTo>
                    <a:pt x="27719" y="0"/>
                    <a:pt x="0" y="27719"/>
                    <a:pt x="0" y="61913"/>
                  </a:cubicBezTo>
                  <a:lnTo>
                    <a:pt x="0" y="280988"/>
                  </a:lnTo>
                  <a:cubicBezTo>
                    <a:pt x="0" y="315180"/>
                    <a:pt x="27719" y="342900"/>
                    <a:pt x="61913" y="342900"/>
                  </a:cubicBezTo>
                  <a:lnTo>
                    <a:pt x="153429" y="342900"/>
                  </a:lnTo>
                  <a:cubicBezTo>
                    <a:pt x="154252" y="338938"/>
                    <a:pt x="155606" y="334981"/>
                    <a:pt x="157542" y="331106"/>
                  </a:cubicBezTo>
                  <a:lnTo>
                    <a:pt x="233658" y="178752"/>
                  </a:lnTo>
                  <a:cubicBezTo>
                    <a:pt x="251212" y="143616"/>
                    <a:pt x="301350" y="143616"/>
                    <a:pt x="318905" y="178752"/>
                  </a:cubicBezTo>
                  <a:lnTo>
                    <a:pt x="342900" y="226781"/>
                  </a:lnTo>
                  <a:lnTo>
                    <a:pt x="342900" y="61913"/>
                  </a:lnTo>
                  <a:cubicBezTo>
                    <a:pt x="342900" y="27719"/>
                    <a:pt x="315180" y="0"/>
                    <a:pt x="280988" y="0"/>
                  </a:cubicBezTo>
                  <a:lnTo>
                    <a:pt x="61913" y="0"/>
                  </a:lnTo>
                  <a:close/>
                  <a:moveTo>
                    <a:pt x="272034" y="119646"/>
                  </a:moveTo>
                  <a:lnTo>
                    <a:pt x="143376" y="248157"/>
                  </a:lnTo>
                  <a:cubicBezTo>
                    <a:pt x="137794" y="253731"/>
                    <a:pt x="128753" y="253727"/>
                    <a:pt x="123176" y="248149"/>
                  </a:cubicBezTo>
                  <a:lnTo>
                    <a:pt x="70869" y="195840"/>
                  </a:lnTo>
                  <a:cubicBezTo>
                    <a:pt x="65289" y="190260"/>
                    <a:pt x="65289" y="181213"/>
                    <a:pt x="70869" y="175633"/>
                  </a:cubicBezTo>
                  <a:cubicBezTo>
                    <a:pt x="76449" y="170056"/>
                    <a:pt x="85495" y="170056"/>
                    <a:pt x="91075" y="175635"/>
                  </a:cubicBezTo>
                  <a:lnTo>
                    <a:pt x="133285" y="217848"/>
                  </a:lnTo>
                  <a:lnTo>
                    <a:pt x="251841" y="99429"/>
                  </a:lnTo>
                  <a:cubicBezTo>
                    <a:pt x="257423" y="93852"/>
                    <a:pt x="266470" y="93858"/>
                    <a:pt x="272045" y="99441"/>
                  </a:cubicBezTo>
                  <a:cubicBezTo>
                    <a:pt x="277623" y="105023"/>
                    <a:pt x="277618" y="114070"/>
                    <a:pt x="272034" y="119646"/>
                  </a:cubicBezTo>
                  <a:close/>
                  <a:moveTo>
                    <a:pt x="250727" y="187263"/>
                  </a:moveTo>
                  <a:lnTo>
                    <a:pt x="174586" y="339631"/>
                  </a:lnTo>
                  <a:cubicBezTo>
                    <a:pt x="165085" y="358639"/>
                    <a:pt x="178914" y="381000"/>
                    <a:pt x="200168" y="381000"/>
                  </a:cubicBezTo>
                  <a:lnTo>
                    <a:pt x="352450" y="381000"/>
                  </a:lnTo>
                  <a:cubicBezTo>
                    <a:pt x="373704" y="381000"/>
                    <a:pt x="387530" y="358641"/>
                    <a:pt x="378032" y="339631"/>
                  </a:cubicBezTo>
                  <a:lnTo>
                    <a:pt x="301891" y="187263"/>
                  </a:lnTo>
                  <a:cubicBezTo>
                    <a:pt x="291356" y="166179"/>
                    <a:pt x="261263" y="166179"/>
                    <a:pt x="250727" y="187263"/>
                  </a:cubicBezTo>
                  <a:close/>
                  <a:moveTo>
                    <a:pt x="285841" y="238041"/>
                  </a:moveTo>
                  <a:lnTo>
                    <a:pt x="285841" y="295225"/>
                  </a:lnTo>
                  <a:cubicBezTo>
                    <a:pt x="285841" y="300489"/>
                    <a:pt x="281574" y="304754"/>
                    <a:pt x="276309" y="304754"/>
                  </a:cubicBezTo>
                  <a:cubicBezTo>
                    <a:pt x="271043" y="304754"/>
                    <a:pt x="266776" y="300489"/>
                    <a:pt x="266776" y="295225"/>
                  </a:cubicBezTo>
                  <a:lnTo>
                    <a:pt x="266776" y="238041"/>
                  </a:lnTo>
                  <a:cubicBezTo>
                    <a:pt x="266776" y="232778"/>
                    <a:pt x="271043" y="228512"/>
                    <a:pt x="276309" y="228512"/>
                  </a:cubicBezTo>
                  <a:cubicBezTo>
                    <a:pt x="281574" y="228512"/>
                    <a:pt x="285841" y="232778"/>
                    <a:pt x="285841" y="238041"/>
                  </a:cubicBezTo>
                  <a:close/>
                  <a:moveTo>
                    <a:pt x="276309" y="342877"/>
                  </a:moveTo>
                  <a:cubicBezTo>
                    <a:pt x="271043" y="342877"/>
                    <a:pt x="266776" y="338610"/>
                    <a:pt x="266776" y="333346"/>
                  </a:cubicBezTo>
                  <a:cubicBezTo>
                    <a:pt x="266776" y="328083"/>
                    <a:pt x="271043" y="323816"/>
                    <a:pt x="276309" y="323816"/>
                  </a:cubicBezTo>
                  <a:cubicBezTo>
                    <a:pt x="281574" y="323816"/>
                    <a:pt x="285841" y="328083"/>
                    <a:pt x="285841" y="333346"/>
                  </a:cubicBezTo>
                  <a:cubicBezTo>
                    <a:pt x="285841" y="338610"/>
                    <a:pt x="281574" y="342877"/>
                    <a:pt x="276309" y="342877"/>
                  </a:cubicBez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Calibri" panose="020F0502020204030204"/>
                <a:ea typeface="+mn-ea"/>
                <a:cs typeface="Segoe UI" pitchFamily="34" charset="0"/>
              </a:endParaRPr>
            </a:p>
          </p:txBody>
        </p:sp>
        <p:sp>
          <p:nvSpPr>
            <p:cNvPr id="17" name="TextBox 16">
              <a:extLst>
                <a:ext uri="{FF2B5EF4-FFF2-40B4-BE49-F238E27FC236}">
                  <a16:creationId xmlns:a16="http://schemas.microsoft.com/office/drawing/2014/main" id="{CF61E97F-5FD9-2D9A-47D5-47356385B71A}"/>
                </a:ext>
              </a:extLst>
            </p:cNvPr>
            <p:cNvSpPr txBox="1"/>
            <p:nvPr/>
          </p:nvSpPr>
          <p:spPr>
            <a:xfrm>
              <a:off x="4071080" y="4123848"/>
              <a:ext cx="1824232" cy="400110"/>
            </a:xfrm>
            <a:prstGeom prst="rect">
              <a:avLst/>
            </a:prstGeom>
            <a:noFill/>
          </p:spPr>
          <p:txBody>
            <a:bodyPr wrap="square">
              <a:sp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w="3175">
                  <a:noFill/>
                </a:ln>
                <a:solidFill>
                  <a:srgbClr val="3A20A0"/>
                </a:solidFill>
                <a:effectLst/>
                <a:uLnTx/>
                <a:uFillTx/>
                <a:latin typeface="Open Sans SemiBold"/>
                <a:ea typeface="Open Sans SemiBold"/>
                <a:cs typeface="Open Sans SemiBold"/>
              </a:endParaRPr>
            </a:p>
          </p:txBody>
        </p:sp>
      </p:grpSp>
      <p:sp>
        <p:nvSpPr>
          <p:cNvPr id="23" name="TextBox 22">
            <a:extLst>
              <a:ext uri="{FF2B5EF4-FFF2-40B4-BE49-F238E27FC236}">
                <a16:creationId xmlns:a16="http://schemas.microsoft.com/office/drawing/2014/main" id="{1A205A47-BD6A-CD0D-D732-3BF94207437D}"/>
              </a:ext>
            </a:extLst>
          </p:cNvPr>
          <p:cNvSpPr txBox="1"/>
          <p:nvPr/>
        </p:nvSpPr>
        <p:spPr>
          <a:xfrm>
            <a:off x="2632008" y="1671966"/>
            <a:ext cx="8539842" cy="1477328"/>
          </a:xfrm>
          <a:prstGeom prst="rect">
            <a:avLst/>
          </a:prstGeom>
          <a:noFill/>
        </p:spPr>
        <p:txBody>
          <a:bodyPr wrap="square" lIns="91440" tIns="45720" rIns="91440" bIns="45720" anchor="t">
            <a:spAutoFit/>
          </a:bodyPr>
          <a:lstStyle/>
          <a:p>
            <a:r>
              <a:rPr lang="en-US" b="0" noProof="1">
                <a:solidFill>
                  <a:srgbClr val="3B3B3B"/>
                </a:solidFill>
                <a:effectLst/>
                <a:latin typeface="Consolas"/>
              </a:rPr>
              <a:t>        </a:t>
            </a:r>
            <a:r>
              <a:rPr lang="en-US" b="0" noProof="1">
                <a:solidFill>
                  <a:srgbClr val="001080"/>
                </a:solidFill>
                <a:effectLst/>
                <a:latin typeface="Consolas"/>
              </a:rPr>
              <a:t>builder</a:t>
            </a:r>
            <a:r>
              <a:rPr lang="en-US" b="0" noProof="1">
                <a:solidFill>
                  <a:srgbClr val="000000"/>
                </a:solidFill>
                <a:effectLst/>
                <a:latin typeface="Consolas"/>
              </a:rPr>
              <a:t>.</a:t>
            </a:r>
            <a:r>
              <a:rPr lang="en-US" b="0" noProof="1">
                <a:solidFill>
                  <a:srgbClr val="001080"/>
                </a:solidFill>
                <a:effectLst/>
                <a:latin typeface="Consolas"/>
              </a:rPr>
              <a:t>Services</a:t>
            </a:r>
            <a:r>
              <a:rPr lang="en-US" b="0" noProof="1">
                <a:solidFill>
                  <a:srgbClr val="000000"/>
                </a:solidFill>
                <a:effectLst/>
                <a:latin typeface="Consolas"/>
              </a:rPr>
              <a:t>.</a:t>
            </a:r>
            <a:r>
              <a:rPr lang="en-US" b="0" noProof="1">
                <a:solidFill>
                  <a:srgbClr val="795E26"/>
                </a:solidFill>
                <a:effectLst/>
                <a:latin typeface="Consolas"/>
              </a:rPr>
              <a:t>ConfigureHttpClientDefaults</a:t>
            </a:r>
            <a:r>
              <a:rPr lang="en-US" b="0" noProof="1">
                <a:solidFill>
                  <a:srgbClr val="3B3B3B"/>
                </a:solidFill>
                <a:effectLst/>
                <a:latin typeface="Consolas"/>
              </a:rPr>
              <a:t>(</a:t>
            </a:r>
            <a:r>
              <a:rPr lang="en-US" b="0" noProof="1">
                <a:solidFill>
                  <a:srgbClr val="001080"/>
                </a:solidFill>
                <a:effectLst/>
                <a:latin typeface="Consolas"/>
              </a:rPr>
              <a:t>http</a:t>
            </a:r>
            <a:r>
              <a:rPr lang="en-US" b="0" noProof="1">
                <a:solidFill>
                  <a:srgbClr val="3B3B3B"/>
                </a:solidFill>
                <a:effectLst/>
                <a:latin typeface="Consolas"/>
              </a:rPr>
              <a:t> </a:t>
            </a:r>
            <a:r>
              <a:rPr lang="en-US" b="0" noProof="1">
                <a:solidFill>
                  <a:srgbClr val="000000"/>
                </a:solidFill>
                <a:effectLst/>
                <a:latin typeface="Consolas"/>
              </a:rPr>
              <a:t>=&gt;</a:t>
            </a:r>
            <a:endParaRPr lang="en-US" b="0" noProof="1">
              <a:solidFill>
                <a:srgbClr val="3B3B3B"/>
              </a:solidFill>
              <a:effectLst/>
              <a:latin typeface="Consolas"/>
            </a:endParaRPr>
          </a:p>
          <a:p>
            <a:r>
              <a:rPr lang="en-US" b="0" noProof="1">
                <a:solidFill>
                  <a:srgbClr val="3B3B3B"/>
                </a:solidFill>
                <a:effectLst/>
                <a:latin typeface="Consolas"/>
              </a:rPr>
              <a:t>        {</a:t>
            </a:r>
          </a:p>
          <a:p>
            <a:r>
              <a:rPr lang="en-US" b="0" noProof="1">
                <a:solidFill>
                  <a:srgbClr val="008000"/>
                </a:solidFill>
                <a:effectLst/>
                <a:latin typeface="Consolas"/>
              </a:rPr>
              <a:t>            // Turn on resilience by default</a:t>
            </a:r>
            <a:endParaRPr lang="en-US" b="0" noProof="1">
              <a:solidFill>
                <a:srgbClr val="3B3B3B"/>
              </a:solidFill>
              <a:effectLst/>
              <a:latin typeface="Consolas"/>
            </a:endParaRPr>
          </a:p>
          <a:p>
            <a:r>
              <a:rPr lang="en-US" b="0" noProof="1">
                <a:solidFill>
                  <a:srgbClr val="3B3B3B"/>
                </a:solidFill>
                <a:effectLst/>
                <a:latin typeface="Consolas"/>
              </a:rPr>
              <a:t>            </a:t>
            </a:r>
            <a:r>
              <a:rPr lang="en-US" b="0" noProof="1">
                <a:solidFill>
                  <a:srgbClr val="001080"/>
                </a:solidFill>
                <a:effectLst/>
                <a:latin typeface="Consolas"/>
              </a:rPr>
              <a:t>http</a:t>
            </a:r>
            <a:r>
              <a:rPr lang="en-US" b="0" noProof="1">
                <a:solidFill>
                  <a:srgbClr val="000000"/>
                </a:solidFill>
                <a:effectLst/>
                <a:latin typeface="Consolas"/>
              </a:rPr>
              <a:t>.</a:t>
            </a:r>
            <a:r>
              <a:rPr lang="en-US" b="0" noProof="1">
                <a:solidFill>
                  <a:srgbClr val="795E26"/>
                </a:solidFill>
                <a:effectLst/>
                <a:latin typeface="Consolas"/>
              </a:rPr>
              <a:t>AddStandardResilienceHandler</a:t>
            </a:r>
            <a:r>
              <a:rPr lang="en-US" b="0" noProof="1">
                <a:solidFill>
                  <a:srgbClr val="3B3B3B"/>
                </a:solidFill>
                <a:effectLst/>
                <a:latin typeface="Consolas"/>
              </a:rPr>
              <a:t>();</a:t>
            </a:r>
          </a:p>
          <a:p>
            <a:r>
              <a:rPr lang="en-US" b="0" noProof="1">
                <a:solidFill>
                  <a:srgbClr val="3B3B3B"/>
                </a:solidFill>
                <a:effectLst/>
                <a:latin typeface="Consolas"/>
              </a:rPr>
              <a:t>        });</a:t>
            </a:r>
          </a:p>
        </p:txBody>
      </p:sp>
    </p:spTree>
    <p:extLst>
      <p:ext uri="{BB962C8B-B14F-4D97-AF65-F5344CB8AC3E}">
        <p14:creationId xmlns:p14="http://schemas.microsoft.com/office/powerpoint/2010/main" val="24161424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9">
            <a:extLst>
              <a:ext uri="{FF2B5EF4-FFF2-40B4-BE49-F238E27FC236}">
                <a16:creationId xmlns:a16="http://schemas.microsoft.com/office/drawing/2014/main" id="{0B92C295-DB4F-3167-FF5D-E1153E6026F8}"/>
              </a:ext>
            </a:extLst>
          </p:cNvPr>
          <p:cNvSpPr/>
          <p:nvPr/>
        </p:nvSpPr>
        <p:spPr>
          <a:xfrm>
            <a:off x="1187604" y="831922"/>
            <a:ext cx="10074698" cy="5583841"/>
          </a:xfrm>
          <a:prstGeom prst="roundRect">
            <a:avLst>
              <a:gd name="adj" fmla="val 5765"/>
            </a:avLst>
          </a:prstGeom>
          <a:solidFill>
            <a:srgbClr val="FAFAFA"/>
          </a:solidFill>
          <a:effectLst>
            <a:outerShdw blurRad="63500" dist="127000" dir="2700000" algn="tl" rotWithShape="0">
              <a:srgbClr val="B1B3B3">
                <a:alpha val="50000"/>
              </a:srgbClr>
            </a:outerShdw>
          </a:effectLst>
        </p:spPr>
        <p:txBody>
          <a:bodyPr wrap="square" lIns="0" tIns="0" rIns="0" bIns="0" anchor="t" anchorCtr="0">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0" i="0" u="none" strike="noStrike" kern="0" cap="none" spc="0" normalizeH="0" baseline="0" noProof="0">
              <a:ln w="3175">
                <a:noFill/>
              </a:ln>
              <a:solidFill>
                <a:srgbClr val="3A20A0"/>
              </a:solidFill>
              <a:effectLst/>
              <a:uLnTx/>
              <a:uFillTx/>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39" name="TextBox 38">
            <a:extLst>
              <a:ext uri="{FF2B5EF4-FFF2-40B4-BE49-F238E27FC236}">
                <a16:creationId xmlns:a16="http://schemas.microsoft.com/office/drawing/2014/main" id="{13F71C0F-D5E8-504F-70BB-8E077C132D73}"/>
              </a:ext>
            </a:extLst>
          </p:cNvPr>
          <p:cNvSpPr txBox="1"/>
          <p:nvPr/>
        </p:nvSpPr>
        <p:spPr>
          <a:xfrm>
            <a:off x="715693" y="442237"/>
            <a:ext cx="11018520" cy="721422"/>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24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Health Checks |</a:t>
            </a:r>
            <a:r>
              <a:rPr kumimoji="0" lang="en-US" sz="2400" b="1" i="0" u="none" strike="noStrike" kern="0" cap="none" spc="0" normalizeH="0" baseline="0" noProof="0" dirty="0">
                <a:ln w="3175">
                  <a:noFill/>
                </a:ln>
                <a:solidFill>
                  <a:srgbClr val="FFFFFF"/>
                </a:solidFill>
                <a:effectLst/>
                <a:uLnTx/>
                <a:uFillTx/>
                <a:latin typeface="Yu Gothic UI" panose="020B0500000000000000" pitchFamily="50" charset="-128"/>
                <a:ea typeface="Yu Gothic UI" panose="020B0500000000000000" pitchFamily="50" charset="-128"/>
              </a:rPr>
              <a:t> </a:t>
            </a:r>
            <a:r>
              <a:rPr kumimoji="0" lang="ja-JP" altLang="en-US" sz="2400" b="1" i="0" u="none" strike="noStrike" kern="0" cap="none" spc="0" normalizeH="0" baseline="0" noProof="0" dirty="0">
                <a:ln w="3175">
                  <a:noFill/>
                </a:ln>
                <a:solidFill>
                  <a:srgbClr val="FFFFFF"/>
                </a:solidFill>
                <a:effectLst/>
                <a:uLnTx/>
                <a:uFillTx/>
                <a:latin typeface="Yu Gothic UI" panose="020B0500000000000000" pitchFamily="50" charset="-128"/>
                <a:ea typeface="Yu Gothic UI" panose="020B0500000000000000" pitchFamily="50" charset="-128"/>
              </a:rPr>
              <a:t>ヘルスチェック</a:t>
            </a:r>
            <a:endParaRPr kumimoji="0" lang="en-US" sz="2400" b="1" i="0" u="none" strike="noStrike" kern="0" cap="none" spc="0" normalizeH="0" baseline="0" noProof="0" dirty="0">
              <a:ln w="3175">
                <a:noFill/>
              </a:ln>
              <a:solidFill>
                <a:srgbClr val="FFFFFF"/>
              </a:solidFill>
              <a:effectLst/>
              <a:uLnTx/>
              <a:uFillTx/>
              <a:latin typeface="Yu Gothic UI" panose="020B0500000000000000" pitchFamily="50" charset="-128"/>
              <a:ea typeface="Yu Gothic UI" panose="020B0500000000000000" pitchFamily="50" charset="-128"/>
            </a:endParaRPr>
          </a:p>
        </p:txBody>
      </p:sp>
      <p:grpSp>
        <p:nvGrpSpPr>
          <p:cNvPr id="5" name="Group 4">
            <a:extLst>
              <a:ext uri="{FF2B5EF4-FFF2-40B4-BE49-F238E27FC236}">
                <a16:creationId xmlns:a16="http://schemas.microsoft.com/office/drawing/2014/main" id="{A3A1C794-44EF-2AF6-B984-3E14319FCB91}"/>
              </a:ext>
            </a:extLst>
          </p:cNvPr>
          <p:cNvGrpSpPr/>
          <p:nvPr/>
        </p:nvGrpSpPr>
        <p:grpSpPr>
          <a:xfrm>
            <a:off x="1513195" y="1553344"/>
            <a:ext cx="1944667" cy="1188563"/>
            <a:chOff x="6233424" y="3335395"/>
            <a:chExt cx="1944667" cy="1188563"/>
          </a:xfrm>
        </p:grpSpPr>
        <p:sp>
          <p:nvSpPr>
            <p:cNvPr id="18" name="TextBox 17">
              <a:extLst>
                <a:ext uri="{FF2B5EF4-FFF2-40B4-BE49-F238E27FC236}">
                  <a16:creationId xmlns:a16="http://schemas.microsoft.com/office/drawing/2014/main" id="{BD50A11F-1C7D-D71B-20A1-A5E446C42AF8}"/>
                </a:ext>
              </a:extLst>
            </p:cNvPr>
            <p:cNvSpPr txBox="1"/>
            <p:nvPr/>
          </p:nvSpPr>
          <p:spPr>
            <a:xfrm>
              <a:off x="6233424" y="4123848"/>
              <a:ext cx="1944667" cy="400110"/>
            </a:xfrm>
            <a:prstGeom prst="rect">
              <a:avLst/>
            </a:prstGeom>
            <a:noFill/>
          </p:spPr>
          <p:txBody>
            <a:bodyPr wrap="square">
              <a:sp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w="3175">
                  <a:noFill/>
                </a:ln>
                <a:solidFill>
                  <a:srgbClr val="3A20A0"/>
                </a:solidFill>
                <a:effectLst/>
                <a:uLnTx/>
                <a:uFillTx/>
                <a:latin typeface="Open Sans SemiBold"/>
                <a:ea typeface="Open Sans SemiBold"/>
                <a:cs typeface="Open Sans SemiBold"/>
              </a:endParaRPr>
            </a:p>
          </p:txBody>
        </p:sp>
        <p:sp>
          <p:nvSpPr>
            <p:cNvPr id="4" name="Graphic 154">
              <a:extLst>
                <a:ext uri="{FF2B5EF4-FFF2-40B4-BE49-F238E27FC236}">
                  <a16:creationId xmlns:a16="http://schemas.microsoft.com/office/drawing/2014/main" id="{A1F72F34-7C04-06E9-B17B-80FE937A88F2}"/>
                </a:ext>
              </a:extLst>
            </p:cNvPr>
            <p:cNvSpPr>
              <a:spLocks noChangeAspect="1"/>
            </p:cNvSpPr>
            <p:nvPr/>
          </p:nvSpPr>
          <p:spPr>
            <a:xfrm>
              <a:off x="6931426" y="3335395"/>
              <a:ext cx="548640" cy="521208"/>
            </a:xfrm>
            <a:custGeom>
              <a:avLst/>
              <a:gdLst>
                <a:gd name="connsiteX0" fmla="*/ 76200 w 381000"/>
                <a:gd name="connsiteY0" fmla="*/ 347663 h 361950"/>
                <a:gd name="connsiteX1" fmla="*/ 90488 w 381000"/>
                <a:gd name="connsiteY1" fmla="*/ 361950 h 361950"/>
                <a:gd name="connsiteX2" fmla="*/ 290513 w 381000"/>
                <a:gd name="connsiteY2" fmla="*/ 361950 h 361950"/>
                <a:gd name="connsiteX3" fmla="*/ 292452 w 381000"/>
                <a:gd name="connsiteY3" fmla="*/ 361820 h 361950"/>
                <a:gd name="connsiteX4" fmla="*/ 304800 w 381000"/>
                <a:gd name="connsiteY4" fmla="*/ 347663 h 361950"/>
                <a:gd name="connsiteX5" fmla="*/ 290513 w 381000"/>
                <a:gd name="connsiteY5" fmla="*/ 333375 h 361950"/>
                <a:gd name="connsiteX6" fmla="*/ 257156 w 381000"/>
                <a:gd name="connsiteY6" fmla="*/ 333367 h 361950"/>
                <a:gd name="connsiteX7" fmla="*/ 257156 w 381000"/>
                <a:gd name="connsiteY7" fmla="*/ 285782 h 361950"/>
                <a:gd name="connsiteX8" fmla="*/ 338115 w 381000"/>
                <a:gd name="connsiteY8" fmla="*/ 285786 h 361950"/>
                <a:gd name="connsiteX9" fmla="*/ 341050 w 381000"/>
                <a:gd name="connsiteY9" fmla="*/ 285687 h 361950"/>
                <a:gd name="connsiteX10" fmla="*/ 380977 w 381000"/>
                <a:gd name="connsiteY10" fmla="*/ 242926 h 361950"/>
                <a:gd name="connsiteX11" fmla="*/ 380977 w 381000"/>
                <a:gd name="connsiteY11" fmla="*/ 190506 h 361950"/>
                <a:gd name="connsiteX12" fmla="*/ 285750 w 381000"/>
                <a:gd name="connsiteY12" fmla="*/ 190506 h 361950"/>
                <a:gd name="connsiteX13" fmla="*/ 258438 w 381000"/>
                <a:gd name="connsiteY13" fmla="*/ 176287 h 361950"/>
                <a:gd name="connsiteX14" fmla="*/ 254782 w 381000"/>
                <a:gd name="connsiteY14" fmla="*/ 171063 h 361950"/>
                <a:gd name="connsiteX15" fmla="*/ 219201 w 381000"/>
                <a:gd name="connsiteY15" fmla="*/ 231278 h 361950"/>
                <a:gd name="connsiteX16" fmla="*/ 187949 w 381000"/>
                <a:gd name="connsiteY16" fmla="*/ 247557 h 361950"/>
                <a:gd name="connsiteX17" fmla="*/ 159548 w 381000"/>
                <a:gd name="connsiteY17" fmla="*/ 226699 h 361950"/>
                <a:gd name="connsiteX18" fmla="*/ 131581 w 381000"/>
                <a:gd name="connsiteY18" fmla="*/ 156785 h 361950"/>
                <a:gd name="connsiteX19" fmla="*/ 125279 w 381000"/>
                <a:gd name="connsiteY19" fmla="*/ 170823 h 361950"/>
                <a:gd name="connsiteX20" fmla="*/ 94865 w 381000"/>
                <a:gd name="connsiteY20" fmla="*/ 190506 h 361950"/>
                <a:gd name="connsiteX21" fmla="*/ 0 w 381000"/>
                <a:gd name="connsiteY21" fmla="*/ 190506 h 361950"/>
                <a:gd name="connsiteX22" fmla="*/ 0 w 381000"/>
                <a:gd name="connsiteY22" fmla="*/ 242926 h 361950"/>
                <a:gd name="connsiteX23" fmla="*/ 99 w 381000"/>
                <a:gd name="connsiteY23" fmla="*/ 245859 h 361950"/>
                <a:gd name="connsiteX24" fmla="*/ 42863 w 381000"/>
                <a:gd name="connsiteY24" fmla="*/ 285786 h 361950"/>
                <a:gd name="connsiteX25" fmla="*/ 123806 w 381000"/>
                <a:gd name="connsiteY25" fmla="*/ 285782 h 361950"/>
                <a:gd name="connsiteX26" fmla="*/ 123806 w 381000"/>
                <a:gd name="connsiteY26" fmla="*/ 333367 h 361950"/>
                <a:gd name="connsiteX27" fmla="*/ 90488 w 381000"/>
                <a:gd name="connsiteY27" fmla="*/ 333375 h 361950"/>
                <a:gd name="connsiteX28" fmla="*/ 88549 w 381000"/>
                <a:gd name="connsiteY28" fmla="*/ 333506 h 361950"/>
                <a:gd name="connsiteX29" fmla="*/ 76200 w 381000"/>
                <a:gd name="connsiteY29" fmla="*/ 347663 h 361950"/>
                <a:gd name="connsiteX30" fmla="*/ 152362 w 381000"/>
                <a:gd name="connsiteY30" fmla="*/ 285782 h 361950"/>
                <a:gd name="connsiteX31" fmla="*/ 228562 w 381000"/>
                <a:gd name="connsiteY31" fmla="*/ 285782 h 361950"/>
                <a:gd name="connsiteX32" fmla="*/ 228581 w 381000"/>
                <a:gd name="connsiteY32" fmla="*/ 333375 h 361950"/>
                <a:gd name="connsiteX33" fmla="*/ 152381 w 381000"/>
                <a:gd name="connsiteY33" fmla="*/ 333375 h 361950"/>
                <a:gd name="connsiteX34" fmla="*/ 152362 w 381000"/>
                <a:gd name="connsiteY34" fmla="*/ 285782 h 361950"/>
                <a:gd name="connsiteX35" fmla="*/ 380977 w 381000"/>
                <a:gd name="connsiteY35" fmla="*/ 42862 h 361950"/>
                <a:gd name="connsiteX36" fmla="*/ 380977 w 381000"/>
                <a:gd name="connsiteY36" fmla="*/ 123833 h 361950"/>
                <a:gd name="connsiteX37" fmla="*/ 303108 w 381000"/>
                <a:gd name="connsiteY37" fmla="*/ 123833 h 361950"/>
                <a:gd name="connsiteX38" fmla="*/ 279725 w 381000"/>
                <a:gd name="connsiteY38" fmla="*/ 90427 h 361950"/>
                <a:gd name="connsiteX39" fmla="*/ 251129 w 381000"/>
                <a:gd name="connsiteY39" fmla="*/ 76232 h 361950"/>
                <a:gd name="connsiteX40" fmla="*/ 223712 w 381000"/>
                <a:gd name="connsiteY40" fmla="*/ 92585 h 361950"/>
                <a:gd name="connsiteX41" fmla="*/ 196280 w 381000"/>
                <a:gd name="connsiteY41" fmla="*/ 139006 h 361950"/>
                <a:gd name="connsiteX42" fmla="*/ 164302 w 381000"/>
                <a:gd name="connsiteY42" fmla="*/ 59064 h 361950"/>
                <a:gd name="connsiteX43" fmla="*/ 134041 w 381000"/>
                <a:gd name="connsiteY43" fmla="*/ 38116 h 361950"/>
                <a:gd name="connsiteX44" fmla="*/ 102937 w 381000"/>
                <a:gd name="connsiteY44" fmla="*/ 57792 h 361950"/>
                <a:gd name="connsiteX45" fmla="*/ 73288 w 381000"/>
                <a:gd name="connsiteY45" fmla="*/ 123833 h 361950"/>
                <a:gd name="connsiteX46" fmla="*/ 0 w 381000"/>
                <a:gd name="connsiteY46" fmla="*/ 123833 h 361950"/>
                <a:gd name="connsiteX47" fmla="*/ 0 w 381000"/>
                <a:gd name="connsiteY47" fmla="*/ 42862 h 361950"/>
                <a:gd name="connsiteX48" fmla="*/ 39928 w 381000"/>
                <a:gd name="connsiteY48" fmla="*/ 99 h 361950"/>
                <a:gd name="connsiteX49" fmla="*/ 42863 w 381000"/>
                <a:gd name="connsiteY49" fmla="*/ 0 h 361950"/>
                <a:gd name="connsiteX50" fmla="*/ 338115 w 381000"/>
                <a:gd name="connsiteY50" fmla="*/ 0 h 361950"/>
                <a:gd name="connsiteX51" fmla="*/ 380878 w 381000"/>
                <a:gd name="connsiteY51" fmla="*/ 39927 h 361950"/>
                <a:gd name="connsiteX52" fmla="*/ 380977 w 381000"/>
                <a:gd name="connsiteY52" fmla="*/ 42862 h 361950"/>
                <a:gd name="connsiteX53" fmla="*/ 146616 w 381000"/>
                <a:gd name="connsiteY53" fmla="*/ 66139 h 361950"/>
                <a:gd name="connsiteX54" fmla="*/ 133646 w 381000"/>
                <a:gd name="connsiteY54" fmla="*/ 57161 h 361950"/>
                <a:gd name="connsiteX55" fmla="*/ 120316 w 381000"/>
                <a:gd name="connsiteY55" fmla="*/ 65594 h 361950"/>
                <a:gd name="connsiteX56" fmla="*/ 85618 w 381000"/>
                <a:gd name="connsiteY56" fmla="*/ 142883 h 361950"/>
                <a:gd name="connsiteX57" fmla="*/ 14288 w 381000"/>
                <a:gd name="connsiteY57" fmla="*/ 142883 h 361950"/>
                <a:gd name="connsiteX58" fmla="*/ 0 w 381000"/>
                <a:gd name="connsiteY58" fmla="*/ 157170 h 361950"/>
                <a:gd name="connsiteX59" fmla="*/ 14288 w 381000"/>
                <a:gd name="connsiteY59" fmla="*/ 171458 h 361950"/>
                <a:gd name="connsiteX60" fmla="*/ 94865 w 381000"/>
                <a:gd name="connsiteY60" fmla="*/ 171458 h 361950"/>
                <a:gd name="connsiteX61" fmla="*/ 107899 w 381000"/>
                <a:gd name="connsiteY61" fmla="*/ 163020 h 361950"/>
                <a:gd name="connsiteX62" fmla="*/ 132592 w 381000"/>
                <a:gd name="connsiteY62" fmla="*/ 108019 h 361950"/>
                <a:gd name="connsiteX63" fmla="*/ 177234 w 381000"/>
                <a:gd name="connsiteY63" fmla="*/ 219626 h 361950"/>
                <a:gd name="connsiteX64" fmla="*/ 189407 w 381000"/>
                <a:gd name="connsiteY64" fmla="*/ 228564 h 361950"/>
                <a:gd name="connsiteX65" fmla="*/ 202801 w 381000"/>
                <a:gd name="connsiteY65" fmla="*/ 221588 h 361950"/>
                <a:gd name="connsiteX66" fmla="*/ 253428 w 381000"/>
                <a:gd name="connsiteY66" fmla="*/ 135910 h 361950"/>
                <a:gd name="connsiteX67" fmla="*/ 274046 w 381000"/>
                <a:gd name="connsiteY67" fmla="*/ 165364 h 361950"/>
                <a:gd name="connsiteX68" fmla="*/ 285750 w 381000"/>
                <a:gd name="connsiteY68" fmla="*/ 171458 h 361950"/>
                <a:gd name="connsiteX69" fmla="*/ 366713 w 381000"/>
                <a:gd name="connsiteY69" fmla="*/ 171458 h 361950"/>
                <a:gd name="connsiteX70" fmla="*/ 381000 w 381000"/>
                <a:gd name="connsiteY70" fmla="*/ 157170 h 361950"/>
                <a:gd name="connsiteX71" fmla="*/ 366713 w 381000"/>
                <a:gd name="connsiteY71" fmla="*/ 142883 h 361950"/>
                <a:gd name="connsiteX72" fmla="*/ 293189 w 381000"/>
                <a:gd name="connsiteY72" fmla="*/ 142883 h 361950"/>
                <a:gd name="connsiteX73" fmla="*/ 264117 w 381000"/>
                <a:gd name="connsiteY73" fmla="*/ 101351 h 361950"/>
                <a:gd name="connsiteX74" fmla="*/ 251862 w 381000"/>
                <a:gd name="connsiteY74" fmla="*/ 95268 h 361950"/>
                <a:gd name="connsiteX75" fmla="*/ 240112 w 381000"/>
                <a:gd name="connsiteY75" fmla="*/ 102276 h 361950"/>
                <a:gd name="connsiteX76" fmla="*/ 192977 w 381000"/>
                <a:gd name="connsiteY76" fmla="*/ 182042 h 361950"/>
                <a:gd name="connsiteX77" fmla="*/ 146616 w 381000"/>
                <a:gd name="connsiteY77" fmla="*/ 66139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381000" h="361950">
                  <a:moveTo>
                    <a:pt x="76200" y="347663"/>
                  </a:moveTo>
                  <a:cubicBezTo>
                    <a:pt x="76200" y="355553"/>
                    <a:pt x="82597" y="361950"/>
                    <a:pt x="90488" y="361950"/>
                  </a:cubicBezTo>
                  <a:lnTo>
                    <a:pt x="290513" y="361950"/>
                  </a:lnTo>
                  <a:lnTo>
                    <a:pt x="292452" y="361820"/>
                  </a:lnTo>
                  <a:cubicBezTo>
                    <a:pt x="299424" y="360874"/>
                    <a:pt x="304800" y="354896"/>
                    <a:pt x="304800" y="347663"/>
                  </a:cubicBezTo>
                  <a:cubicBezTo>
                    <a:pt x="304800" y="339772"/>
                    <a:pt x="298403" y="333375"/>
                    <a:pt x="290513" y="333375"/>
                  </a:cubicBezTo>
                  <a:lnTo>
                    <a:pt x="257156" y="333367"/>
                  </a:lnTo>
                  <a:lnTo>
                    <a:pt x="257156" y="285782"/>
                  </a:lnTo>
                  <a:lnTo>
                    <a:pt x="338115" y="285786"/>
                  </a:lnTo>
                  <a:lnTo>
                    <a:pt x="341050" y="285687"/>
                  </a:lnTo>
                  <a:cubicBezTo>
                    <a:pt x="363354" y="284180"/>
                    <a:pt x="380977" y="265610"/>
                    <a:pt x="380977" y="242926"/>
                  </a:cubicBezTo>
                  <a:lnTo>
                    <a:pt x="380977" y="190506"/>
                  </a:lnTo>
                  <a:lnTo>
                    <a:pt x="285750" y="190506"/>
                  </a:lnTo>
                  <a:cubicBezTo>
                    <a:pt x="274871" y="190506"/>
                    <a:pt x="264677" y="185198"/>
                    <a:pt x="258438" y="176287"/>
                  </a:cubicBezTo>
                  <a:lnTo>
                    <a:pt x="254782" y="171063"/>
                  </a:lnTo>
                  <a:lnTo>
                    <a:pt x="219201" y="231278"/>
                  </a:lnTo>
                  <a:cubicBezTo>
                    <a:pt x="212737" y="242217"/>
                    <a:pt x="200617" y="248530"/>
                    <a:pt x="187949" y="247557"/>
                  </a:cubicBezTo>
                  <a:cubicBezTo>
                    <a:pt x="175281" y="246585"/>
                    <a:pt x="164266" y="238496"/>
                    <a:pt x="159548" y="226699"/>
                  </a:cubicBezTo>
                  <a:lnTo>
                    <a:pt x="131581" y="156785"/>
                  </a:lnTo>
                  <a:lnTo>
                    <a:pt x="125279" y="170823"/>
                  </a:lnTo>
                  <a:cubicBezTo>
                    <a:pt x="119901" y="182800"/>
                    <a:pt x="107994" y="190506"/>
                    <a:pt x="94865" y="190506"/>
                  </a:cubicBezTo>
                  <a:lnTo>
                    <a:pt x="0" y="190506"/>
                  </a:lnTo>
                  <a:lnTo>
                    <a:pt x="0" y="242926"/>
                  </a:lnTo>
                  <a:lnTo>
                    <a:pt x="99" y="245859"/>
                  </a:lnTo>
                  <a:cubicBezTo>
                    <a:pt x="1607" y="268163"/>
                    <a:pt x="20177" y="285786"/>
                    <a:pt x="42863" y="285786"/>
                  </a:cubicBezTo>
                  <a:lnTo>
                    <a:pt x="123806" y="285782"/>
                  </a:lnTo>
                  <a:lnTo>
                    <a:pt x="123806" y="333367"/>
                  </a:lnTo>
                  <a:lnTo>
                    <a:pt x="90488" y="333375"/>
                  </a:lnTo>
                  <a:lnTo>
                    <a:pt x="88549" y="333506"/>
                  </a:lnTo>
                  <a:cubicBezTo>
                    <a:pt x="81575" y="334451"/>
                    <a:pt x="76200" y="340429"/>
                    <a:pt x="76200" y="347663"/>
                  </a:cubicBezTo>
                  <a:close/>
                  <a:moveTo>
                    <a:pt x="152362" y="285782"/>
                  </a:moveTo>
                  <a:lnTo>
                    <a:pt x="228562" y="285782"/>
                  </a:lnTo>
                  <a:lnTo>
                    <a:pt x="228581" y="333375"/>
                  </a:lnTo>
                  <a:lnTo>
                    <a:pt x="152381" y="333375"/>
                  </a:lnTo>
                  <a:lnTo>
                    <a:pt x="152362" y="285782"/>
                  </a:lnTo>
                  <a:close/>
                  <a:moveTo>
                    <a:pt x="380977" y="42862"/>
                  </a:moveTo>
                  <a:lnTo>
                    <a:pt x="380977" y="123833"/>
                  </a:lnTo>
                  <a:lnTo>
                    <a:pt x="303108" y="123833"/>
                  </a:lnTo>
                  <a:lnTo>
                    <a:pt x="279725" y="90427"/>
                  </a:lnTo>
                  <a:cubicBezTo>
                    <a:pt x="273225" y="81143"/>
                    <a:pt x="262454" y="75796"/>
                    <a:pt x="251129" y="76232"/>
                  </a:cubicBezTo>
                  <a:cubicBezTo>
                    <a:pt x="239805" y="76669"/>
                    <a:pt x="229476" y="82828"/>
                    <a:pt x="223712" y="92585"/>
                  </a:cubicBezTo>
                  <a:lnTo>
                    <a:pt x="196280" y="139006"/>
                  </a:lnTo>
                  <a:lnTo>
                    <a:pt x="164302" y="59064"/>
                  </a:lnTo>
                  <a:cubicBezTo>
                    <a:pt x="159334" y="46641"/>
                    <a:pt x="147418" y="38393"/>
                    <a:pt x="134041" y="38116"/>
                  </a:cubicBezTo>
                  <a:cubicBezTo>
                    <a:pt x="120664" y="37838"/>
                    <a:pt x="108416" y="45586"/>
                    <a:pt x="102937" y="57792"/>
                  </a:cubicBezTo>
                  <a:lnTo>
                    <a:pt x="73288" y="123833"/>
                  </a:lnTo>
                  <a:lnTo>
                    <a:pt x="0" y="123833"/>
                  </a:lnTo>
                  <a:lnTo>
                    <a:pt x="0" y="42862"/>
                  </a:lnTo>
                  <a:cubicBezTo>
                    <a:pt x="0" y="20176"/>
                    <a:pt x="17624" y="1607"/>
                    <a:pt x="39928" y="99"/>
                  </a:cubicBezTo>
                  <a:lnTo>
                    <a:pt x="42863" y="0"/>
                  </a:lnTo>
                  <a:lnTo>
                    <a:pt x="338115" y="0"/>
                  </a:lnTo>
                  <a:cubicBezTo>
                    <a:pt x="360801" y="0"/>
                    <a:pt x="379371" y="17624"/>
                    <a:pt x="380878" y="39927"/>
                  </a:cubicBezTo>
                  <a:lnTo>
                    <a:pt x="380977" y="42862"/>
                  </a:lnTo>
                  <a:close/>
                  <a:moveTo>
                    <a:pt x="146616" y="66139"/>
                  </a:moveTo>
                  <a:cubicBezTo>
                    <a:pt x="144486" y="60815"/>
                    <a:pt x="139379" y="57280"/>
                    <a:pt x="133646" y="57161"/>
                  </a:cubicBezTo>
                  <a:cubicBezTo>
                    <a:pt x="127913" y="57042"/>
                    <a:pt x="122664" y="60363"/>
                    <a:pt x="120316" y="65594"/>
                  </a:cubicBezTo>
                  <a:lnTo>
                    <a:pt x="85618" y="142883"/>
                  </a:lnTo>
                  <a:lnTo>
                    <a:pt x="14288" y="142883"/>
                  </a:lnTo>
                  <a:cubicBezTo>
                    <a:pt x="6397" y="142883"/>
                    <a:pt x="0" y="149280"/>
                    <a:pt x="0" y="157170"/>
                  </a:cubicBezTo>
                  <a:cubicBezTo>
                    <a:pt x="0" y="165061"/>
                    <a:pt x="6397" y="171458"/>
                    <a:pt x="14288" y="171458"/>
                  </a:cubicBezTo>
                  <a:lnTo>
                    <a:pt x="94865" y="171458"/>
                  </a:lnTo>
                  <a:cubicBezTo>
                    <a:pt x="100492" y="171458"/>
                    <a:pt x="105595" y="168154"/>
                    <a:pt x="107899" y="163020"/>
                  </a:cubicBezTo>
                  <a:lnTo>
                    <a:pt x="132592" y="108019"/>
                  </a:lnTo>
                  <a:lnTo>
                    <a:pt x="177234" y="219626"/>
                  </a:lnTo>
                  <a:cubicBezTo>
                    <a:pt x="179257" y="224681"/>
                    <a:pt x="183977" y="228147"/>
                    <a:pt x="189407" y="228564"/>
                  </a:cubicBezTo>
                  <a:cubicBezTo>
                    <a:pt x="194836" y="228981"/>
                    <a:pt x="200031" y="226274"/>
                    <a:pt x="202801" y="221588"/>
                  </a:cubicBezTo>
                  <a:lnTo>
                    <a:pt x="253428" y="135910"/>
                  </a:lnTo>
                  <a:lnTo>
                    <a:pt x="274046" y="165364"/>
                  </a:lnTo>
                  <a:cubicBezTo>
                    <a:pt x="276718" y="169183"/>
                    <a:pt x="281088" y="171458"/>
                    <a:pt x="285750" y="171458"/>
                  </a:cubicBezTo>
                  <a:lnTo>
                    <a:pt x="366713" y="171458"/>
                  </a:lnTo>
                  <a:cubicBezTo>
                    <a:pt x="374603" y="171458"/>
                    <a:pt x="381000" y="165061"/>
                    <a:pt x="381000" y="157170"/>
                  </a:cubicBezTo>
                  <a:cubicBezTo>
                    <a:pt x="381000" y="149280"/>
                    <a:pt x="374603" y="142883"/>
                    <a:pt x="366713" y="142883"/>
                  </a:cubicBezTo>
                  <a:lnTo>
                    <a:pt x="293189" y="142883"/>
                  </a:lnTo>
                  <a:lnTo>
                    <a:pt x="264117" y="101351"/>
                  </a:lnTo>
                  <a:cubicBezTo>
                    <a:pt x="261332" y="97372"/>
                    <a:pt x="256716" y="95081"/>
                    <a:pt x="251862" y="95268"/>
                  </a:cubicBezTo>
                  <a:cubicBezTo>
                    <a:pt x="247010" y="95455"/>
                    <a:pt x="242583" y="98095"/>
                    <a:pt x="240112" y="102276"/>
                  </a:cubicBezTo>
                  <a:lnTo>
                    <a:pt x="192977" y="182042"/>
                  </a:lnTo>
                  <a:lnTo>
                    <a:pt x="146616" y="66139"/>
                  </a:ln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algn="ctr" defTabSz="914367" fontAlgn="base">
                <a:spcBef>
                  <a:spcPct val="0"/>
                </a:spcBef>
                <a:spcAft>
                  <a:spcPct val="0"/>
                </a:spcAft>
              </a:pPr>
              <a:endParaRPr lang="en-US" sz="1600" b="1" kern="0">
                <a:ln w="3175">
                  <a:noFill/>
                </a:ln>
                <a:gradFill>
                  <a:gsLst>
                    <a:gs pos="53933">
                      <a:srgbClr val="FFFFFF"/>
                    </a:gs>
                    <a:gs pos="38000">
                      <a:srgbClr val="FFFFFF"/>
                    </a:gs>
                  </a:gsLst>
                  <a:path path="circle">
                    <a:fillToRect l="100000" b="100000"/>
                  </a:path>
                </a:gradFill>
                <a:latin typeface="Calibri" panose="020F0502020204030204"/>
                <a:cs typeface="Segoe UI" pitchFamily="34" charset="0"/>
              </a:endParaRPr>
            </a:p>
          </p:txBody>
        </p:sp>
      </p:grpSp>
      <p:sp>
        <p:nvSpPr>
          <p:cNvPr id="8" name="TextBox 7">
            <a:extLst>
              <a:ext uri="{FF2B5EF4-FFF2-40B4-BE49-F238E27FC236}">
                <a16:creationId xmlns:a16="http://schemas.microsoft.com/office/drawing/2014/main" id="{8C23A59B-2B4F-D9DA-504B-C277E857B9CB}"/>
              </a:ext>
            </a:extLst>
          </p:cNvPr>
          <p:cNvSpPr txBox="1"/>
          <p:nvPr/>
        </p:nvSpPr>
        <p:spPr>
          <a:xfrm>
            <a:off x="3457862" y="1419385"/>
            <a:ext cx="7690758" cy="4693593"/>
          </a:xfrm>
          <a:prstGeom prst="rect">
            <a:avLst/>
          </a:prstGeom>
          <a:noFill/>
        </p:spPr>
        <p:txBody>
          <a:bodyPr wrap="square" lIns="91440" tIns="45720" rIns="91440" bIns="45720" anchor="t">
            <a:spAutoFit/>
          </a:bodyPr>
          <a:lstStyle/>
          <a:p>
            <a:r>
              <a:rPr lang="en-US" sz="1300" b="0" noProof="1">
                <a:solidFill>
                  <a:srgbClr val="3B3B3B"/>
                </a:solidFill>
                <a:effectLst/>
                <a:latin typeface="Consolas"/>
              </a:rPr>
              <a:t>    </a:t>
            </a:r>
            <a:r>
              <a:rPr lang="en-US" sz="1300" b="0" noProof="1">
                <a:solidFill>
                  <a:srgbClr val="0000FF"/>
                </a:solidFill>
                <a:effectLst/>
                <a:latin typeface="Consolas"/>
              </a:rPr>
              <a:t>public</a:t>
            </a:r>
            <a:r>
              <a:rPr lang="en-US" sz="1300" b="0" noProof="1">
                <a:solidFill>
                  <a:srgbClr val="3B3B3B"/>
                </a:solidFill>
                <a:effectLst/>
                <a:latin typeface="Consolas"/>
              </a:rPr>
              <a:t> </a:t>
            </a:r>
            <a:r>
              <a:rPr lang="en-US" sz="1300" b="0" noProof="1">
                <a:solidFill>
                  <a:srgbClr val="0000FF"/>
                </a:solidFill>
                <a:effectLst/>
                <a:latin typeface="Consolas"/>
              </a:rPr>
              <a:t>static</a:t>
            </a:r>
            <a:r>
              <a:rPr lang="en-US" sz="1300" b="0" noProof="1">
                <a:solidFill>
                  <a:srgbClr val="3B3B3B"/>
                </a:solidFill>
                <a:effectLst/>
                <a:latin typeface="Consolas"/>
              </a:rPr>
              <a:t> </a:t>
            </a:r>
            <a:r>
              <a:rPr lang="en-US" sz="1300" b="0" noProof="1">
                <a:solidFill>
                  <a:srgbClr val="267F99"/>
                </a:solidFill>
                <a:effectLst/>
                <a:latin typeface="Consolas"/>
              </a:rPr>
              <a:t>IHostApplicationBuilder</a:t>
            </a:r>
            <a:r>
              <a:rPr lang="en-US" sz="1300" b="0" noProof="1">
                <a:solidFill>
                  <a:srgbClr val="3B3B3B"/>
                </a:solidFill>
                <a:effectLst/>
                <a:latin typeface="Consolas"/>
              </a:rPr>
              <a:t> </a:t>
            </a:r>
            <a:r>
              <a:rPr lang="en-US" sz="1300" b="0" noProof="1">
                <a:solidFill>
                  <a:srgbClr val="795E26"/>
                </a:solidFill>
                <a:effectLst/>
                <a:latin typeface="Consolas"/>
              </a:rPr>
              <a:t>AddDefaultHealthChecks</a:t>
            </a:r>
            <a:r>
              <a:rPr lang="en-US" sz="1300" b="0" noProof="1">
                <a:solidFill>
                  <a:srgbClr val="3B3B3B"/>
                </a:solidFill>
                <a:effectLst/>
                <a:latin typeface="Consolas"/>
              </a:rPr>
              <a:t>(</a:t>
            </a:r>
            <a:r>
              <a:rPr lang="en-US" sz="1300" b="0" noProof="1">
                <a:solidFill>
                  <a:srgbClr val="0000FF"/>
                </a:solidFill>
                <a:effectLst/>
                <a:latin typeface="Consolas"/>
              </a:rPr>
              <a:t>this</a:t>
            </a:r>
            <a:r>
              <a:rPr lang="en-US" sz="1300" b="0" noProof="1">
                <a:solidFill>
                  <a:srgbClr val="3B3B3B"/>
                </a:solidFill>
                <a:effectLst/>
                <a:latin typeface="Consolas"/>
              </a:rPr>
              <a:t> 							</a:t>
            </a:r>
            <a:r>
              <a:rPr lang="en-US" sz="1300" b="0" noProof="1">
                <a:solidFill>
                  <a:srgbClr val="267F99"/>
                </a:solidFill>
                <a:effectLst/>
                <a:latin typeface="Consolas"/>
              </a:rPr>
              <a:t>IHostApplicationBuilder</a:t>
            </a:r>
            <a:r>
              <a:rPr lang="en-US" sz="1300" b="0" noProof="1">
                <a:solidFill>
                  <a:srgbClr val="3B3B3B"/>
                </a:solidFill>
                <a:effectLst/>
                <a:latin typeface="Consolas"/>
              </a:rPr>
              <a:t> </a:t>
            </a:r>
            <a:r>
              <a:rPr lang="en-US" sz="1300" b="0" noProof="1">
                <a:solidFill>
                  <a:srgbClr val="001080"/>
                </a:solidFill>
                <a:effectLst/>
                <a:latin typeface="Consolas"/>
              </a:rPr>
              <a:t>builder</a:t>
            </a:r>
            <a:r>
              <a:rPr lang="en-US" sz="1300" b="0" noProof="1">
                <a:solidFill>
                  <a:srgbClr val="3B3B3B"/>
                </a:solidFill>
                <a:effectLst/>
                <a:latin typeface="Consolas"/>
              </a:rPr>
              <a:t>)</a:t>
            </a:r>
          </a:p>
          <a:p>
            <a:r>
              <a:rPr lang="en-US" sz="1300" b="0" noProof="1">
                <a:solidFill>
                  <a:srgbClr val="3B3B3B"/>
                </a:solidFill>
                <a:effectLst/>
                <a:latin typeface="Consolas"/>
              </a:rPr>
              <a:t>    {</a:t>
            </a:r>
          </a:p>
          <a:p>
            <a:r>
              <a:rPr lang="en-US" sz="1300" b="0" noProof="1">
                <a:solidFill>
                  <a:srgbClr val="3B3B3B"/>
                </a:solidFill>
                <a:effectLst/>
                <a:latin typeface="Consolas"/>
              </a:rPr>
              <a:t>        </a:t>
            </a:r>
            <a:r>
              <a:rPr lang="en-US" sz="1300" b="0" noProof="1">
                <a:solidFill>
                  <a:srgbClr val="001080"/>
                </a:solidFill>
                <a:effectLst/>
                <a:latin typeface="Consolas"/>
              </a:rPr>
              <a:t>builder</a:t>
            </a:r>
            <a:r>
              <a:rPr lang="en-US" sz="1300" b="0" noProof="1">
                <a:solidFill>
                  <a:srgbClr val="000000"/>
                </a:solidFill>
                <a:effectLst/>
                <a:latin typeface="Consolas"/>
              </a:rPr>
              <a:t>.</a:t>
            </a:r>
            <a:r>
              <a:rPr lang="en-US" sz="1300" b="0" noProof="1">
                <a:solidFill>
                  <a:srgbClr val="001080"/>
                </a:solidFill>
                <a:effectLst/>
                <a:latin typeface="Consolas"/>
              </a:rPr>
              <a:t>Services</a:t>
            </a:r>
            <a:r>
              <a:rPr lang="en-US" sz="1300" b="0" noProof="1">
                <a:solidFill>
                  <a:srgbClr val="000000"/>
                </a:solidFill>
                <a:effectLst/>
                <a:latin typeface="Consolas"/>
              </a:rPr>
              <a:t>.</a:t>
            </a:r>
            <a:r>
              <a:rPr lang="en-US" sz="1300" b="0" noProof="1">
                <a:solidFill>
                  <a:srgbClr val="795E26"/>
                </a:solidFill>
                <a:effectLst/>
                <a:latin typeface="Consolas"/>
              </a:rPr>
              <a:t>AddHealthChecks</a:t>
            </a:r>
            <a:r>
              <a:rPr lang="en-US" sz="1300" b="0" noProof="1">
                <a:solidFill>
                  <a:srgbClr val="3B3B3B"/>
                </a:solidFill>
                <a:effectLst/>
                <a:latin typeface="Consolas"/>
              </a:rPr>
              <a:t>()</a:t>
            </a:r>
          </a:p>
          <a:p>
            <a:r>
              <a:rPr lang="en-US" sz="1300" b="0" noProof="1">
                <a:solidFill>
                  <a:srgbClr val="008000"/>
                </a:solidFill>
                <a:effectLst/>
                <a:latin typeface="Consolas"/>
              </a:rPr>
              <a:t>            // Add a default liveness check to ensure app is responsive</a:t>
            </a:r>
            <a:endParaRPr lang="en-US" sz="1300" b="0" noProof="1">
              <a:solidFill>
                <a:srgbClr val="3B3B3B"/>
              </a:solidFill>
              <a:effectLst/>
              <a:latin typeface="Consolas"/>
            </a:endParaRPr>
          </a:p>
          <a:p>
            <a:r>
              <a:rPr lang="en-US" sz="1300" b="0" noProof="1">
                <a:solidFill>
                  <a:srgbClr val="3B3B3B"/>
                </a:solidFill>
                <a:effectLst/>
                <a:latin typeface="Consolas"/>
              </a:rPr>
              <a:t>            </a:t>
            </a:r>
            <a:r>
              <a:rPr lang="en-US" sz="1300" b="0" noProof="1">
                <a:solidFill>
                  <a:srgbClr val="000000"/>
                </a:solidFill>
                <a:effectLst/>
                <a:latin typeface="Consolas"/>
              </a:rPr>
              <a:t>.</a:t>
            </a:r>
            <a:r>
              <a:rPr lang="en-US" sz="1300" b="0" noProof="1">
                <a:solidFill>
                  <a:srgbClr val="795E26"/>
                </a:solidFill>
                <a:effectLst/>
                <a:latin typeface="Consolas"/>
              </a:rPr>
              <a:t>AddCheck</a:t>
            </a:r>
            <a:r>
              <a:rPr lang="en-US" sz="1300" b="0" noProof="1">
                <a:solidFill>
                  <a:srgbClr val="3B3B3B"/>
                </a:solidFill>
                <a:effectLst/>
                <a:latin typeface="Consolas"/>
              </a:rPr>
              <a:t>(</a:t>
            </a:r>
            <a:r>
              <a:rPr lang="en-US" sz="1300" b="0" noProof="1">
                <a:solidFill>
                  <a:srgbClr val="A31515"/>
                </a:solidFill>
                <a:effectLst/>
                <a:latin typeface="Consolas"/>
              </a:rPr>
              <a:t>"self"</a:t>
            </a:r>
            <a:r>
              <a:rPr lang="en-US" sz="1300" b="0" noProof="1">
                <a:solidFill>
                  <a:srgbClr val="3B3B3B"/>
                </a:solidFill>
                <a:effectLst/>
                <a:latin typeface="Consolas"/>
              </a:rPr>
              <a:t>, () </a:t>
            </a:r>
            <a:r>
              <a:rPr lang="en-US" sz="1300" b="0" noProof="1">
                <a:solidFill>
                  <a:srgbClr val="000000"/>
                </a:solidFill>
                <a:effectLst/>
                <a:latin typeface="Consolas"/>
              </a:rPr>
              <a:t>=&gt;</a:t>
            </a:r>
            <a:r>
              <a:rPr lang="en-US" sz="1300" b="0" noProof="1">
                <a:solidFill>
                  <a:srgbClr val="3B3B3B"/>
                </a:solidFill>
                <a:effectLst/>
                <a:latin typeface="Consolas"/>
              </a:rPr>
              <a:t> </a:t>
            </a:r>
            <a:r>
              <a:rPr lang="en-US" sz="1300" b="0" noProof="1">
                <a:solidFill>
                  <a:srgbClr val="267F99"/>
                </a:solidFill>
                <a:effectLst/>
                <a:latin typeface="Consolas"/>
              </a:rPr>
              <a:t>HealthCheckResult</a:t>
            </a:r>
            <a:r>
              <a:rPr lang="en-US" sz="1300" b="0" noProof="1">
                <a:solidFill>
                  <a:srgbClr val="000000"/>
                </a:solidFill>
                <a:effectLst/>
                <a:latin typeface="Consolas"/>
              </a:rPr>
              <a:t>.</a:t>
            </a:r>
            <a:r>
              <a:rPr lang="en-US" sz="1300" b="0" noProof="1">
                <a:solidFill>
                  <a:srgbClr val="795E26"/>
                </a:solidFill>
                <a:effectLst/>
                <a:latin typeface="Consolas"/>
              </a:rPr>
              <a:t>Healthy</a:t>
            </a:r>
            <a:r>
              <a:rPr lang="en-US" sz="1300" b="0" noProof="1">
                <a:solidFill>
                  <a:srgbClr val="3B3B3B"/>
                </a:solidFill>
                <a:effectLst/>
                <a:latin typeface="Consolas"/>
              </a:rPr>
              <a:t>(), [</a:t>
            </a:r>
            <a:r>
              <a:rPr lang="en-US" sz="1300" b="0" noProof="1">
                <a:solidFill>
                  <a:srgbClr val="A31515"/>
                </a:solidFill>
                <a:effectLst/>
                <a:latin typeface="Consolas"/>
              </a:rPr>
              <a:t>"live"</a:t>
            </a:r>
            <a:r>
              <a:rPr lang="en-US" sz="1300" b="0" noProof="1">
                <a:solidFill>
                  <a:srgbClr val="3B3B3B"/>
                </a:solidFill>
                <a:effectLst/>
                <a:latin typeface="Consolas"/>
              </a:rPr>
              <a:t>]);</a:t>
            </a:r>
          </a:p>
          <a:p>
            <a:br>
              <a:rPr lang="en-US" sz="1300" b="0" noProof="1">
                <a:effectLst/>
                <a:latin typeface="Consolas" panose="020B0609020204030204" pitchFamily="49" charset="0"/>
              </a:rPr>
            </a:br>
            <a:r>
              <a:rPr lang="en-US" sz="1300" b="0" noProof="1">
                <a:solidFill>
                  <a:srgbClr val="3B3B3B"/>
                </a:solidFill>
                <a:effectLst/>
                <a:latin typeface="Consolas"/>
              </a:rPr>
              <a:t>        </a:t>
            </a:r>
            <a:r>
              <a:rPr lang="en-US" sz="1300" b="0" noProof="1">
                <a:solidFill>
                  <a:srgbClr val="AF00DB"/>
                </a:solidFill>
                <a:effectLst/>
                <a:latin typeface="Consolas"/>
              </a:rPr>
              <a:t>return</a:t>
            </a:r>
            <a:r>
              <a:rPr lang="en-US" sz="1300" b="0" noProof="1">
                <a:solidFill>
                  <a:srgbClr val="3B3B3B"/>
                </a:solidFill>
                <a:effectLst/>
                <a:latin typeface="Consolas"/>
              </a:rPr>
              <a:t> </a:t>
            </a:r>
            <a:r>
              <a:rPr lang="en-US" sz="1300" b="0" noProof="1">
                <a:solidFill>
                  <a:srgbClr val="001080"/>
                </a:solidFill>
                <a:effectLst/>
                <a:latin typeface="Consolas"/>
              </a:rPr>
              <a:t>builder</a:t>
            </a:r>
            <a:r>
              <a:rPr lang="en-US" sz="1300" b="0" noProof="1">
                <a:solidFill>
                  <a:srgbClr val="3B3B3B"/>
                </a:solidFill>
                <a:effectLst/>
                <a:latin typeface="Consolas"/>
              </a:rPr>
              <a:t>;</a:t>
            </a:r>
          </a:p>
          <a:p>
            <a:r>
              <a:rPr lang="en-US" sz="1300" b="0" noProof="1">
                <a:solidFill>
                  <a:srgbClr val="3B3B3B"/>
                </a:solidFill>
                <a:effectLst/>
                <a:latin typeface="Consolas"/>
              </a:rPr>
              <a:t>    }</a:t>
            </a:r>
          </a:p>
          <a:p>
            <a:br>
              <a:rPr lang="en-US" sz="1300" b="0" noProof="1">
                <a:effectLst/>
                <a:latin typeface="Consolas" panose="020B0609020204030204" pitchFamily="49" charset="0"/>
              </a:rPr>
            </a:br>
            <a:r>
              <a:rPr lang="en-US" sz="1300" b="0" noProof="1">
                <a:solidFill>
                  <a:srgbClr val="3B3B3B"/>
                </a:solidFill>
                <a:effectLst/>
                <a:latin typeface="Consolas"/>
              </a:rPr>
              <a:t>    </a:t>
            </a:r>
            <a:r>
              <a:rPr lang="en-US" sz="1300" b="0" noProof="1">
                <a:solidFill>
                  <a:srgbClr val="0000FF"/>
                </a:solidFill>
                <a:effectLst/>
                <a:latin typeface="Consolas"/>
              </a:rPr>
              <a:t>public</a:t>
            </a:r>
            <a:r>
              <a:rPr lang="en-US" sz="1300" b="0" noProof="1">
                <a:solidFill>
                  <a:srgbClr val="3B3B3B"/>
                </a:solidFill>
                <a:effectLst/>
                <a:latin typeface="Consolas"/>
              </a:rPr>
              <a:t> </a:t>
            </a:r>
            <a:r>
              <a:rPr lang="en-US" sz="1300" b="0" noProof="1">
                <a:solidFill>
                  <a:srgbClr val="0000FF"/>
                </a:solidFill>
                <a:effectLst/>
                <a:latin typeface="Consolas"/>
              </a:rPr>
              <a:t>static</a:t>
            </a:r>
            <a:r>
              <a:rPr lang="en-US" sz="1300" b="0" noProof="1">
                <a:solidFill>
                  <a:srgbClr val="3B3B3B"/>
                </a:solidFill>
                <a:effectLst/>
                <a:latin typeface="Consolas"/>
              </a:rPr>
              <a:t> </a:t>
            </a:r>
            <a:r>
              <a:rPr lang="en-US" sz="1300" b="0" noProof="1">
                <a:solidFill>
                  <a:srgbClr val="267F99"/>
                </a:solidFill>
                <a:effectLst/>
                <a:latin typeface="Consolas"/>
              </a:rPr>
              <a:t>WebApplication</a:t>
            </a:r>
            <a:r>
              <a:rPr lang="en-US" sz="1300" b="0" noProof="1">
                <a:solidFill>
                  <a:srgbClr val="3B3B3B"/>
                </a:solidFill>
                <a:effectLst/>
                <a:latin typeface="Consolas"/>
              </a:rPr>
              <a:t> </a:t>
            </a:r>
            <a:r>
              <a:rPr lang="en-US" sz="1300" b="0" noProof="1">
                <a:solidFill>
                  <a:srgbClr val="795E26"/>
                </a:solidFill>
                <a:effectLst/>
                <a:latin typeface="Consolas"/>
              </a:rPr>
              <a:t>MapDefaultEndpoints</a:t>
            </a:r>
            <a:r>
              <a:rPr lang="en-US" sz="1300" b="0" noProof="1">
                <a:solidFill>
                  <a:srgbClr val="3B3B3B"/>
                </a:solidFill>
                <a:effectLst/>
                <a:latin typeface="Consolas"/>
              </a:rPr>
              <a:t>(</a:t>
            </a:r>
            <a:r>
              <a:rPr lang="en-US" sz="1300" b="0" noProof="1">
                <a:solidFill>
                  <a:srgbClr val="0000FF"/>
                </a:solidFill>
                <a:effectLst/>
                <a:latin typeface="Consolas"/>
              </a:rPr>
              <a:t>this</a:t>
            </a:r>
            <a:r>
              <a:rPr lang="en-US" sz="1300" b="0" noProof="1">
                <a:solidFill>
                  <a:srgbClr val="3B3B3B"/>
                </a:solidFill>
                <a:effectLst/>
                <a:latin typeface="Consolas"/>
              </a:rPr>
              <a:t> </a:t>
            </a:r>
            <a:r>
              <a:rPr lang="en-US" sz="1300" b="0" noProof="1">
                <a:solidFill>
                  <a:srgbClr val="267F99"/>
                </a:solidFill>
                <a:effectLst/>
                <a:latin typeface="Consolas"/>
              </a:rPr>
              <a:t>WebApplication</a:t>
            </a:r>
            <a:r>
              <a:rPr lang="en-US" sz="1300" b="0" noProof="1">
                <a:solidFill>
                  <a:srgbClr val="3B3B3B"/>
                </a:solidFill>
                <a:effectLst/>
                <a:latin typeface="Consolas"/>
              </a:rPr>
              <a:t> </a:t>
            </a:r>
            <a:r>
              <a:rPr lang="en-US" sz="1300" b="0" noProof="1">
                <a:solidFill>
                  <a:srgbClr val="001080"/>
                </a:solidFill>
                <a:effectLst/>
                <a:latin typeface="Consolas"/>
              </a:rPr>
              <a:t>app</a:t>
            </a:r>
            <a:r>
              <a:rPr lang="en-US" sz="1300" b="0" noProof="1">
                <a:solidFill>
                  <a:srgbClr val="3B3B3B"/>
                </a:solidFill>
                <a:effectLst/>
                <a:latin typeface="Consolas"/>
              </a:rPr>
              <a:t>)</a:t>
            </a:r>
          </a:p>
          <a:p>
            <a:r>
              <a:rPr lang="en-US" sz="1300" b="0" noProof="1">
                <a:solidFill>
                  <a:srgbClr val="3B3B3B"/>
                </a:solidFill>
                <a:effectLst/>
                <a:latin typeface="Consolas"/>
              </a:rPr>
              <a:t>    {</a:t>
            </a:r>
          </a:p>
          <a:p>
            <a:r>
              <a:rPr lang="en-US" sz="1300" b="0" noProof="1">
                <a:solidFill>
                  <a:srgbClr val="3B3B3B"/>
                </a:solidFill>
                <a:effectLst/>
                <a:latin typeface="Consolas"/>
              </a:rPr>
              <a:t>        </a:t>
            </a:r>
            <a:r>
              <a:rPr lang="en-US" sz="1300" b="0" noProof="1">
                <a:solidFill>
                  <a:srgbClr val="AF00DB"/>
                </a:solidFill>
                <a:effectLst/>
                <a:latin typeface="Consolas"/>
              </a:rPr>
              <a:t>if</a:t>
            </a:r>
            <a:r>
              <a:rPr lang="en-US" sz="1300" b="0" noProof="1">
                <a:solidFill>
                  <a:srgbClr val="3B3B3B"/>
                </a:solidFill>
                <a:effectLst/>
                <a:latin typeface="Consolas"/>
              </a:rPr>
              <a:t> (</a:t>
            </a:r>
            <a:r>
              <a:rPr lang="en-US" sz="1300" b="0" noProof="1">
                <a:solidFill>
                  <a:srgbClr val="001080"/>
                </a:solidFill>
                <a:effectLst/>
                <a:latin typeface="Consolas"/>
              </a:rPr>
              <a:t>app</a:t>
            </a:r>
            <a:r>
              <a:rPr lang="en-US" sz="1300" b="0" noProof="1">
                <a:solidFill>
                  <a:srgbClr val="000000"/>
                </a:solidFill>
                <a:effectLst/>
                <a:latin typeface="Consolas"/>
              </a:rPr>
              <a:t>.</a:t>
            </a:r>
            <a:r>
              <a:rPr lang="en-US" sz="1300" b="0" noProof="1">
                <a:solidFill>
                  <a:srgbClr val="001080"/>
                </a:solidFill>
                <a:effectLst/>
                <a:latin typeface="Consolas"/>
              </a:rPr>
              <a:t>Environment</a:t>
            </a:r>
            <a:r>
              <a:rPr lang="en-US" sz="1300" b="0" noProof="1">
                <a:solidFill>
                  <a:srgbClr val="000000"/>
                </a:solidFill>
                <a:effectLst/>
                <a:latin typeface="Consolas"/>
              </a:rPr>
              <a:t>.</a:t>
            </a:r>
            <a:r>
              <a:rPr lang="en-US" sz="1300" b="0" noProof="1">
                <a:solidFill>
                  <a:srgbClr val="795E26"/>
                </a:solidFill>
                <a:effectLst/>
                <a:latin typeface="Consolas"/>
              </a:rPr>
              <a:t>IsDevelopment</a:t>
            </a:r>
            <a:r>
              <a:rPr lang="en-US" sz="1300" b="0" noProof="1">
                <a:solidFill>
                  <a:srgbClr val="3B3B3B"/>
                </a:solidFill>
                <a:effectLst/>
                <a:latin typeface="Consolas"/>
              </a:rPr>
              <a:t>())</a:t>
            </a:r>
          </a:p>
          <a:p>
            <a:r>
              <a:rPr lang="en-US" sz="1300" b="0" noProof="1">
                <a:solidFill>
                  <a:srgbClr val="3B3B3B"/>
                </a:solidFill>
                <a:effectLst/>
                <a:latin typeface="Consolas"/>
              </a:rPr>
              <a:t>        {</a:t>
            </a:r>
          </a:p>
          <a:p>
            <a:r>
              <a:rPr lang="en-US" sz="1300" b="0" noProof="1">
                <a:solidFill>
                  <a:srgbClr val="3B3B3B"/>
                </a:solidFill>
                <a:effectLst/>
                <a:latin typeface="Consolas"/>
              </a:rPr>
              <a:t>            </a:t>
            </a:r>
            <a:r>
              <a:rPr lang="en-US" sz="1300" b="0" noProof="1">
                <a:solidFill>
                  <a:srgbClr val="001080"/>
                </a:solidFill>
                <a:effectLst/>
                <a:latin typeface="Consolas"/>
              </a:rPr>
              <a:t>app</a:t>
            </a:r>
            <a:r>
              <a:rPr lang="en-US" sz="1300" b="0" noProof="1">
                <a:solidFill>
                  <a:srgbClr val="000000"/>
                </a:solidFill>
                <a:effectLst/>
                <a:latin typeface="Consolas"/>
              </a:rPr>
              <a:t>.</a:t>
            </a:r>
            <a:r>
              <a:rPr lang="en-US" sz="1300" b="0" noProof="1">
                <a:solidFill>
                  <a:srgbClr val="795E26"/>
                </a:solidFill>
                <a:effectLst/>
                <a:latin typeface="Consolas"/>
              </a:rPr>
              <a:t>MapHealthChecks</a:t>
            </a:r>
            <a:r>
              <a:rPr lang="en-US" sz="1300" b="0" noProof="1">
                <a:solidFill>
                  <a:srgbClr val="3B3B3B"/>
                </a:solidFill>
                <a:effectLst/>
                <a:latin typeface="Consolas"/>
              </a:rPr>
              <a:t>(</a:t>
            </a:r>
            <a:r>
              <a:rPr lang="en-US" sz="1300" b="0" noProof="1">
                <a:solidFill>
                  <a:srgbClr val="A31515"/>
                </a:solidFill>
                <a:effectLst/>
                <a:latin typeface="Consolas"/>
              </a:rPr>
              <a:t>"/health"</a:t>
            </a:r>
            <a:r>
              <a:rPr lang="en-US" sz="1300" b="0" noProof="1">
                <a:solidFill>
                  <a:srgbClr val="3B3B3B"/>
                </a:solidFill>
                <a:effectLst/>
                <a:latin typeface="Consolas"/>
              </a:rPr>
              <a:t>);</a:t>
            </a:r>
          </a:p>
          <a:p>
            <a:r>
              <a:rPr lang="en-US" sz="1300" b="0" noProof="1">
                <a:solidFill>
                  <a:srgbClr val="3B3B3B"/>
                </a:solidFill>
                <a:effectLst/>
                <a:latin typeface="Consolas"/>
              </a:rPr>
              <a:t>            </a:t>
            </a:r>
            <a:r>
              <a:rPr lang="en-US" sz="1300" b="0" noProof="1">
                <a:solidFill>
                  <a:srgbClr val="001080"/>
                </a:solidFill>
                <a:effectLst/>
                <a:latin typeface="Consolas"/>
              </a:rPr>
              <a:t>app</a:t>
            </a:r>
            <a:r>
              <a:rPr lang="en-US" sz="1300" b="0" noProof="1">
                <a:solidFill>
                  <a:srgbClr val="000000"/>
                </a:solidFill>
                <a:effectLst/>
                <a:latin typeface="Consolas"/>
              </a:rPr>
              <a:t>.</a:t>
            </a:r>
            <a:r>
              <a:rPr lang="en-US" sz="1300" b="0" noProof="1">
                <a:solidFill>
                  <a:srgbClr val="795E26"/>
                </a:solidFill>
                <a:effectLst/>
                <a:latin typeface="Consolas"/>
              </a:rPr>
              <a:t>MapHealthChecks</a:t>
            </a:r>
            <a:r>
              <a:rPr lang="en-US" sz="1300" b="0" noProof="1">
                <a:solidFill>
                  <a:srgbClr val="3B3B3B"/>
                </a:solidFill>
                <a:effectLst/>
                <a:latin typeface="Consolas"/>
              </a:rPr>
              <a:t>(</a:t>
            </a:r>
            <a:r>
              <a:rPr lang="en-US" sz="1300" b="0" noProof="1">
                <a:solidFill>
                  <a:srgbClr val="A31515"/>
                </a:solidFill>
                <a:effectLst/>
                <a:latin typeface="Consolas"/>
              </a:rPr>
              <a:t>"/alive"</a:t>
            </a:r>
            <a:r>
              <a:rPr lang="en-US" sz="1300" b="0" noProof="1">
                <a:solidFill>
                  <a:srgbClr val="3B3B3B"/>
                </a:solidFill>
                <a:effectLst/>
                <a:latin typeface="Consolas"/>
              </a:rPr>
              <a:t>, </a:t>
            </a:r>
            <a:r>
              <a:rPr lang="en-US" sz="1300" b="0" noProof="1">
                <a:solidFill>
                  <a:srgbClr val="0000FF"/>
                </a:solidFill>
                <a:effectLst/>
                <a:latin typeface="Consolas"/>
              </a:rPr>
              <a:t>new</a:t>
            </a:r>
            <a:r>
              <a:rPr lang="en-US" sz="1300" b="0" noProof="1">
                <a:solidFill>
                  <a:srgbClr val="3B3B3B"/>
                </a:solidFill>
                <a:effectLst/>
                <a:latin typeface="Consolas"/>
              </a:rPr>
              <a:t> </a:t>
            </a:r>
            <a:r>
              <a:rPr lang="en-US" sz="1300" b="0" noProof="1">
                <a:solidFill>
                  <a:srgbClr val="267F99"/>
                </a:solidFill>
                <a:effectLst/>
                <a:latin typeface="Consolas"/>
              </a:rPr>
              <a:t>HealthCheckOptions</a:t>
            </a:r>
            <a:endParaRPr lang="en-US" sz="1300" b="0" noProof="1">
              <a:solidFill>
                <a:srgbClr val="3B3B3B"/>
              </a:solidFill>
              <a:effectLst/>
              <a:latin typeface="Consolas"/>
            </a:endParaRPr>
          </a:p>
          <a:p>
            <a:r>
              <a:rPr lang="en-US" sz="1300" b="0" noProof="1">
                <a:solidFill>
                  <a:srgbClr val="3B3B3B"/>
                </a:solidFill>
                <a:effectLst/>
                <a:latin typeface="Consolas"/>
              </a:rPr>
              <a:t>            {</a:t>
            </a:r>
          </a:p>
          <a:p>
            <a:r>
              <a:rPr lang="en-US" sz="1300" b="0" noProof="1">
                <a:solidFill>
                  <a:srgbClr val="3B3B3B"/>
                </a:solidFill>
                <a:effectLst/>
                <a:latin typeface="Consolas"/>
              </a:rPr>
              <a:t>                </a:t>
            </a:r>
            <a:r>
              <a:rPr lang="en-US" sz="1300" b="0" noProof="1">
                <a:solidFill>
                  <a:srgbClr val="001080"/>
                </a:solidFill>
                <a:effectLst/>
                <a:latin typeface="Consolas"/>
              </a:rPr>
              <a:t>Predicate</a:t>
            </a:r>
            <a:r>
              <a:rPr lang="en-US" sz="1300" b="0" noProof="1">
                <a:solidFill>
                  <a:srgbClr val="3B3B3B"/>
                </a:solidFill>
                <a:effectLst/>
                <a:latin typeface="Consolas"/>
              </a:rPr>
              <a:t> </a:t>
            </a:r>
            <a:r>
              <a:rPr lang="en-US" sz="1300" b="0" noProof="1">
                <a:solidFill>
                  <a:srgbClr val="000000"/>
                </a:solidFill>
                <a:effectLst/>
                <a:latin typeface="Consolas"/>
              </a:rPr>
              <a:t>=</a:t>
            </a:r>
            <a:r>
              <a:rPr lang="en-US" sz="1300" b="0" noProof="1">
                <a:solidFill>
                  <a:srgbClr val="3B3B3B"/>
                </a:solidFill>
                <a:effectLst/>
                <a:latin typeface="Consolas"/>
              </a:rPr>
              <a:t> </a:t>
            </a:r>
            <a:r>
              <a:rPr lang="en-US" sz="1300" b="0" noProof="1">
                <a:solidFill>
                  <a:srgbClr val="001080"/>
                </a:solidFill>
                <a:effectLst/>
                <a:latin typeface="Consolas"/>
              </a:rPr>
              <a:t>r</a:t>
            </a:r>
            <a:r>
              <a:rPr lang="en-US" sz="1300" b="0" noProof="1">
                <a:solidFill>
                  <a:srgbClr val="3B3B3B"/>
                </a:solidFill>
                <a:effectLst/>
                <a:latin typeface="Consolas"/>
              </a:rPr>
              <a:t> </a:t>
            </a:r>
            <a:r>
              <a:rPr lang="en-US" sz="1300" b="0" noProof="1">
                <a:solidFill>
                  <a:srgbClr val="000000"/>
                </a:solidFill>
                <a:effectLst/>
                <a:latin typeface="Consolas"/>
              </a:rPr>
              <a:t>=&gt;</a:t>
            </a:r>
            <a:r>
              <a:rPr lang="en-US" sz="1300" b="0" noProof="1">
                <a:solidFill>
                  <a:srgbClr val="3B3B3B"/>
                </a:solidFill>
                <a:effectLst/>
                <a:latin typeface="Consolas"/>
              </a:rPr>
              <a:t> </a:t>
            </a:r>
            <a:r>
              <a:rPr lang="en-US" sz="1300" b="0" noProof="1">
                <a:solidFill>
                  <a:srgbClr val="001080"/>
                </a:solidFill>
                <a:effectLst/>
                <a:latin typeface="Consolas"/>
              </a:rPr>
              <a:t>r</a:t>
            </a:r>
            <a:r>
              <a:rPr lang="en-US" sz="1300" b="0" noProof="1">
                <a:solidFill>
                  <a:srgbClr val="000000"/>
                </a:solidFill>
                <a:effectLst/>
                <a:latin typeface="Consolas"/>
              </a:rPr>
              <a:t>.</a:t>
            </a:r>
            <a:r>
              <a:rPr lang="en-US" sz="1300" b="0" noProof="1">
                <a:solidFill>
                  <a:srgbClr val="001080"/>
                </a:solidFill>
                <a:effectLst/>
                <a:latin typeface="Consolas"/>
              </a:rPr>
              <a:t>Tags</a:t>
            </a:r>
            <a:r>
              <a:rPr lang="en-US" sz="1300" b="0" noProof="1">
                <a:solidFill>
                  <a:srgbClr val="000000"/>
                </a:solidFill>
                <a:effectLst/>
                <a:latin typeface="Consolas"/>
              </a:rPr>
              <a:t>.</a:t>
            </a:r>
            <a:r>
              <a:rPr lang="en-US" sz="1300" b="0" noProof="1">
                <a:solidFill>
                  <a:srgbClr val="795E26"/>
                </a:solidFill>
                <a:effectLst/>
                <a:latin typeface="Consolas"/>
              </a:rPr>
              <a:t>Contains</a:t>
            </a:r>
            <a:r>
              <a:rPr lang="en-US" sz="1300" b="0" noProof="1">
                <a:solidFill>
                  <a:srgbClr val="3B3B3B"/>
                </a:solidFill>
                <a:effectLst/>
                <a:latin typeface="Consolas"/>
              </a:rPr>
              <a:t>(</a:t>
            </a:r>
            <a:r>
              <a:rPr lang="en-US" sz="1300" b="0" noProof="1">
                <a:solidFill>
                  <a:srgbClr val="A31515"/>
                </a:solidFill>
                <a:effectLst/>
                <a:latin typeface="Consolas"/>
              </a:rPr>
              <a:t>"live"</a:t>
            </a:r>
            <a:r>
              <a:rPr lang="en-US" sz="1300" b="0" noProof="1">
                <a:solidFill>
                  <a:srgbClr val="3B3B3B"/>
                </a:solidFill>
                <a:effectLst/>
                <a:latin typeface="Consolas"/>
              </a:rPr>
              <a:t>)</a:t>
            </a:r>
          </a:p>
          <a:p>
            <a:r>
              <a:rPr lang="en-US" sz="1300" b="0" noProof="1">
                <a:solidFill>
                  <a:srgbClr val="3B3B3B"/>
                </a:solidFill>
                <a:effectLst/>
                <a:latin typeface="Consolas"/>
              </a:rPr>
              <a:t>            });</a:t>
            </a:r>
          </a:p>
          <a:p>
            <a:r>
              <a:rPr lang="en-US" sz="1300" b="0" noProof="1">
                <a:solidFill>
                  <a:srgbClr val="3B3B3B"/>
                </a:solidFill>
                <a:effectLst/>
                <a:latin typeface="Consolas"/>
              </a:rPr>
              <a:t>        }</a:t>
            </a:r>
          </a:p>
          <a:p>
            <a:br>
              <a:rPr lang="en-US" sz="1300" b="0" noProof="1">
                <a:effectLst/>
                <a:latin typeface="Consolas" panose="020B0609020204030204" pitchFamily="49" charset="0"/>
              </a:rPr>
            </a:br>
            <a:r>
              <a:rPr lang="en-US" sz="1300" b="0" noProof="1">
                <a:solidFill>
                  <a:srgbClr val="3B3B3B"/>
                </a:solidFill>
                <a:effectLst/>
                <a:latin typeface="Consolas"/>
              </a:rPr>
              <a:t>        </a:t>
            </a:r>
            <a:r>
              <a:rPr lang="en-US" sz="1300" b="0" noProof="1">
                <a:solidFill>
                  <a:srgbClr val="AF00DB"/>
                </a:solidFill>
                <a:effectLst/>
                <a:latin typeface="Consolas"/>
              </a:rPr>
              <a:t>return</a:t>
            </a:r>
            <a:r>
              <a:rPr lang="en-US" sz="1300" b="0" noProof="1">
                <a:solidFill>
                  <a:srgbClr val="3B3B3B"/>
                </a:solidFill>
                <a:effectLst/>
                <a:latin typeface="Consolas"/>
              </a:rPr>
              <a:t> </a:t>
            </a:r>
            <a:r>
              <a:rPr lang="en-US" sz="1300" b="0" noProof="1">
                <a:solidFill>
                  <a:srgbClr val="001080"/>
                </a:solidFill>
                <a:effectLst/>
                <a:latin typeface="Consolas"/>
              </a:rPr>
              <a:t>app</a:t>
            </a:r>
            <a:r>
              <a:rPr lang="en-US" sz="1300" b="0" noProof="1">
                <a:solidFill>
                  <a:srgbClr val="3B3B3B"/>
                </a:solidFill>
                <a:effectLst/>
                <a:latin typeface="Consolas"/>
              </a:rPr>
              <a:t>;</a:t>
            </a:r>
          </a:p>
          <a:p>
            <a:r>
              <a:rPr lang="en-US" sz="1300" b="0" noProof="1">
                <a:solidFill>
                  <a:srgbClr val="3B3B3B"/>
                </a:solidFill>
                <a:effectLst/>
                <a:latin typeface="Consolas"/>
              </a:rPr>
              <a:t>    }</a:t>
            </a:r>
          </a:p>
        </p:txBody>
      </p:sp>
    </p:spTree>
    <p:extLst>
      <p:ext uri="{BB962C8B-B14F-4D97-AF65-F5344CB8AC3E}">
        <p14:creationId xmlns:p14="http://schemas.microsoft.com/office/powerpoint/2010/main" val="31821423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F293A3A-A305-ADC3-8251-6CF4E38841CB}"/>
              </a:ext>
            </a:extLst>
          </p:cNvPr>
          <p:cNvSpPr>
            <a:spLocks noGrp="1"/>
          </p:cNvSpPr>
          <p:nvPr>
            <p:ph type="title"/>
          </p:nvPr>
        </p:nvSpPr>
        <p:spPr/>
        <p:txBody>
          <a:bodyPr/>
          <a:lstStyle/>
          <a:p>
            <a:r>
              <a:rPr lang="en-US"/>
              <a:t>DEMO</a:t>
            </a:r>
          </a:p>
        </p:txBody>
      </p:sp>
      <p:sp>
        <p:nvSpPr>
          <p:cNvPr id="2" name="Text Placeholder 2">
            <a:extLst>
              <a:ext uri="{FF2B5EF4-FFF2-40B4-BE49-F238E27FC236}">
                <a16:creationId xmlns:a16="http://schemas.microsoft.com/office/drawing/2014/main" id="{EE7905B8-A2B4-5A75-A6DA-98368DE8E18A}"/>
              </a:ext>
            </a:extLst>
          </p:cNvPr>
          <p:cNvSpPr>
            <a:spLocks noGrp="1"/>
          </p:cNvSpPr>
          <p:nvPr>
            <p:ph type="body" idx="1"/>
          </p:nvPr>
        </p:nvSpPr>
        <p:spPr>
          <a:xfrm>
            <a:off x="609600" y="4589463"/>
            <a:ext cx="6591300" cy="1500187"/>
          </a:xfrm>
        </p:spPr>
        <p:txBody>
          <a:bodyPr/>
          <a:lstStyle/>
          <a:p>
            <a:r>
              <a:rPr lang="en-US"/>
              <a:t>.NET Aspire - Smart Defaults</a:t>
            </a:r>
          </a:p>
        </p:txBody>
      </p:sp>
    </p:spTree>
    <p:extLst>
      <p:ext uri="{BB962C8B-B14F-4D97-AF65-F5344CB8AC3E}">
        <p14:creationId xmlns:p14="http://schemas.microsoft.com/office/powerpoint/2010/main" val="145538647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F293A3A-A305-ADC3-8251-6CF4E38841CB}"/>
              </a:ext>
            </a:extLst>
          </p:cNvPr>
          <p:cNvSpPr>
            <a:spLocks noGrp="1"/>
          </p:cNvSpPr>
          <p:nvPr>
            <p:ph type="title"/>
          </p:nvPr>
        </p:nvSpPr>
        <p:spPr/>
        <p:txBody>
          <a:bodyPr/>
          <a:lstStyle/>
          <a:p>
            <a:r>
              <a:rPr lang="en-US" dirty="0"/>
              <a:t>Q&amp;A</a:t>
            </a:r>
          </a:p>
        </p:txBody>
      </p:sp>
      <p:sp>
        <p:nvSpPr>
          <p:cNvPr id="2" name="Text Placeholder 2">
            <a:extLst>
              <a:ext uri="{FF2B5EF4-FFF2-40B4-BE49-F238E27FC236}">
                <a16:creationId xmlns:a16="http://schemas.microsoft.com/office/drawing/2014/main" id="{EE7905B8-A2B4-5A75-A6DA-98368DE8E18A}"/>
              </a:ext>
            </a:extLst>
          </p:cNvPr>
          <p:cNvSpPr>
            <a:spLocks noGrp="1"/>
          </p:cNvSpPr>
          <p:nvPr>
            <p:ph type="body" idx="1"/>
          </p:nvPr>
        </p:nvSpPr>
        <p:spPr>
          <a:xfrm>
            <a:off x="609600" y="4589463"/>
            <a:ext cx="6591300" cy="1500187"/>
          </a:xfrm>
        </p:spPr>
        <p:txBody>
          <a:bodyPr/>
          <a:lstStyle/>
          <a:p>
            <a:r>
              <a:rPr lang="en-US"/>
              <a:t>.NET Aspire - Smart Defaults</a:t>
            </a:r>
          </a:p>
        </p:txBody>
      </p:sp>
    </p:spTree>
    <p:extLst>
      <p:ext uri="{BB962C8B-B14F-4D97-AF65-F5344CB8AC3E}">
        <p14:creationId xmlns:p14="http://schemas.microsoft.com/office/powerpoint/2010/main" val="2904166676"/>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7723FA5-0F9E-5CC6-BE60-567BB941AB19}"/>
              </a:ext>
            </a:extLst>
          </p:cNvPr>
          <p:cNvSpPr txBox="1"/>
          <p:nvPr/>
        </p:nvSpPr>
        <p:spPr>
          <a:xfrm>
            <a:off x="2882518" y="731801"/>
            <a:ext cx="6182770" cy="228251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endParaRPr lang="en-US" sz="9948" b="1" kern="0" spc="-75">
              <a:latin typeface="Segoe UI Semibold" panose="020B0502040204020203" pitchFamily="34" charset="0"/>
              <a:cs typeface="Segoe UI Semibold" panose="020B0502040204020203" pitchFamily="34" charset="0"/>
            </a:endParaRPr>
          </a:p>
        </p:txBody>
      </p:sp>
      <p:sp>
        <p:nvSpPr>
          <p:cNvPr id="57" name="TextBox 56">
            <a:extLst>
              <a:ext uri="{FF2B5EF4-FFF2-40B4-BE49-F238E27FC236}">
                <a16:creationId xmlns:a16="http://schemas.microsoft.com/office/drawing/2014/main" id="{6F0696DA-AD91-A9CC-C02C-2715E0DD8C45}"/>
              </a:ext>
            </a:extLst>
          </p:cNvPr>
          <p:cNvSpPr txBox="1"/>
          <p:nvPr/>
        </p:nvSpPr>
        <p:spPr>
          <a:xfrm>
            <a:off x="2237682" y="3428939"/>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Smart Defaults</a:t>
            </a:r>
          </a:p>
        </p:txBody>
      </p:sp>
      <p:sp>
        <p:nvSpPr>
          <p:cNvPr id="58" name="TextBox 57">
            <a:extLst>
              <a:ext uri="{FF2B5EF4-FFF2-40B4-BE49-F238E27FC236}">
                <a16:creationId xmlns:a16="http://schemas.microsoft.com/office/drawing/2014/main" id="{BDDFFCEE-376A-7227-C67A-E7F8E9C0343A}"/>
              </a:ext>
            </a:extLst>
          </p:cNvPr>
          <p:cNvSpPr txBox="1"/>
          <p:nvPr/>
        </p:nvSpPr>
        <p:spPr>
          <a:xfrm>
            <a:off x="6287359" y="3428939"/>
            <a:ext cx="3736223"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Developer Dashboard</a:t>
            </a:r>
          </a:p>
        </p:txBody>
      </p:sp>
      <p:sp>
        <p:nvSpPr>
          <p:cNvPr id="59" name="TextBox 58">
            <a:extLst>
              <a:ext uri="{FF2B5EF4-FFF2-40B4-BE49-F238E27FC236}">
                <a16:creationId xmlns:a16="http://schemas.microsoft.com/office/drawing/2014/main" id="{8EAECDA8-2113-EF21-90C4-37414A2EB1C2}"/>
              </a:ext>
            </a:extLst>
          </p:cNvPr>
          <p:cNvSpPr txBox="1"/>
          <p:nvPr/>
        </p:nvSpPr>
        <p:spPr>
          <a:xfrm>
            <a:off x="2237682" y="4276415"/>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Orchestration</a:t>
            </a:r>
          </a:p>
        </p:txBody>
      </p:sp>
      <p:sp>
        <p:nvSpPr>
          <p:cNvPr id="60" name="TextBox 59">
            <a:extLst>
              <a:ext uri="{FF2B5EF4-FFF2-40B4-BE49-F238E27FC236}">
                <a16:creationId xmlns:a16="http://schemas.microsoft.com/office/drawing/2014/main" id="{3AE55DF2-574F-2C71-6B87-4E7A8FA65F6E}"/>
              </a:ext>
            </a:extLst>
          </p:cNvPr>
          <p:cNvSpPr txBox="1"/>
          <p:nvPr/>
        </p:nvSpPr>
        <p:spPr>
          <a:xfrm>
            <a:off x="6287360" y="4276415"/>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Service Discovery</a:t>
            </a:r>
          </a:p>
        </p:txBody>
      </p:sp>
      <p:sp>
        <p:nvSpPr>
          <p:cNvPr id="61" name="TextBox 60">
            <a:extLst>
              <a:ext uri="{FF2B5EF4-FFF2-40B4-BE49-F238E27FC236}">
                <a16:creationId xmlns:a16="http://schemas.microsoft.com/office/drawing/2014/main" id="{6B1DB59E-D497-2683-30BD-1600A87AC873}"/>
              </a:ext>
            </a:extLst>
          </p:cNvPr>
          <p:cNvSpPr txBox="1"/>
          <p:nvPr/>
        </p:nvSpPr>
        <p:spPr>
          <a:xfrm>
            <a:off x="6287360" y="5123891"/>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Deployment</a:t>
            </a:r>
          </a:p>
        </p:txBody>
      </p:sp>
      <p:sp>
        <p:nvSpPr>
          <p:cNvPr id="4" name="TextBox 3">
            <a:extLst>
              <a:ext uri="{FF2B5EF4-FFF2-40B4-BE49-F238E27FC236}">
                <a16:creationId xmlns:a16="http://schemas.microsoft.com/office/drawing/2014/main" id="{2A2849DE-C5CF-4C8F-35B8-14ACC7AD892D}"/>
              </a:ext>
            </a:extLst>
          </p:cNvPr>
          <p:cNvSpPr txBox="1"/>
          <p:nvPr/>
        </p:nvSpPr>
        <p:spPr>
          <a:xfrm>
            <a:off x="2121418" y="2233266"/>
            <a:ext cx="7949165" cy="954088"/>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defTabSz="914184" fontAlgn="base">
              <a:spcBef>
                <a:spcPct val="0"/>
              </a:spcBef>
              <a:spcAft>
                <a:spcPct val="0"/>
              </a:spcAft>
              <a:defRPr/>
            </a:pPr>
            <a:r>
              <a:rPr lang="ja-JP" altLang="en-US"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t>観測可能で本番環境に対応可能な</a:t>
            </a:r>
            <a:br>
              <a:rPr lang="en-US" altLang="ja-JP"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br>
            <a:r>
              <a:rPr lang="ja-JP" altLang="en-US"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t>クラウド対応分散アプリケーション</a:t>
            </a:r>
            <a:endParaRPr lang="en-US" altLang="ja-JP"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endParaRPr>
          </a:p>
        </p:txBody>
      </p:sp>
      <p:pic>
        <p:nvPicPr>
          <p:cNvPr id="5" name="Picture 4">
            <a:extLst>
              <a:ext uri="{FF2B5EF4-FFF2-40B4-BE49-F238E27FC236}">
                <a16:creationId xmlns:a16="http://schemas.microsoft.com/office/drawing/2014/main" id="{EDE4B226-BF59-DD80-B46D-B38CFE82BB10}"/>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574758" y="960264"/>
            <a:ext cx="5425204" cy="1456880"/>
          </a:xfrm>
          <a:prstGeom prst="rect">
            <a:avLst/>
          </a:prstGeom>
        </p:spPr>
      </p:pic>
      <p:sp>
        <p:nvSpPr>
          <p:cNvPr id="2" name="TextBox 1">
            <a:extLst>
              <a:ext uri="{FF2B5EF4-FFF2-40B4-BE49-F238E27FC236}">
                <a16:creationId xmlns:a16="http://schemas.microsoft.com/office/drawing/2014/main" id="{8D8F07D5-626B-DDA9-CD00-771AC86161F3}"/>
              </a:ext>
            </a:extLst>
          </p:cNvPr>
          <p:cNvSpPr txBox="1"/>
          <p:nvPr/>
        </p:nvSpPr>
        <p:spPr>
          <a:xfrm>
            <a:off x="2237682" y="5123891"/>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Components</a:t>
            </a:r>
          </a:p>
        </p:txBody>
      </p:sp>
    </p:spTree>
    <p:extLst>
      <p:ext uri="{BB962C8B-B14F-4D97-AF65-F5344CB8AC3E}">
        <p14:creationId xmlns:p14="http://schemas.microsoft.com/office/powerpoint/2010/main" val="3763896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94E657F-5B6B-AEBE-BF26-62E990F0F880}"/>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3958752" y="506912"/>
            <a:ext cx="4274498" cy="1147871"/>
          </a:xfrm>
          <a:prstGeom prst="rect">
            <a:avLst/>
          </a:prstGeom>
        </p:spPr>
      </p:pic>
      <p:grpSp>
        <p:nvGrpSpPr>
          <p:cNvPr id="27" name="Group 26">
            <a:extLst>
              <a:ext uri="{FF2B5EF4-FFF2-40B4-BE49-F238E27FC236}">
                <a16:creationId xmlns:a16="http://schemas.microsoft.com/office/drawing/2014/main" id="{FA7D9B68-E1FF-68BB-E013-282E1CA00928}"/>
              </a:ext>
            </a:extLst>
          </p:cNvPr>
          <p:cNvGrpSpPr/>
          <p:nvPr/>
        </p:nvGrpSpPr>
        <p:grpSpPr>
          <a:xfrm>
            <a:off x="1811426" y="2894676"/>
            <a:ext cx="2753303" cy="2888453"/>
            <a:chOff x="1702889" y="2894606"/>
            <a:chExt cx="2753662" cy="2888829"/>
          </a:xfrm>
        </p:grpSpPr>
        <p:grpSp>
          <p:nvGrpSpPr>
            <p:cNvPr id="23" name="Group 22">
              <a:extLst>
                <a:ext uri="{FF2B5EF4-FFF2-40B4-BE49-F238E27FC236}">
                  <a16:creationId xmlns:a16="http://schemas.microsoft.com/office/drawing/2014/main" id="{7939A4A1-BA00-95A5-B7BE-A16A33366278}"/>
                </a:ext>
              </a:extLst>
            </p:cNvPr>
            <p:cNvGrpSpPr/>
            <p:nvPr/>
          </p:nvGrpSpPr>
          <p:grpSpPr>
            <a:xfrm>
              <a:off x="1702889" y="3747786"/>
              <a:ext cx="2753662" cy="365760"/>
              <a:chOff x="1129818" y="3793222"/>
              <a:chExt cx="2753662" cy="365760"/>
            </a:xfrm>
          </p:grpSpPr>
          <p:sp>
            <p:nvSpPr>
              <p:cNvPr id="9" name="TextBox 8">
                <a:extLst>
                  <a:ext uri="{FF2B5EF4-FFF2-40B4-BE49-F238E27FC236}">
                    <a16:creationId xmlns:a16="http://schemas.microsoft.com/office/drawing/2014/main" id="{1F72F528-D9AC-D0EA-E8E5-74159D8F02DC}"/>
                  </a:ext>
                </a:extLst>
              </p:cNvPr>
              <p:cNvSpPr txBox="1"/>
              <p:nvPr/>
            </p:nvSpPr>
            <p:spPr>
              <a:xfrm>
                <a:off x="1720245" y="3837603"/>
                <a:ext cx="2163235" cy="246253"/>
              </a:xfrm>
              <a:prstGeom prst="rect">
                <a:avLst/>
              </a:prstGeom>
              <a:noFill/>
            </p:spPr>
            <p:txBody>
              <a:bodyPr wrap="square" lIns="0" tIns="0" rIns="0" bIns="0">
                <a:sp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l"/>
                <a:r>
                  <a:rPr lang="en-US" sz="1600">
                    <a:latin typeface="Open Sans SemiBold"/>
                    <a:ea typeface="Open Sans SemiBold"/>
                    <a:cs typeface="Open Sans SemiBold"/>
                  </a:rPr>
                  <a:t>Metrics</a:t>
                </a:r>
              </a:p>
            </p:txBody>
          </p:sp>
          <p:sp>
            <p:nvSpPr>
              <p:cNvPr id="17" name="Graphic 79">
                <a:extLst>
                  <a:ext uri="{FF2B5EF4-FFF2-40B4-BE49-F238E27FC236}">
                    <a16:creationId xmlns:a16="http://schemas.microsoft.com/office/drawing/2014/main" id="{E87106B3-6D21-07B0-73BB-4AE92EBAE67D}"/>
                  </a:ext>
                </a:extLst>
              </p:cNvPr>
              <p:cNvSpPr>
                <a:spLocks noChangeAspect="1"/>
              </p:cNvSpPr>
              <p:nvPr/>
            </p:nvSpPr>
            <p:spPr>
              <a:xfrm>
                <a:off x="1129818" y="3793222"/>
                <a:ext cx="365760" cy="365760"/>
              </a:xfrm>
              <a:custGeom>
                <a:avLst/>
                <a:gdLst>
                  <a:gd name="connsiteX0" fmla="*/ 0 w 342900"/>
                  <a:gd name="connsiteY0" fmla="*/ 14288 h 342900"/>
                  <a:gd name="connsiteX1" fmla="*/ 14288 w 342900"/>
                  <a:gd name="connsiteY1" fmla="*/ 0 h 342900"/>
                  <a:gd name="connsiteX2" fmla="*/ 28575 w 342900"/>
                  <a:gd name="connsiteY2" fmla="*/ 14288 h 342900"/>
                  <a:gd name="connsiteX3" fmla="*/ 28575 w 342900"/>
                  <a:gd name="connsiteY3" fmla="*/ 314325 h 342900"/>
                  <a:gd name="connsiteX4" fmla="*/ 328613 w 342900"/>
                  <a:gd name="connsiteY4" fmla="*/ 314325 h 342900"/>
                  <a:gd name="connsiteX5" fmla="*/ 342900 w 342900"/>
                  <a:gd name="connsiteY5" fmla="*/ 328613 h 342900"/>
                  <a:gd name="connsiteX6" fmla="*/ 328613 w 342900"/>
                  <a:gd name="connsiteY6" fmla="*/ 342900 h 342900"/>
                  <a:gd name="connsiteX7" fmla="*/ 14288 w 342900"/>
                  <a:gd name="connsiteY7" fmla="*/ 342900 h 342900"/>
                  <a:gd name="connsiteX8" fmla="*/ 0 w 342900"/>
                  <a:gd name="connsiteY8" fmla="*/ 328613 h 342900"/>
                  <a:gd name="connsiteX9" fmla="*/ 0 w 342900"/>
                  <a:gd name="connsiteY9" fmla="*/ 14288 h 342900"/>
                  <a:gd name="connsiteX10" fmla="*/ 314325 w 342900"/>
                  <a:gd name="connsiteY10" fmla="*/ 71438 h 342900"/>
                  <a:gd name="connsiteX11" fmla="*/ 306427 w 342900"/>
                  <a:gd name="connsiteY11" fmla="*/ 58658 h 342900"/>
                  <a:gd name="connsiteX12" fmla="*/ 291465 w 342900"/>
                  <a:gd name="connsiteY12" fmla="*/ 60008 h 342900"/>
                  <a:gd name="connsiteX13" fmla="*/ 184779 w 342900"/>
                  <a:gd name="connsiteY13" fmla="*/ 140023 h 342900"/>
                  <a:gd name="connsiteX14" fmla="*/ 112020 w 342900"/>
                  <a:gd name="connsiteY14" fmla="*/ 97223 h 342900"/>
                  <a:gd name="connsiteX15" fmla="*/ 98386 w 342900"/>
                  <a:gd name="connsiteY15" fmla="*/ 96758 h 342900"/>
                  <a:gd name="connsiteX16" fmla="*/ 47625 w 342900"/>
                  <a:gd name="connsiteY16" fmla="*/ 122139 h 342900"/>
                  <a:gd name="connsiteX17" fmla="*/ 47625 w 342900"/>
                  <a:gd name="connsiteY17" fmla="*/ 295275 h 342900"/>
                  <a:gd name="connsiteX18" fmla="*/ 314325 w 342900"/>
                  <a:gd name="connsiteY18" fmla="*/ 295275 h 342900"/>
                  <a:gd name="connsiteX19" fmla="*/ 314325 w 342900"/>
                  <a:gd name="connsiteY19" fmla="*/ 71438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42900" h="342900">
                    <a:moveTo>
                      <a:pt x="0" y="14288"/>
                    </a:moveTo>
                    <a:cubicBezTo>
                      <a:pt x="0" y="6397"/>
                      <a:pt x="6397" y="0"/>
                      <a:pt x="14288" y="0"/>
                    </a:cubicBezTo>
                    <a:cubicBezTo>
                      <a:pt x="22178" y="0"/>
                      <a:pt x="28575" y="6397"/>
                      <a:pt x="28575" y="14288"/>
                    </a:cubicBezTo>
                    <a:lnTo>
                      <a:pt x="28575" y="314325"/>
                    </a:lnTo>
                    <a:lnTo>
                      <a:pt x="328613" y="314325"/>
                    </a:lnTo>
                    <a:cubicBezTo>
                      <a:pt x="336503" y="314325"/>
                      <a:pt x="342900" y="320722"/>
                      <a:pt x="342900" y="328613"/>
                    </a:cubicBezTo>
                    <a:cubicBezTo>
                      <a:pt x="342900" y="336503"/>
                      <a:pt x="336503" y="342900"/>
                      <a:pt x="328613" y="342900"/>
                    </a:cubicBezTo>
                    <a:lnTo>
                      <a:pt x="14288" y="342900"/>
                    </a:lnTo>
                    <a:cubicBezTo>
                      <a:pt x="6397" y="342900"/>
                      <a:pt x="0" y="336503"/>
                      <a:pt x="0" y="328613"/>
                    </a:cubicBezTo>
                    <a:lnTo>
                      <a:pt x="0" y="14288"/>
                    </a:lnTo>
                    <a:close/>
                    <a:moveTo>
                      <a:pt x="314325" y="71438"/>
                    </a:moveTo>
                    <a:cubicBezTo>
                      <a:pt x="314325" y="66026"/>
                      <a:pt x="311267" y="61078"/>
                      <a:pt x="306427" y="58658"/>
                    </a:cubicBezTo>
                    <a:cubicBezTo>
                      <a:pt x="301586" y="56238"/>
                      <a:pt x="295795" y="56760"/>
                      <a:pt x="291465" y="60008"/>
                    </a:cubicBezTo>
                    <a:lnTo>
                      <a:pt x="184779" y="140023"/>
                    </a:lnTo>
                    <a:lnTo>
                      <a:pt x="112020" y="97223"/>
                    </a:lnTo>
                    <a:cubicBezTo>
                      <a:pt x="107847" y="94768"/>
                      <a:pt x="102716" y="94594"/>
                      <a:pt x="98386" y="96758"/>
                    </a:cubicBezTo>
                    <a:lnTo>
                      <a:pt x="47625" y="122139"/>
                    </a:lnTo>
                    <a:lnTo>
                      <a:pt x="47625" y="295275"/>
                    </a:lnTo>
                    <a:lnTo>
                      <a:pt x="314325" y="295275"/>
                    </a:lnTo>
                    <a:lnTo>
                      <a:pt x="314325" y="71438"/>
                    </a:ln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6" rIns="0" bIns="45714" numCol="1" spcCol="0" rtlCol="0" fromWordArt="0" anchor="ctr" anchorCtr="0" forceAA="0" compatLnSpc="1">
                <a:prstTxWarp prst="textNoShape">
                  <a:avLst/>
                </a:prstTxWarp>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defTabSz="914184" fontAlgn="base">
                  <a:spcBef>
                    <a:spcPct val="0"/>
                  </a:spcBef>
                  <a:spcAft>
                    <a:spcPct val="0"/>
                  </a:spcAft>
                </a:pPr>
                <a:endParaRPr lang="en-US" sz="1600" b="1" kern="0">
                  <a:ln w="3175">
                    <a:noFill/>
                  </a:ln>
                  <a:gradFill>
                    <a:gsLst>
                      <a:gs pos="53933">
                        <a:srgbClr val="FFFFFF"/>
                      </a:gs>
                      <a:gs pos="38000">
                        <a:srgbClr val="FFFFFF"/>
                      </a:gs>
                    </a:gsLst>
                    <a:path path="circle">
                      <a:fillToRect l="100000" b="100000"/>
                    </a:path>
                  </a:gradFill>
                  <a:latin typeface="Calibri" panose="020F0502020204030204"/>
                  <a:cs typeface="Segoe UI" pitchFamily="34" charset="0"/>
                </a:endParaRPr>
              </a:p>
            </p:txBody>
          </p:sp>
        </p:grpSp>
        <p:grpSp>
          <p:nvGrpSpPr>
            <p:cNvPr id="22" name="Group 21">
              <a:extLst>
                <a:ext uri="{FF2B5EF4-FFF2-40B4-BE49-F238E27FC236}">
                  <a16:creationId xmlns:a16="http://schemas.microsoft.com/office/drawing/2014/main" id="{EBEA9476-F8BC-8CD6-E32E-CDC84A5A4AEB}"/>
                </a:ext>
              </a:extLst>
            </p:cNvPr>
            <p:cNvGrpSpPr/>
            <p:nvPr/>
          </p:nvGrpSpPr>
          <p:grpSpPr>
            <a:xfrm>
              <a:off x="1702889" y="2894606"/>
              <a:ext cx="2753662" cy="365708"/>
              <a:chOff x="1129818" y="3136621"/>
              <a:chExt cx="2753662" cy="365708"/>
            </a:xfrm>
          </p:grpSpPr>
          <p:sp>
            <p:nvSpPr>
              <p:cNvPr id="8" name="TextBox 7">
                <a:extLst>
                  <a:ext uri="{FF2B5EF4-FFF2-40B4-BE49-F238E27FC236}">
                    <a16:creationId xmlns:a16="http://schemas.microsoft.com/office/drawing/2014/main" id="{E72FD6CF-527B-45DB-4C77-70194E64C772}"/>
                  </a:ext>
                </a:extLst>
              </p:cNvPr>
              <p:cNvSpPr txBox="1"/>
              <p:nvPr/>
            </p:nvSpPr>
            <p:spPr>
              <a:xfrm>
                <a:off x="1720245" y="3180976"/>
                <a:ext cx="2163235" cy="246253"/>
              </a:xfrm>
              <a:prstGeom prst="rect">
                <a:avLst/>
              </a:prstGeom>
              <a:noFill/>
            </p:spPr>
            <p:txBody>
              <a:bodyPr wrap="square" lIns="0" tIns="0" rIns="0" bIns="0">
                <a:sp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l"/>
                <a:r>
                  <a:rPr lang="en-US" sz="1600">
                    <a:latin typeface="Open Sans SemiBold"/>
                    <a:ea typeface="Open Sans SemiBold"/>
                    <a:cs typeface="Open Sans SemiBold"/>
                  </a:rPr>
                  <a:t>Structured Logs</a:t>
                </a:r>
              </a:p>
            </p:txBody>
          </p:sp>
          <p:sp>
            <p:nvSpPr>
              <p:cNvPr id="18" name="Graphic 88">
                <a:extLst>
                  <a:ext uri="{FF2B5EF4-FFF2-40B4-BE49-F238E27FC236}">
                    <a16:creationId xmlns:a16="http://schemas.microsoft.com/office/drawing/2014/main" id="{9371B3B3-2396-5E41-4425-F379AA598984}"/>
                  </a:ext>
                </a:extLst>
              </p:cNvPr>
              <p:cNvSpPr>
                <a:spLocks noChangeAspect="1"/>
              </p:cNvSpPr>
              <p:nvPr/>
            </p:nvSpPr>
            <p:spPr>
              <a:xfrm>
                <a:off x="1129818" y="3136621"/>
                <a:ext cx="365760" cy="365708"/>
              </a:xfrm>
              <a:custGeom>
                <a:avLst/>
                <a:gdLst>
                  <a:gd name="connsiteX0" fmla="*/ 80922 w 381055"/>
                  <a:gd name="connsiteY0" fmla="*/ 266740 h 381000"/>
                  <a:gd name="connsiteX1" fmla="*/ 114260 w 381055"/>
                  <a:gd name="connsiteY1" fmla="*/ 300078 h 381000"/>
                  <a:gd name="connsiteX2" fmla="*/ 114260 w 381055"/>
                  <a:gd name="connsiteY2" fmla="*/ 347663 h 381000"/>
                  <a:gd name="connsiteX3" fmla="*/ 80922 w 381055"/>
                  <a:gd name="connsiteY3" fmla="*/ 381000 h 381000"/>
                  <a:gd name="connsiteX4" fmla="*/ 33338 w 381055"/>
                  <a:gd name="connsiteY4" fmla="*/ 381000 h 381000"/>
                  <a:gd name="connsiteX5" fmla="*/ 0 w 381055"/>
                  <a:gd name="connsiteY5" fmla="*/ 347663 h 381000"/>
                  <a:gd name="connsiteX6" fmla="*/ 0 w 381055"/>
                  <a:gd name="connsiteY6" fmla="*/ 300078 h 381000"/>
                  <a:gd name="connsiteX7" fmla="*/ 33338 w 381055"/>
                  <a:gd name="connsiteY7" fmla="*/ 266740 h 381000"/>
                  <a:gd name="connsiteX8" fmla="*/ 80922 w 381055"/>
                  <a:gd name="connsiteY8" fmla="*/ 266740 h 381000"/>
                  <a:gd name="connsiteX9" fmla="*/ 147601 w 381055"/>
                  <a:gd name="connsiteY9" fmla="*/ 304800 h 381000"/>
                  <a:gd name="connsiteX10" fmla="*/ 366768 w 381055"/>
                  <a:gd name="connsiteY10" fmla="*/ 304800 h 381000"/>
                  <a:gd name="connsiteX11" fmla="*/ 381055 w 381055"/>
                  <a:gd name="connsiteY11" fmla="*/ 319088 h 381000"/>
                  <a:gd name="connsiteX12" fmla="*/ 368707 w 381055"/>
                  <a:gd name="connsiteY12" fmla="*/ 333245 h 381000"/>
                  <a:gd name="connsiteX13" fmla="*/ 366768 w 381055"/>
                  <a:gd name="connsiteY13" fmla="*/ 333375 h 381000"/>
                  <a:gd name="connsiteX14" fmla="*/ 147601 w 381055"/>
                  <a:gd name="connsiteY14" fmla="*/ 333375 h 381000"/>
                  <a:gd name="connsiteX15" fmla="*/ 133314 w 381055"/>
                  <a:gd name="connsiteY15" fmla="*/ 319088 h 381000"/>
                  <a:gd name="connsiteX16" fmla="*/ 145662 w 381055"/>
                  <a:gd name="connsiteY16" fmla="*/ 304930 h 381000"/>
                  <a:gd name="connsiteX17" fmla="*/ 147601 w 381055"/>
                  <a:gd name="connsiteY17" fmla="*/ 304800 h 381000"/>
                  <a:gd name="connsiteX18" fmla="*/ 366768 w 381055"/>
                  <a:gd name="connsiteY18" fmla="*/ 304800 h 381000"/>
                  <a:gd name="connsiteX19" fmla="*/ 147601 w 381055"/>
                  <a:gd name="connsiteY19" fmla="*/ 304800 h 381000"/>
                  <a:gd name="connsiteX20" fmla="*/ 80922 w 381055"/>
                  <a:gd name="connsiteY20" fmla="*/ 133370 h 381000"/>
                  <a:gd name="connsiteX21" fmla="*/ 114260 w 381055"/>
                  <a:gd name="connsiteY21" fmla="*/ 166708 h 381000"/>
                  <a:gd name="connsiteX22" fmla="*/ 114260 w 381055"/>
                  <a:gd name="connsiteY22" fmla="*/ 214292 h 381000"/>
                  <a:gd name="connsiteX23" fmla="*/ 80922 w 381055"/>
                  <a:gd name="connsiteY23" fmla="*/ 247629 h 381000"/>
                  <a:gd name="connsiteX24" fmla="*/ 33338 w 381055"/>
                  <a:gd name="connsiteY24" fmla="*/ 247629 h 381000"/>
                  <a:gd name="connsiteX25" fmla="*/ 0 w 381055"/>
                  <a:gd name="connsiteY25" fmla="*/ 214292 h 381000"/>
                  <a:gd name="connsiteX26" fmla="*/ 0 w 381055"/>
                  <a:gd name="connsiteY26" fmla="*/ 166708 h 381000"/>
                  <a:gd name="connsiteX27" fmla="*/ 33338 w 381055"/>
                  <a:gd name="connsiteY27" fmla="*/ 133370 h 381000"/>
                  <a:gd name="connsiteX28" fmla="*/ 80922 w 381055"/>
                  <a:gd name="connsiteY28" fmla="*/ 133370 h 381000"/>
                  <a:gd name="connsiteX29" fmla="*/ 147601 w 381055"/>
                  <a:gd name="connsiteY29" fmla="*/ 171450 h 381000"/>
                  <a:gd name="connsiteX30" fmla="*/ 366768 w 381055"/>
                  <a:gd name="connsiteY30" fmla="*/ 171450 h 381000"/>
                  <a:gd name="connsiteX31" fmla="*/ 381055 w 381055"/>
                  <a:gd name="connsiteY31" fmla="*/ 185738 h 381000"/>
                  <a:gd name="connsiteX32" fmla="*/ 368707 w 381055"/>
                  <a:gd name="connsiteY32" fmla="*/ 199895 h 381000"/>
                  <a:gd name="connsiteX33" fmla="*/ 366768 w 381055"/>
                  <a:gd name="connsiteY33" fmla="*/ 200025 h 381000"/>
                  <a:gd name="connsiteX34" fmla="*/ 147601 w 381055"/>
                  <a:gd name="connsiteY34" fmla="*/ 200025 h 381000"/>
                  <a:gd name="connsiteX35" fmla="*/ 133314 w 381055"/>
                  <a:gd name="connsiteY35" fmla="*/ 185738 h 381000"/>
                  <a:gd name="connsiteX36" fmla="*/ 145662 w 381055"/>
                  <a:gd name="connsiteY36" fmla="*/ 171580 h 381000"/>
                  <a:gd name="connsiteX37" fmla="*/ 147601 w 381055"/>
                  <a:gd name="connsiteY37" fmla="*/ 171450 h 381000"/>
                  <a:gd name="connsiteX38" fmla="*/ 366768 w 381055"/>
                  <a:gd name="connsiteY38" fmla="*/ 171450 h 381000"/>
                  <a:gd name="connsiteX39" fmla="*/ 147601 w 381055"/>
                  <a:gd name="connsiteY39" fmla="*/ 171450 h 381000"/>
                  <a:gd name="connsiteX40" fmla="*/ 80922 w 381055"/>
                  <a:gd name="connsiteY40" fmla="*/ 0 h 381000"/>
                  <a:gd name="connsiteX41" fmla="*/ 114260 w 381055"/>
                  <a:gd name="connsiteY41" fmla="*/ 33338 h 381000"/>
                  <a:gd name="connsiteX42" fmla="*/ 114260 w 381055"/>
                  <a:gd name="connsiteY42" fmla="*/ 80922 h 381000"/>
                  <a:gd name="connsiteX43" fmla="*/ 80922 w 381055"/>
                  <a:gd name="connsiteY43" fmla="*/ 114260 h 381000"/>
                  <a:gd name="connsiteX44" fmla="*/ 33338 w 381055"/>
                  <a:gd name="connsiteY44" fmla="*/ 114260 h 381000"/>
                  <a:gd name="connsiteX45" fmla="*/ 0 w 381055"/>
                  <a:gd name="connsiteY45" fmla="*/ 80922 h 381000"/>
                  <a:gd name="connsiteX46" fmla="*/ 0 w 381055"/>
                  <a:gd name="connsiteY46" fmla="*/ 33338 h 381000"/>
                  <a:gd name="connsiteX47" fmla="*/ 33338 w 381055"/>
                  <a:gd name="connsiteY47" fmla="*/ 0 h 381000"/>
                  <a:gd name="connsiteX48" fmla="*/ 80922 w 381055"/>
                  <a:gd name="connsiteY48" fmla="*/ 0 h 381000"/>
                  <a:gd name="connsiteX49" fmla="*/ 147601 w 381055"/>
                  <a:gd name="connsiteY49" fmla="*/ 38100 h 381000"/>
                  <a:gd name="connsiteX50" fmla="*/ 366768 w 381055"/>
                  <a:gd name="connsiteY50" fmla="*/ 38100 h 381000"/>
                  <a:gd name="connsiteX51" fmla="*/ 381055 w 381055"/>
                  <a:gd name="connsiteY51" fmla="*/ 52388 h 381000"/>
                  <a:gd name="connsiteX52" fmla="*/ 368707 w 381055"/>
                  <a:gd name="connsiteY52" fmla="*/ 66545 h 381000"/>
                  <a:gd name="connsiteX53" fmla="*/ 366768 w 381055"/>
                  <a:gd name="connsiteY53" fmla="*/ 66675 h 381000"/>
                  <a:gd name="connsiteX54" fmla="*/ 147601 w 381055"/>
                  <a:gd name="connsiteY54" fmla="*/ 66675 h 381000"/>
                  <a:gd name="connsiteX55" fmla="*/ 133314 w 381055"/>
                  <a:gd name="connsiteY55" fmla="*/ 52388 h 381000"/>
                  <a:gd name="connsiteX56" fmla="*/ 145662 w 381055"/>
                  <a:gd name="connsiteY56" fmla="*/ 38230 h 381000"/>
                  <a:gd name="connsiteX57" fmla="*/ 147601 w 381055"/>
                  <a:gd name="connsiteY57" fmla="*/ 38100 h 381000"/>
                  <a:gd name="connsiteX58" fmla="*/ 366768 w 381055"/>
                  <a:gd name="connsiteY58" fmla="*/ 38100 h 381000"/>
                  <a:gd name="connsiteX59" fmla="*/ 147601 w 381055"/>
                  <a:gd name="connsiteY59" fmla="*/ 38100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381055" h="381000">
                    <a:moveTo>
                      <a:pt x="80922" y="266740"/>
                    </a:moveTo>
                    <a:cubicBezTo>
                      <a:pt x="99334" y="266740"/>
                      <a:pt x="114260" y="281666"/>
                      <a:pt x="114260" y="300078"/>
                    </a:cubicBezTo>
                    <a:lnTo>
                      <a:pt x="114260" y="347663"/>
                    </a:lnTo>
                    <a:cubicBezTo>
                      <a:pt x="114260" y="366074"/>
                      <a:pt x="99334" y="381000"/>
                      <a:pt x="80922" y="381000"/>
                    </a:cubicBezTo>
                    <a:lnTo>
                      <a:pt x="33338" y="381000"/>
                    </a:lnTo>
                    <a:cubicBezTo>
                      <a:pt x="14926" y="381000"/>
                      <a:pt x="0" y="366074"/>
                      <a:pt x="0" y="347663"/>
                    </a:cubicBezTo>
                    <a:lnTo>
                      <a:pt x="0" y="300078"/>
                    </a:lnTo>
                    <a:cubicBezTo>
                      <a:pt x="0" y="281666"/>
                      <a:pt x="14926" y="266740"/>
                      <a:pt x="33338" y="266740"/>
                    </a:cubicBezTo>
                    <a:lnTo>
                      <a:pt x="80922" y="266740"/>
                    </a:lnTo>
                    <a:close/>
                    <a:moveTo>
                      <a:pt x="147601" y="304800"/>
                    </a:moveTo>
                    <a:lnTo>
                      <a:pt x="366768" y="304800"/>
                    </a:lnTo>
                    <a:cubicBezTo>
                      <a:pt x="374658" y="304800"/>
                      <a:pt x="381055" y="311197"/>
                      <a:pt x="381055" y="319088"/>
                    </a:cubicBezTo>
                    <a:cubicBezTo>
                      <a:pt x="381055" y="326321"/>
                      <a:pt x="375679" y="332299"/>
                      <a:pt x="368707" y="333245"/>
                    </a:cubicBezTo>
                    <a:lnTo>
                      <a:pt x="366768" y="333375"/>
                    </a:lnTo>
                    <a:lnTo>
                      <a:pt x="147601" y="333375"/>
                    </a:lnTo>
                    <a:cubicBezTo>
                      <a:pt x="139710" y="333375"/>
                      <a:pt x="133314" y="326978"/>
                      <a:pt x="133314" y="319088"/>
                    </a:cubicBezTo>
                    <a:cubicBezTo>
                      <a:pt x="133314" y="311854"/>
                      <a:pt x="138689" y="305876"/>
                      <a:pt x="145662" y="304930"/>
                    </a:cubicBezTo>
                    <a:lnTo>
                      <a:pt x="147601" y="304800"/>
                    </a:lnTo>
                    <a:lnTo>
                      <a:pt x="366768" y="304800"/>
                    </a:lnTo>
                    <a:lnTo>
                      <a:pt x="147601" y="304800"/>
                    </a:lnTo>
                    <a:close/>
                    <a:moveTo>
                      <a:pt x="80922" y="133370"/>
                    </a:moveTo>
                    <a:cubicBezTo>
                      <a:pt x="99334" y="133370"/>
                      <a:pt x="114260" y="148296"/>
                      <a:pt x="114260" y="166708"/>
                    </a:cubicBezTo>
                    <a:lnTo>
                      <a:pt x="114260" y="214292"/>
                    </a:lnTo>
                    <a:cubicBezTo>
                      <a:pt x="114260" y="232703"/>
                      <a:pt x="99334" y="247629"/>
                      <a:pt x="80922" y="247629"/>
                    </a:cubicBezTo>
                    <a:lnTo>
                      <a:pt x="33338" y="247629"/>
                    </a:lnTo>
                    <a:cubicBezTo>
                      <a:pt x="14926" y="247629"/>
                      <a:pt x="0" y="232703"/>
                      <a:pt x="0" y="214292"/>
                    </a:cubicBezTo>
                    <a:lnTo>
                      <a:pt x="0" y="166708"/>
                    </a:lnTo>
                    <a:cubicBezTo>
                      <a:pt x="0" y="148296"/>
                      <a:pt x="14926" y="133370"/>
                      <a:pt x="33338" y="133370"/>
                    </a:cubicBezTo>
                    <a:lnTo>
                      <a:pt x="80922" y="133370"/>
                    </a:lnTo>
                    <a:close/>
                    <a:moveTo>
                      <a:pt x="147601" y="171450"/>
                    </a:moveTo>
                    <a:lnTo>
                      <a:pt x="366768" y="171450"/>
                    </a:lnTo>
                    <a:cubicBezTo>
                      <a:pt x="374658" y="171450"/>
                      <a:pt x="381055" y="177847"/>
                      <a:pt x="381055" y="185738"/>
                    </a:cubicBezTo>
                    <a:cubicBezTo>
                      <a:pt x="381055" y="192971"/>
                      <a:pt x="375679" y="198949"/>
                      <a:pt x="368707" y="199895"/>
                    </a:cubicBezTo>
                    <a:lnTo>
                      <a:pt x="366768" y="200025"/>
                    </a:lnTo>
                    <a:lnTo>
                      <a:pt x="147601" y="200025"/>
                    </a:lnTo>
                    <a:cubicBezTo>
                      <a:pt x="139710" y="200025"/>
                      <a:pt x="133314" y="193628"/>
                      <a:pt x="133314" y="185738"/>
                    </a:cubicBezTo>
                    <a:cubicBezTo>
                      <a:pt x="133314" y="178504"/>
                      <a:pt x="138689" y="172526"/>
                      <a:pt x="145662" y="171580"/>
                    </a:cubicBezTo>
                    <a:lnTo>
                      <a:pt x="147601" y="171450"/>
                    </a:lnTo>
                    <a:lnTo>
                      <a:pt x="366768" y="171450"/>
                    </a:lnTo>
                    <a:lnTo>
                      <a:pt x="147601" y="171450"/>
                    </a:lnTo>
                    <a:close/>
                    <a:moveTo>
                      <a:pt x="80922" y="0"/>
                    </a:moveTo>
                    <a:cubicBezTo>
                      <a:pt x="99334" y="0"/>
                      <a:pt x="114260" y="14926"/>
                      <a:pt x="114260" y="33338"/>
                    </a:cubicBezTo>
                    <a:lnTo>
                      <a:pt x="114260" y="80922"/>
                    </a:lnTo>
                    <a:cubicBezTo>
                      <a:pt x="114260" y="99334"/>
                      <a:pt x="99334" y="114260"/>
                      <a:pt x="80922" y="114260"/>
                    </a:cubicBezTo>
                    <a:lnTo>
                      <a:pt x="33338" y="114260"/>
                    </a:lnTo>
                    <a:cubicBezTo>
                      <a:pt x="14926" y="114260"/>
                      <a:pt x="0" y="99334"/>
                      <a:pt x="0" y="80922"/>
                    </a:cubicBezTo>
                    <a:lnTo>
                      <a:pt x="0" y="33338"/>
                    </a:lnTo>
                    <a:cubicBezTo>
                      <a:pt x="0" y="14926"/>
                      <a:pt x="14926" y="0"/>
                      <a:pt x="33338" y="0"/>
                    </a:cubicBezTo>
                    <a:lnTo>
                      <a:pt x="80922" y="0"/>
                    </a:lnTo>
                    <a:close/>
                    <a:moveTo>
                      <a:pt x="147601" y="38100"/>
                    </a:moveTo>
                    <a:lnTo>
                      <a:pt x="366768" y="38100"/>
                    </a:lnTo>
                    <a:cubicBezTo>
                      <a:pt x="374658" y="38100"/>
                      <a:pt x="381055" y="44497"/>
                      <a:pt x="381055" y="52388"/>
                    </a:cubicBezTo>
                    <a:cubicBezTo>
                      <a:pt x="381055" y="59621"/>
                      <a:pt x="375679" y="65598"/>
                      <a:pt x="368707" y="66545"/>
                    </a:cubicBezTo>
                    <a:lnTo>
                      <a:pt x="366768" y="66675"/>
                    </a:lnTo>
                    <a:lnTo>
                      <a:pt x="147601" y="66675"/>
                    </a:lnTo>
                    <a:cubicBezTo>
                      <a:pt x="139710" y="66675"/>
                      <a:pt x="133314" y="60278"/>
                      <a:pt x="133314" y="52388"/>
                    </a:cubicBezTo>
                    <a:cubicBezTo>
                      <a:pt x="133314" y="45154"/>
                      <a:pt x="138689" y="39177"/>
                      <a:pt x="145662" y="38230"/>
                    </a:cubicBezTo>
                    <a:lnTo>
                      <a:pt x="147601" y="38100"/>
                    </a:lnTo>
                    <a:lnTo>
                      <a:pt x="366768" y="38100"/>
                    </a:lnTo>
                    <a:lnTo>
                      <a:pt x="147601" y="38100"/>
                    </a:ln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6" rIns="0" bIns="45714" numCol="1" spcCol="0" rtlCol="0" fromWordArt="0" anchor="ctr" anchorCtr="0" forceAA="0" compatLnSpc="1">
                <a:prstTxWarp prst="textNoShape">
                  <a:avLst/>
                </a:prstTxWarp>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defTabSz="914184" fontAlgn="base">
                  <a:spcBef>
                    <a:spcPct val="0"/>
                  </a:spcBef>
                  <a:spcAft>
                    <a:spcPct val="0"/>
                  </a:spcAft>
                </a:pPr>
                <a:endParaRPr lang="en-US" sz="1600" b="1" kern="0">
                  <a:ln w="3175">
                    <a:noFill/>
                  </a:ln>
                  <a:gradFill>
                    <a:gsLst>
                      <a:gs pos="53933">
                        <a:srgbClr val="FFFFFF"/>
                      </a:gs>
                      <a:gs pos="38000">
                        <a:srgbClr val="FFFFFF"/>
                      </a:gs>
                    </a:gsLst>
                    <a:path path="circle">
                      <a:fillToRect l="100000" b="100000"/>
                    </a:path>
                  </a:gradFill>
                  <a:latin typeface="Calibri" panose="020F0502020204030204"/>
                  <a:cs typeface="Segoe UI" pitchFamily="34" charset="0"/>
                </a:endParaRPr>
              </a:p>
            </p:txBody>
          </p:sp>
        </p:grpSp>
        <p:grpSp>
          <p:nvGrpSpPr>
            <p:cNvPr id="26" name="Group 25">
              <a:extLst>
                <a:ext uri="{FF2B5EF4-FFF2-40B4-BE49-F238E27FC236}">
                  <a16:creationId xmlns:a16="http://schemas.microsoft.com/office/drawing/2014/main" id="{C122D8A0-A911-8781-9DD0-2350D7E88989}"/>
                </a:ext>
              </a:extLst>
            </p:cNvPr>
            <p:cNvGrpSpPr/>
            <p:nvPr/>
          </p:nvGrpSpPr>
          <p:grpSpPr>
            <a:xfrm>
              <a:off x="1702889" y="5454251"/>
              <a:ext cx="2753662" cy="329184"/>
              <a:chOff x="1129818" y="5152800"/>
              <a:chExt cx="2753662" cy="329184"/>
            </a:xfrm>
          </p:grpSpPr>
          <p:sp>
            <p:nvSpPr>
              <p:cNvPr id="12" name="TextBox 11">
                <a:extLst>
                  <a:ext uri="{FF2B5EF4-FFF2-40B4-BE49-F238E27FC236}">
                    <a16:creationId xmlns:a16="http://schemas.microsoft.com/office/drawing/2014/main" id="{FA9FCF31-A475-C751-BCD1-25F6DDFFA352}"/>
                  </a:ext>
                </a:extLst>
              </p:cNvPr>
              <p:cNvSpPr txBox="1"/>
              <p:nvPr/>
            </p:nvSpPr>
            <p:spPr>
              <a:xfrm>
                <a:off x="1720245" y="5178893"/>
                <a:ext cx="2163235" cy="246253"/>
              </a:xfrm>
              <a:prstGeom prst="rect">
                <a:avLst/>
              </a:prstGeom>
              <a:noFill/>
            </p:spPr>
            <p:txBody>
              <a:bodyPr wrap="square" lIns="0" tIns="0" rIns="0" bIns="0">
                <a:sp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l"/>
                <a:r>
                  <a:rPr lang="en-US" sz="1600">
                    <a:latin typeface="Open Sans SemiBold"/>
                    <a:ea typeface="Open Sans SemiBold"/>
                    <a:cs typeface="Open Sans SemiBold"/>
                  </a:rPr>
                  <a:t>Dependencies</a:t>
                </a:r>
              </a:p>
            </p:txBody>
          </p:sp>
          <p:sp>
            <p:nvSpPr>
              <p:cNvPr id="19" name="Graphic 104">
                <a:extLst>
                  <a:ext uri="{FF2B5EF4-FFF2-40B4-BE49-F238E27FC236}">
                    <a16:creationId xmlns:a16="http://schemas.microsoft.com/office/drawing/2014/main" id="{F27111FA-BA95-C2F3-406E-E5DA2F6973EF}"/>
                  </a:ext>
                </a:extLst>
              </p:cNvPr>
              <p:cNvSpPr>
                <a:spLocks noChangeAspect="1"/>
              </p:cNvSpPr>
              <p:nvPr/>
            </p:nvSpPr>
            <p:spPr>
              <a:xfrm>
                <a:off x="1129818" y="5152800"/>
                <a:ext cx="365760" cy="329184"/>
              </a:xfrm>
              <a:custGeom>
                <a:avLst/>
                <a:gdLst>
                  <a:gd name="connsiteX0" fmla="*/ 14288 w 381000"/>
                  <a:gd name="connsiteY0" fmla="*/ 0 h 342900"/>
                  <a:gd name="connsiteX1" fmla="*/ 0 w 381000"/>
                  <a:gd name="connsiteY1" fmla="*/ 14288 h 342900"/>
                  <a:gd name="connsiteX2" fmla="*/ 14288 w 381000"/>
                  <a:gd name="connsiteY2" fmla="*/ 28575 h 342900"/>
                  <a:gd name="connsiteX3" fmla="*/ 38100 w 381000"/>
                  <a:gd name="connsiteY3" fmla="*/ 28575 h 342900"/>
                  <a:gd name="connsiteX4" fmla="*/ 38100 w 381000"/>
                  <a:gd name="connsiteY4" fmla="*/ 138113 h 342900"/>
                  <a:gd name="connsiteX5" fmla="*/ 80963 w 381000"/>
                  <a:gd name="connsiteY5" fmla="*/ 180975 h 342900"/>
                  <a:gd name="connsiteX6" fmla="*/ 200025 w 381000"/>
                  <a:gd name="connsiteY6" fmla="*/ 180975 h 342900"/>
                  <a:gd name="connsiteX7" fmla="*/ 200025 w 381000"/>
                  <a:gd name="connsiteY7" fmla="*/ 300038 h 342900"/>
                  <a:gd name="connsiteX8" fmla="*/ 242888 w 381000"/>
                  <a:gd name="connsiteY8" fmla="*/ 342900 h 342900"/>
                  <a:gd name="connsiteX9" fmla="*/ 366713 w 381000"/>
                  <a:gd name="connsiteY9" fmla="*/ 342900 h 342900"/>
                  <a:gd name="connsiteX10" fmla="*/ 381000 w 381000"/>
                  <a:gd name="connsiteY10" fmla="*/ 328613 h 342900"/>
                  <a:gd name="connsiteX11" fmla="*/ 366713 w 381000"/>
                  <a:gd name="connsiteY11" fmla="*/ 314325 h 342900"/>
                  <a:gd name="connsiteX12" fmla="*/ 342900 w 381000"/>
                  <a:gd name="connsiteY12" fmla="*/ 314325 h 342900"/>
                  <a:gd name="connsiteX13" fmla="*/ 342900 w 381000"/>
                  <a:gd name="connsiteY13" fmla="*/ 195263 h 342900"/>
                  <a:gd name="connsiteX14" fmla="*/ 300038 w 381000"/>
                  <a:gd name="connsiteY14" fmla="*/ 152400 h 342900"/>
                  <a:gd name="connsiteX15" fmla="*/ 180975 w 381000"/>
                  <a:gd name="connsiteY15" fmla="*/ 152400 h 342900"/>
                  <a:gd name="connsiteX16" fmla="*/ 180975 w 381000"/>
                  <a:gd name="connsiteY16" fmla="*/ 42863 h 342900"/>
                  <a:gd name="connsiteX17" fmla="*/ 138113 w 381000"/>
                  <a:gd name="connsiteY17" fmla="*/ 0 h 342900"/>
                  <a:gd name="connsiteX18" fmla="*/ 14288 w 381000"/>
                  <a:gd name="connsiteY18" fmla="*/ 0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81000" h="342900">
                    <a:moveTo>
                      <a:pt x="14288" y="0"/>
                    </a:moveTo>
                    <a:cubicBezTo>
                      <a:pt x="6397" y="0"/>
                      <a:pt x="0" y="6397"/>
                      <a:pt x="0" y="14288"/>
                    </a:cubicBezTo>
                    <a:cubicBezTo>
                      <a:pt x="0" y="22178"/>
                      <a:pt x="6397" y="28575"/>
                      <a:pt x="14288" y="28575"/>
                    </a:cubicBezTo>
                    <a:lnTo>
                      <a:pt x="38100" y="28575"/>
                    </a:lnTo>
                    <a:lnTo>
                      <a:pt x="38100" y="138113"/>
                    </a:lnTo>
                    <a:cubicBezTo>
                      <a:pt x="38100" y="161784"/>
                      <a:pt x="57290" y="180975"/>
                      <a:pt x="80963" y="180975"/>
                    </a:cubicBezTo>
                    <a:lnTo>
                      <a:pt x="200025" y="180975"/>
                    </a:lnTo>
                    <a:lnTo>
                      <a:pt x="200025" y="300038"/>
                    </a:lnTo>
                    <a:cubicBezTo>
                      <a:pt x="200025" y="323709"/>
                      <a:pt x="219216" y="342900"/>
                      <a:pt x="242888" y="342900"/>
                    </a:cubicBezTo>
                    <a:lnTo>
                      <a:pt x="366713" y="342900"/>
                    </a:lnTo>
                    <a:cubicBezTo>
                      <a:pt x="374603" y="342900"/>
                      <a:pt x="381000" y="336503"/>
                      <a:pt x="381000" y="328613"/>
                    </a:cubicBezTo>
                    <a:cubicBezTo>
                      <a:pt x="381000" y="320722"/>
                      <a:pt x="374603" y="314325"/>
                      <a:pt x="366713" y="314325"/>
                    </a:cubicBezTo>
                    <a:lnTo>
                      <a:pt x="342900" y="314325"/>
                    </a:lnTo>
                    <a:lnTo>
                      <a:pt x="342900" y="195263"/>
                    </a:lnTo>
                    <a:cubicBezTo>
                      <a:pt x="342900" y="171591"/>
                      <a:pt x="323709" y="152400"/>
                      <a:pt x="300038" y="152400"/>
                    </a:cubicBezTo>
                    <a:lnTo>
                      <a:pt x="180975" y="152400"/>
                    </a:lnTo>
                    <a:lnTo>
                      <a:pt x="180975" y="42863"/>
                    </a:lnTo>
                    <a:cubicBezTo>
                      <a:pt x="180975" y="19190"/>
                      <a:pt x="161784" y="0"/>
                      <a:pt x="138113" y="0"/>
                    </a:cubicBezTo>
                    <a:lnTo>
                      <a:pt x="14288" y="0"/>
                    </a:ln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6" rIns="0" bIns="45714" numCol="1" spcCol="0" rtlCol="0" fromWordArt="0" anchor="ctr" anchorCtr="0" forceAA="0" compatLnSpc="1">
                <a:prstTxWarp prst="textNoShape">
                  <a:avLst/>
                </a:prstTxWarp>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defTabSz="914184" fontAlgn="base">
                  <a:spcBef>
                    <a:spcPct val="0"/>
                  </a:spcBef>
                  <a:spcAft>
                    <a:spcPct val="0"/>
                  </a:spcAft>
                </a:pPr>
                <a:endParaRPr lang="en-US" sz="1600" b="1" kern="0">
                  <a:ln w="3175">
                    <a:noFill/>
                  </a:ln>
                  <a:gradFill>
                    <a:gsLst>
                      <a:gs pos="53933">
                        <a:srgbClr val="FFFFFF"/>
                      </a:gs>
                      <a:gs pos="38000">
                        <a:srgbClr val="FFFFFF"/>
                      </a:gs>
                    </a:gsLst>
                    <a:path path="circle">
                      <a:fillToRect l="100000" b="100000"/>
                    </a:path>
                  </a:gradFill>
                  <a:latin typeface="Calibri" panose="020F0502020204030204"/>
                  <a:cs typeface="Segoe UI" pitchFamily="34" charset="0"/>
                </a:endParaRPr>
              </a:p>
            </p:txBody>
          </p:sp>
        </p:grpSp>
        <p:grpSp>
          <p:nvGrpSpPr>
            <p:cNvPr id="24" name="Group 23">
              <a:extLst>
                <a:ext uri="{FF2B5EF4-FFF2-40B4-BE49-F238E27FC236}">
                  <a16:creationId xmlns:a16="http://schemas.microsoft.com/office/drawing/2014/main" id="{9CC4CC8A-C18C-18E4-0FB0-8FCF91D16387}"/>
                </a:ext>
              </a:extLst>
            </p:cNvPr>
            <p:cNvGrpSpPr/>
            <p:nvPr/>
          </p:nvGrpSpPr>
          <p:grpSpPr>
            <a:xfrm>
              <a:off x="1702889" y="4601018"/>
              <a:ext cx="2753662" cy="365760"/>
              <a:chOff x="1129818" y="4468732"/>
              <a:chExt cx="2753662" cy="365760"/>
            </a:xfrm>
          </p:grpSpPr>
          <p:sp>
            <p:nvSpPr>
              <p:cNvPr id="10" name="TextBox 9">
                <a:extLst>
                  <a:ext uri="{FF2B5EF4-FFF2-40B4-BE49-F238E27FC236}">
                    <a16:creationId xmlns:a16="http://schemas.microsoft.com/office/drawing/2014/main" id="{F769C1E2-F815-6F86-C2F3-2BA3C2EBD418}"/>
                  </a:ext>
                </a:extLst>
              </p:cNvPr>
              <p:cNvSpPr txBox="1"/>
              <p:nvPr/>
            </p:nvSpPr>
            <p:spPr>
              <a:xfrm>
                <a:off x="1720245" y="4513113"/>
                <a:ext cx="2163235" cy="246253"/>
              </a:xfrm>
              <a:prstGeom prst="rect">
                <a:avLst/>
              </a:prstGeom>
              <a:noFill/>
            </p:spPr>
            <p:txBody>
              <a:bodyPr wrap="square" lIns="0" tIns="0" rIns="0" bIns="0">
                <a:sp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l"/>
                <a:r>
                  <a:rPr lang="en-US" sz="1600">
                    <a:latin typeface="Open Sans SemiBold"/>
                    <a:ea typeface="Open Sans SemiBold"/>
                    <a:cs typeface="Open Sans SemiBold"/>
                  </a:rPr>
                  <a:t>Distributed Traces</a:t>
                </a:r>
              </a:p>
            </p:txBody>
          </p:sp>
          <p:sp>
            <p:nvSpPr>
              <p:cNvPr id="20" name="Graphic 237">
                <a:extLst>
                  <a:ext uri="{FF2B5EF4-FFF2-40B4-BE49-F238E27FC236}">
                    <a16:creationId xmlns:a16="http://schemas.microsoft.com/office/drawing/2014/main" id="{37A1A383-1DE5-7119-1626-71579EE169B2}"/>
                  </a:ext>
                </a:extLst>
              </p:cNvPr>
              <p:cNvSpPr>
                <a:spLocks noChangeAspect="1"/>
              </p:cNvSpPr>
              <p:nvPr/>
            </p:nvSpPr>
            <p:spPr>
              <a:xfrm>
                <a:off x="1129818" y="4468732"/>
                <a:ext cx="365760" cy="365760"/>
              </a:xfrm>
              <a:custGeom>
                <a:avLst/>
                <a:gdLst>
                  <a:gd name="connsiteX0" fmla="*/ 256358 w 381000"/>
                  <a:gd name="connsiteY0" fmla="*/ 84908 h 381000"/>
                  <a:gd name="connsiteX1" fmla="*/ 229417 w 381000"/>
                  <a:gd name="connsiteY1" fmla="*/ 84908 h 381000"/>
                  <a:gd name="connsiteX2" fmla="*/ 209550 w 381000"/>
                  <a:gd name="connsiteY2" fmla="*/ 65041 h 381000"/>
                  <a:gd name="connsiteX3" fmla="*/ 209550 w 381000"/>
                  <a:gd name="connsiteY3" fmla="*/ 119063 h 381000"/>
                  <a:gd name="connsiteX4" fmla="*/ 190500 w 381000"/>
                  <a:gd name="connsiteY4" fmla="*/ 138113 h 381000"/>
                  <a:gd name="connsiteX5" fmla="*/ 171450 w 381000"/>
                  <a:gd name="connsiteY5" fmla="*/ 119063 h 381000"/>
                  <a:gd name="connsiteX6" fmla="*/ 171450 w 381000"/>
                  <a:gd name="connsiteY6" fmla="*/ 65041 h 381000"/>
                  <a:gd name="connsiteX7" fmla="*/ 151583 w 381000"/>
                  <a:gd name="connsiteY7" fmla="*/ 84908 h 381000"/>
                  <a:gd name="connsiteX8" fmla="*/ 124642 w 381000"/>
                  <a:gd name="connsiteY8" fmla="*/ 84908 h 381000"/>
                  <a:gd name="connsiteX9" fmla="*/ 124642 w 381000"/>
                  <a:gd name="connsiteY9" fmla="*/ 57967 h 381000"/>
                  <a:gd name="connsiteX10" fmla="*/ 177030 w 381000"/>
                  <a:gd name="connsiteY10" fmla="*/ 5580 h 381000"/>
                  <a:gd name="connsiteX11" fmla="*/ 190500 w 381000"/>
                  <a:gd name="connsiteY11" fmla="*/ 0 h 381000"/>
                  <a:gd name="connsiteX12" fmla="*/ 203970 w 381000"/>
                  <a:gd name="connsiteY12" fmla="*/ 5580 h 381000"/>
                  <a:gd name="connsiteX13" fmla="*/ 256358 w 381000"/>
                  <a:gd name="connsiteY13" fmla="*/ 57967 h 381000"/>
                  <a:gd name="connsiteX14" fmla="*/ 256358 w 381000"/>
                  <a:gd name="connsiteY14" fmla="*/ 84908 h 381000"/>
                  <a:gd name="connsiteX15" fmla="*/ 84908 w 381000"/>
                  <a:gd name="connsiteY15" fmla="*/ 229417 h 381000"/>
                  <a:gd name="connsiteX16" fmla="*/ 84908 w 381000"/>
                  <a:gd name="connsiteY16" fmla="*/ 256358 h 381000"/>
                  <a:gd name="connsiteX17" fmla="*/ 57967 w 381000"/>
                  <a:gd name="connsiteY17" fmla="*/ 256358 h 381000"/>
                  <a:gd name="connsiteX18" fmla="*/ 5580 w 381000"/>
                  <a:gd name="connsiteY18" fmla="*/ 203970 h 381000"/>
                  <a:gd name="connsiteX19" fmla="*/ 0 w 381000"/>
                  <a:gd name="connsiteY19" fmla="*/ 190500 h 381000"/>
                  <a:gd name="connsiteX20" fmla="*/ 5580 w 381000"/>
                  <a:gd name="connsiteY20" fmla="*/ 177030 h 381000"/>
                  <a:gd name="connsiteX21" fmla="*/ 57967 w 381000"/>
                  <a:gd name="connsiteY21" fmla="*/ 124642 h 381000"/>
                  <a:gd name="connsiteX22" fmla="*/ 84908 w 381000"/>
                  <a:gd name="connsiteY22" fmla="*/ 124642 h 381000"/>
                  <a:gd name="connsiteX23" fmla="*/ 84908 w 381000"/>
                  <a:gd name="connsiteY23" fmla="*/ 151583 h 381000"/>
                  <a:gd name="connsiteX24" fmla="*/ 65041 w 381000"/>
                  <a:gd name="connsiteY24" fmla="*/ 171450 h 381000"/>
                  <a:gd name="connsiteX25" fmla="*/ 119063 w 381000"/>
                  <a:gd name="connsiteY25" fmla="*/ 171450 h 381000"/>
                  <a:gd name="connsiteX26" fmla="*/ 138113 w 381000"/>
                  <a:gd name="connsiteY26" fmla="*/ 190500 h 381000"/>
                  <a:gd name="connsiteX27" fmla="*/ 119063 w 381000"/>
                  <a:gd name="connsiteY27" fmla="*/ 209550 h 381000"/>
                  <a:gd name="connsiteX28" fmla="*/ 65041 w 381000"/>
                  <a:gd name="connsiteY28" fmla="*/ 209550 h 381000"/>
                  <a:gd name="connsiteX29" fmla="*/ 84908 w 381000"/>
                  <a:gd name="connsiteY29" fmla="*/ 229417 h 381000"/>
                  <a:gd name="connsiteX30" fmla="*/ 323033 w 381000"/>
                  <a:gd name="connsiteY30" fmla="*/ 256358 h 381000"/>
                  <a:gd name="connsiteX31" fmla="*/ 296092 w 381000"/>
                  <a:gd name="connsiteY31" fmla="*/ 256358 h 381000"/>
                  <a:gd name="connsiteX32" fmla="*/ 296092 w 381000"/>
                  <a:gd name="connsiteY32" fmla="*/ 229417 h 381000"/>
                  <a:gd name="connsiteX33" fmla="*/ 315960 w 381000"/>
                  <a:gd name="connsiteY33" fmla="*/ 209550 h 381000"/>
                  <a:gd name="connsiteX34" fmla="*/ 261938 w 381000"/>
                  <a:gd name="connsiteY34" fmla="*/ 209550 h 381000"/>
                  <a:gd name="connsiteX35" fmla="*/ 242888 w 381000"/>
                  <a:gd name="connsiteY35" fmla="*/ 190500 h 381000"/>
                  <a:gd name="connsiteX36" fmla="*/ 261938 w 381000"/>
                  <a:gd name="connsiteY36" fmla="*/ 171450 h 381000"/>
                  <a:gd name="connsiteX37" fmla="*/ 315960 w 381000"/>
                  <a:gd name="connsiteY37" fmla="*/ 171450 h 381000"/>
                  <a:gd name="connsiteX38" fmla="*/ 296092 w 381000"/>
                  <a:gd name="connsiteY38" fmla="*/ 151583 h 381000"/>
                  <a:gd name="connsiteX39" fmla="*/ 296092 w 381000"/>
                  <a:gd name="connsiteY39" fmla="*/ 124642 h 381000"/>
                  <a:gd name="connsiteX40" fmla="*/ 323033 w 381000"/>
                  <a:gd name="connsiteY40" fmla="*/ 124642 h 381000"/>
                  <a:gd name="connsiteX41" fmla="*/ 375420 w 381000"/>
                  <a:gd name="connsiteY41" fmla="*/ 177030 h 381000"/>
                  <a:gd name="connsiteX42" fmla="*/ 381000 w 381000"/>
                  <a:gd name="connsiteY42" fmla="*/ 190500 h 381000"/>
                  <a:gd name="connsiteX43" fmla="*/ 375420 w 381000"/>
                  <a:gd name="connsiteY43" fmla="*/ 203970 h 381000"/>
                  <a:gd name="connsiteX44" fmla="*/ 323033 w 381000"/>
                  <a:gd name="connsiteY44" fmla="*/ 256358 h 381000"/>
                  <a:gd name="connsiteX45" fmla="*/ 171450 w 381000"/>
                  <a:gd name="connsiteY45" fmla="*/ 315960 h 381000"/>
                  <a:gd name="connsiteX46" fmla="*/ 171450 w 381000"/>
                  <a:gd name="connsiteY46" fmla="*/ 261938 h 381000"/>
                  <a:gd name="connsiteX47" fmla="*/ 190500 w 381000"/>
                  <a:gd name="connsiteY47" fmla="*/ 242888 h 381000"/>
                  <a:gd name="connsiteX48" fmla="*/ 209550 w 381000"/>
                  <a:gd name="connsiteY48" fmla="*/ 261938 h 381000"/>
                  <a:gd name="connsiteX49" fmla="*/ 209550 w 381000"/>
                  <a:gd name="connsiteY49" fmla="*/ 315960 h 381000"/>
                  <a:gd name="connsiteX50" fmla="*/ 229417 w 381000"/>
                  <a:gd name="connsiteY50" fmla="*/ 296092 h 381000"/>
                  <a:gd name="connsiteX51" fmla="*/ 256358 w 381000"/>
                  <a:gd name="connsiteY51" fmla="*/ 296092 h 381000"/>
                  <a:gd name="connsiteX52" fmla="*/ 256358 w 381000"/>
                  <a:gd name="connsiteY52" fmla="*/ 323033 h 381000"/>
                  <a:gd name="connsiteX53" fmla="*/ 203970 w 381000"/>
                  <a:gd name="connsiteY53" fmla="*/ 375420 h 381000"/>
                  <a:gd name="connsiteX54" fmla="*/ 190500 w 381000"/>
                  <a:gd name="connsiteY54" fmla="*/ 381000 h 381000"/>
                  <a:gd name="connsiteX55" fmla="*/ 177030 w 381000"/>
                  <a:gd name="connsiteY55" fmla="*/ 375420 h 381000"/>
                  <a:gd name="connsiteX56" fmla="*/ 124642 w 381000"/>
                  <a:gd name="connsiteY56" fmla="*/ 323033 h 381000"/>
                  <a:gd name="connsiteX57" fmla="*/ 124642 w 381000"/>
                  <a:gd name="connsiteY57" fmla="*/ 296092 h 381000"/>
                  <a:gd name="connsiteX58" fmla="*/ 151583 w 381000"/>
                  <a:gd name="connsiteY58" fmla="*/ 296092 h 381000"/>
                  <a:gd name="connsiteX59" fmla="*/ 171450 w 381000"/>
                  <a:gd name="connsiteY59" fmla="*/ 315960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381000" h="381000">
                    <a:moveTo>
                      <a:pt x="256358" y="84908"/>
                    </a:moveTo>
                    <a:cubicBezTo>
                      <a:pt x="248919" y="92347"/>
                      <a:pt x="236856" y="92347"/>
                      <a:pt x="229417" y="84908"/>
                    </a:cubicBezTo>
                    <a:lnTo>
                      <a:pt x="209550" y="65041"/>
                    </a:lnTo>
                    <a:lnTo>
                      <a:pt x="209550" y="119063"/>
                    </a:lnTo>
                    <a:cubicBezTo>
                      <a:pt x="209550" y="129583"/>
                      <a:pt x="201021" y="138113"/>
                      <a:pt x="190500" y="138113"/>
                    </a:cubicBezTo>
                    <a:cubicBezTo>
                      <a:pt x="179979" y="138113"/>
                      <a:pt x="171450" y="129583"/>
                      <a:pt x="171450" y="119063"/>
                    </a:cubicBezTo>
                    <a:lnTo>
                      <a:pt x="171450" y="65041"/>
                    </a:lnTo>
                    <a:lnTo>
                      <a:pt x="151583" y="84908"/>
                    </a:lnTo>
                    <a:cubicBezTo>
                      <a:pt x="144143" y="92347"/>
                      <a:pt x="132082" y="92347"/>
                      <a:pt x="124642" y="84908"/>
                    </a:cubicBezTo>
                    <a:cubicBezTo>
                      <a:pt x="117203" y="77468"/>
                      <a:pt x="117203" y="65407"/>
                      <a:pt x="124642" y="57967"/>
                    </a:cubicBezTo>
                    <a:lnTo>
                      <a:pt x="177030" y="5580"/>
                    </a:lnTo>
                    <a:cubicBezTo>
                      <a:pt x="180602" y="2007"/>
                      <a:pt x="185448" y="0"/>
                      <a:pt x="190500" y="0"/>
                    </a:cubicBezTo>
                    <a:cubicBezTo>
                      <a:pt x="195552" y="0"/>
                      <a:pt x="200398" y="2007"/>
                      <a:pt x="203970" y="5580"/>
                    </a:cubicBezTo>
                    <a:lnTo>
                      <a:pt x="256358" y="57967"/>
                    </a:lnTo>
                    <a:cubicBezTo>
                      <a:pt x="263797" y="65407"/>
                      <a:pt x="263797" y="77468"/>
                      <a:pt x="256358" y="84908"/>
                    </a:cubicBezTo>
                    <a:close/>
                    <a:moveTo>
                      <a:pt x="84908" y="229417"/>
                    </a:moveTo>
                    <a:cubicBezTo>
                      <a:pt x="92347" y="236856"/>
                      <a:pt x="92347" y="248919"/>
                      <a:pt x="84908" y="256358"/>
                    </a:cubicBezTo>
                    <a:cubicBezTo>
                      <a:pt x="77468" y="263797"/>
                      <a:pt x="65407" y="263797"/>
                      <a:pt x="57967" y="256358"/>
                    </a:cubicBezTo>
                    <a:lnTo>
                      <a:pt x="5580" y="203970"/>
                    </a:lnTo>
                    <a:cubicBezTo>
                      <a:pt x="2007" y="200398"/>
                      <a:pt x="0" y="195552"/>
                      <a:pt x="0" y="190500"/>
                    </a:cubicBezTo>
                    <a:cubicBezTo>
                      <a:pt x="0" y="185448"/>
                      <a:pt x="2007" y="180602"/>
                      <a:pt x="5580" y="177030"/>
                    </a:cubicBezTo>
                    <a:lnTo>
                      <a:pt x="57967" y="124642"/>
                    </a:lnTo>
                    <a:cubicBezTo>
                      <a:pt x="65407" y="117203"/>
                      <a:pt x="77468" y="117203"/>
                      <a:pt x="84908" y="124642"/>
                    </a:cubicBezTo>
                    <a:cubicBezTo>
                      <a:pt x="92347" y="132082"/>
                      <a:pt x="92347" y="144143"/>
                      <a:pt x="84908" y="151583"/>
                    </a:cubicBezTo>
                    <a:lnTo>
                      <a:pt x="65041" y="171450"/>
                    </a:lnTo>
                    <a:lnTo>
                      <a:pt x="119063" y="171450"/>
                    </a:lnTo>
                    <a:cubicBezTo>
                      <a:pt x="129583" y="171450"/>
                      <a:pt x="138113" y="179979"/>
                      <a:pt x="138113" y="190500"/>
                    </a:cubicBezTo>
                    <a:cubicBezTo>
                      <a:pt x="138113" y="201021"/>
                      <a:pt x="129583" y="209550"/>
                      <a:pt x="119063" y="209550"/>
                    </a:cubicBezTo>
                    <a:lnTo>
                      <a:pt x="65041" y="209550"/>
                    </a:lnTo>
                    <a:lnTo>
                      <a:pt x="84908" y="229417"/>
                    </a:lnTo>
                    <a:close/>
                    <a:moveTo>
                      <a:pt x="323033" y="256358"/>
                    </a:moveTo>
                    <a:cubicBezTo>
                      <a:pt x="315594" y="263797"/>
                      <a:pt x="303531" y="263797"/>
                      <a:pt x="296092" y="256358"/>
                    </a:cubicBezTo>
                    <a:cubicBezTo>
                      <a:pt x="288653" y="248919"/>
                      <a:pt x="288653" y="236856"/>
                      <a:pt x="296092" y="229417"/>
                    </a:cubicBezTo>
                    <a:lnTo>
                      <a:pt x="315960" y="209550"/>
                    </a:lnTo>
                    <a:lnTo>
                      <a:pt x="261938" y="209550"/>
                    </a:lnTo>
                    <a:cubicBezTo>
                      <a:pt x="251416" y="209550"/>
                      <a:pt x="242888" y="201021"/>
                      <a:pt x="242888" y="190500"/>
                    </a:cubicBezTo>
                    <a:cubicBezTo>
                      <a:pt x="242888" y="179979"/>
                      <a:pt x="251416" y="171450"/>
                      <a:pt x="261938" y="171450"/>
                    </a:cubicBezTo>
                    <a:lnTo>
                      <a:pt x="315960" y="171450"/>
                    </a:lnTo>
                    <a:lnTo>
                      <a:pt x="296092" y="151583"/>
                    </a:lnTo>
                    <a:cubicBezTo>
                      <a:pt x="288653" y="144143"/>
                      <a:pt x="288653" y="132082"/>
                      <a:pt x="296092" y="124642"/>
                    </a:cubicBezTo>
                    <a:cubicBezTo>
                      <a:pt x="303531" y="117203"/>
                      <a:pt x="315594" y="117203"/>
                      <a:pt x="323033" y="124642"/>
                    </a:cubicBezTo>
                    <a:lnTo>
                      <a:pt x="375420" y="177030"/>
                    </a:lnTo>
                    <a:cubicBezTo>
                      <a:pt x="378992" y="180602"/>
                      <a:pt x="381000" y="185448"/>
                      <a:pt x="381000" y="190500"/>
                    </a:cubicBezTo>
                    <a:cubicBezTo>
                      <a:pt x="381000" y="195552"/>
                      <a:pt x="378992" y="200398"/>
                      <a:pt x="375420" y="203970"/>
                    </a:cubicBezTo>
                    <a:lnTo>
                      <a:pt x="323033" y="256358"/>
                    </a:lnTo>
                    <a:close/>
                    <a:moveTo>
                      <a:pt x="171450" y="315960"/>
                    </a:moveTo>
                    <a:lnTo>
                      <a:pt x="171450" y="261938"/>
                    </a:lnTo>
                    <a:cubicBezTo>
                      <a:pt x="171450" y="251416"/>
                      <a:pt x="179979" y="242888"/>
                      <a:pt x="190500" y="242888"/>
                    </a:cubicBezTo>
                    <a:cubicBezTo>
                      <a:pt x="201021" y="242888"/>
                      <a:pt x="209550" y="251416"/>
                      <a:pt x="209550" y="261938"/>
                    </a:cubicBezTo>
                    <a:lnTo>
                      <a:pt x="209550" y="315960"/>
                    </a:lnTo>
                    <a:lnTo>
                      <a:pt x="229417" y="296092"/>
                    </a:lnTo>
                    <a:cubicBezTo>
                      <a:pt x="236856" y="288653"/>
                      <a:pt x="248919" y="288653"/>
                      <a:pt x="256358" y="296092"/>
                    </a:cubicBezTo>
                    <a:cubicBezTo>
                      <a:pt x="263797" y="303531"/>
                      <a:pt x="263797" y="315594"/>
                      <a:pt x="256358" y="323033"/>
                    </a:cubicBezTo>
                    <a:lnTo>
                      <a:pt x="203970" y="375420"/>
                    </a:lnTo>
                    <a:cubicBezTo>
                      <a:pt x="200398" y="378992"/>
                      <a:pt x="195552" y="381000"/>
                      <a:pt x="190500" y="381000"/>
                    </a:cubicBezTo>
                    <a:cubicBezTo>
                      <a:pt x="185448" y="381000"/>
                      <a:pt x="180602" y="378992"/>
                      <a:pt x="177030" y="375420"/>
                    </a:cubicBezTo>
                    <a:lnTo>
                      <a:pt x="124642" y="323033"/>
                    </a:lnTo>
                    <a:cubicBezTo>
                      <a:pt x="117203" y="315594"/>
                      <a:pt x="117203" y="303531"/>
                      <a:pt x="124642" y="296092"/>
                    </a:cubicBezTo>
                    <a:cubicBezTo>
                      <a:pt x="132082" y="288653"/>
                      <a:pt x="144143" y="288653"/>
                      <a:pt x="151583" y="296092"/>
                    </a:cubicBezTo>
                    <a:lnTo>
                      <a:pt x="171450" y="315960"/>
                    </a:ln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6" rIns="0" bIns="45714" numCol="1" spcCol="0" rtlCol="0" fromWordArt="0" anchor="ctr" anchorCtr="0" forceAA="0" compatLnSpc="1">
                <a:prstTxWarp prst="textNoShape">
                  <a:avLst/>
                </a:prstTxWarp>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defTabSz="914184" fontAlgn="base">
                  <a:spcBef>
                    <a:spcPct val="0"/>
                  </a:spcBef>
                  <a:spcAft>
                    <a:spcPct val="0"/>
                  </a:spcAft>
                </a:pPr>
                <a:endParaRPr lang="en-US" sz="1600" b="1" kern="0">
                  <a:ln w="3175">
                    <a:noFill/>
                  </a:ln>
                  <a:gradFill>
                    <a:gsLst>
                      <a:gs pos="53933">
                        <a:srgbClr val="FFFFFF"/>
                      </a:gs>
                      <a:gs pos="38000">
                        <a:srgbClr val="FFFFFF"/>
                      </a:gs>
                    </a:gsLst>
                    <a:path path="circle">
                      <a:fillToRect l="100000" b="100000"/>
                    </a:path>
                  </a:gradFill>
                  <a:latin typeface="Calibri" panose="020F0502020204030204"/>
                  <a:cs typeface="Segoe UI" pitchFamily="34" charset="0"/>
                </a:endParaRPr>
              </a:p>
            </p:txBody>
          </p:sp>
        </p:grpSp>
      </p:grpSp>
      <p:sp>
        <p:nvSpPr>
          <p:cNvPr id="21" name="TextBox 20">
            <a:extLst>
              <a:ext uri="{FF2B5EF4-FFF2-40B4-BE49-F238E27FC236}">
                <a16:creationId xmlns:a16="http://schemas.microsoft.com/office/drawing/2014/main" id="{3AFBF7BA-E67A-3860-A7CE-E9785F42A74B}"/>
              </a:ext>
            </a:extLst>
          </p:cNvPr>
          <p:cNvSpPr txBox="1"/>
          <p:nvPr/>
        </p:nvSpPr>
        <p:spPr>
          <a:xfrm>
            <a:off x="610314" y="1914689"/>
            <a:ext cx="5155530" cy="491523"/>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lvl="0" algn="ctr">
              <a:defRPr/>
            </a:pPr>
            <a:r>
              <a:rPr lang="en-US" sz="2000">
                <a:solidFill>
                  <a:schemeClr val="bg1"/>
                </a:solidFill>
                <a:latin typeface="Open Sans SemiBold"/>
                <a:ea typeface="Open Sans SemiBold"/>
                <a:cs typeface="Open Sans SemiBold"/>
              </a:rPr>
              <a:t>Developer Dashboard</a:t>
            </a:r>
            <a:endParaRPr lang="en-US" sz="1800"/>
          </a:p>
        </p:txBody>
      </p:sp>
      <p:pic>
        <p:nvPicPr>
          <p:cNvPr id="4" name="Aspire Dashboard">
            <a:hlinkClick r:id="" action="ppaction://media"/>
            <a:extLst>
              <a:ext uri="{FF2B5EF4-FFF2-40B4-BE49-F238E27FC236}">
                <a16:creationId xmlns:a16="http://schemas.microsoft.com/office/drawing/2014/main" id="{8F73F422-9120-1935-66BE-2932FB1406C0}"/>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844320" y="2011679"/>
            <a:ext cx="6274270" cy="4444275"/>
          </a:xfrm>
          <a:prstGeom prst="rect">
            <a:avLst/>
          </a:prstGeom>
        </p:spPr>
      </p:pic>
    </p:spTree>
    <p:extLst>
      <p:ext uri="{BB962C8B-B14F-4D97-AF65-F5344CB8AC3E}">
        <p14:creationId xmlns:p14="http://schemas.microsoft.com/office/powerpoint/2010/main" val="33715238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42" presetClass="path" presetSubtype="0" decel="100000" fill="hold" grpId="1" nodeType="withEffect">
                                  <p:stCondLst>
                                    <p:cond delay="0"/>
                                  </p:stCondLst>
                                  <p:childTnLst>
                                    <p:animMotion origin="layout" path="M 0 0.04606 L 0 0 " pathEditMode="relative" rAng="0" ptsTypes="AA">
                                      <p:cBhvr>
                                        <p:cTn id="9" dur="500" fill="hold"/>
                                        <p:tgtEl>
                                          <p:spTgt spid="21"/>
                                        </p:tgtEl>
                                        <p:attrNameLst>
                                          <p:attrName>ppt_x</p:attrName>
                                          <p:attrName>ppt_y</p:attrName>
                                        </p:attrNameLst>
                                      </p:cBhvr>
                                      <p:rCtr x="0" y="-2315"/>
                                    </p:animMotion>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par>
                                <p:cTn id="14" presetID="42" presetClass="path" presetSubtype="0" decel="100000" fill="hold" nodeType="withEffect">
                                  <p:stCondLst>
                                    <p:cond delay="0"/>
                                  </p:stCondLst>
                                  <p:childTnLst>
                                    <p:animMotion origin="layout" path="M 0 0.04606 L 0 0 " pathEditMode="relative" rAng="0" ptsTypes="AA">
                                      <p:cBhvr>
                                        <p:cTn id="15" dur="500" fill="hold"/>
                                        <p:tgtEl>
                                          <p:spTgt spid="27"/>
                                        </p:tgtEl>
                                        <p:attrNameLst>
                                          <p:attrName>ppt_x</p:attrName>
                                          <p:attrName>ppt_y</p:attrName>
                                        </p:attrNameLst>
                                      </p:cBhvr>
                                      <p:rCtr x="0" y="-2315"/>
                                    </p:animMotion>
                                  </p:childTnLst>
                                </p:cTn>
                              </p:par>
                            </p:childTnLst>
                          </p:cTn>
                        </p:par>
                        <p:par>
                          <p:cTn id="16" fill="hold">
                            <p:stCondLst>
                              <p:cond delay="1000"/>
                            </p:stCondLst>
                            <p:childTnLst>
                              <p:par>
                                <p:cTn id="17" presetID="1" presetClass="mediacall" presetSubtype="0" fill="hold" nodeType="afterEffect">
                                  <p:stCondLst>
                                    <p:cond delay="0"/>
                                  </p:stCondLst>
                                  <p:childTnLst>
                                    <p:cmd type="call" cmd="playFrom(0.0)">
                                      <p:cBhvr>
                                        <p:cTn id="18" dur="6116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9" fill="hold" display="0">
                  <p:stCondLst>
                    <p:cond delay="indefinite"/>
                  </p:stCondLst>
                </p:cTn>
                <p:tgtEl>
                  <p:spTgt spid="4"/>
                </p:tgtEl>
              </p:cMediaNode>
            </p:video>
            <p:seq concurrent="1" nextAc="seek">
              <p:cTn id="20" restart="whenNotActive" fill="hold" evtFilter="cancelBubble" nodeType="interactiveSeq">
                <p:stCondLst>
                  <p:cond evt="onClick" delay="0">
                    <p:tgtEl>
                      <p:spTgt spid="4"/>
                    </p:tgtEl>
                  </p:cond>
                </p:stCondLst>
                <p:endSync evt="end" delay="0">
                  <p:rtn val="all"/>
                </p:endSync>
                <p:childTnLst>
                  <p:par>
                    <p:cTn id="21" fill="hold">
                      <p:stCondLst>
                        <p:cond delay="0"/>
                      </p:stCondLst>
                      <p:childTnLst>
                        <p:par>
                          <p:cTn id="22" fill="hold">
                            <p:stCondLst>
                              <p:cond delay="0"/>
                            </p:stCondLst>
                            <p:childTnLst>
                              <p:par>
                                <p:cTn id="23" presetID="2" presetClass="mediacall" presetSubtype="0" fill="hold" nodeType="clickEffect">
                                  <p:stCondLst>
                                    <p:cond delay="0"/>
                                  </p:stCondLst>
                                  <p:childTnLst>
                                    <p:cmd type="call" cmd="togglePause">
                                      <p:cBhvr>
                                        <p:cTn id="24" dur="1" fill="hold"/>
                                        <p:tgtEl>
                                          <p:spTgt spid="4"/>
                                        </p:tgtEl>
                                      </p:cBhvr>
                                    </p:cmd>
                                  </p:childTnLst>
                                </p:cTn>
                              </p:par>
                            </p:childTnLst>
                          </p:cTn>
                        </p:par>
                      </p:childTnLst>
                    </p:cTn>
                  </p:par>
                </p:childTnLst>
              </p:cTn>
              <p:nextCondLst>
                <p:cond evt="onClick" delay="0">
                  <p:tgtEl>
                    <p:spTgt spid="4"/>
                  </p:tgtEl>
                </p:cond>
              </p:nextCondLst>
            </p:seq>
          </p:childTnLst>
        </p:cTn>
      </p:par>
    </p:tnLst>
    <p:bldLst>
      <p:bldP spid="21" grpId="0" animBg="1"/>
      <p:bldP spid="21" grpId="1"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F3A3A-4A59-D395-AFBC-315AFA5D339D}"/>
              </a:ext>
            </a:extLst>
          </p:cNvPr>
          <p:cNvSpPr>
            <a:spLocks noGrp="1"/>
          </p:cNvSpPr>
          <p:nvPr>
            <p:ph type="title"/>
          </p:nvPr>
        </p:nvSpPr>
        <p:spPr/>
        <p:txBody>
          <a:bodyPr/>
          <a:lstStyle/>
          <a:p>
            <a:r>
              <a:rPr lang="en-US" dirty="0"/>
              <a:t>Integrating the Developer Dashboard</a:t>
            </a:r>
          </a:p>
        </p:txBody>
      </p:sp>
      <p:sp>
        <p:nvSpPr>
          <p:cNvPr id="3" name="TextBox 2">
            <a:extLst>
              <a:ext uri="{FF2B5EF4-FFF2-40B4-BE49-F238E27FC236}">
                <a16:creationId xmlns:a16="http://schemas.microsoft.com/office/drawing/2014/main" id="{6120E6A5-4838-9C62-6B2B-77FFEB34A64E}"/>
              </a:ext>
            </a:extLst>
          </p:cNvPr>
          <p:cNvSpPr txBox="1"/>
          <p:nvPr/>
        </p:nvSpPr>
        <p:spPr>
          <a:xfrm>
            <a:off x="1673802" y="2173295"/>
            <a:ext cx="3736222"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dirty="0">
                <a:latin typeface="Segoe UI Semibold" panose="020B0502040204020203" pitchFamily="34" charset="0"/>
                <a:cs typeface="Segoe UI Semibold" panose="020B0502040204020203" pitchFamily="34" charset="0"/>
              </a:rPr>
              <a:t>Standalone</a:t>
            </a:r>
          </a:p>
        </p:txBody>
      </p:sp>
      <p:sp>
        <p:nvSpPr>
          <p:cNvPr id="4" name="TextBox 3">
            <a:extLst>
              <a:ext uri="{FF2B5EF4-FFF2-40B4-BE49-F238E27FC236}">
                <a16:creationId xmlns:a16="http://schemas.microsoft.com/office/drawing/2014/main" id="{26DA1F80-F4C4-8B7B-3C47-E6DC86ADF20E}"/>
              </a:ext>
            </a:extLst>
          </p:cNvPr>
          <p:cNvSpPr txBox="1"/>
          <p:nvPr/>
        </p:nvSpPr>
        <p:spPr>
          <a:xfrm>
            <a:off x="7365942" y="2173295"/>
            <a:ext cx="3736222"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dirty="0">
                <a:latin typeface="Segoe UI Semibold" panose="020B0502040204020203" pitchFamily="34" charset="0"/>
                <a:cs typeface="Segoe UI Semibold" panose="020B0502040204020203" pitchFamily="34" charset="0"/>
              </a:rPr>
              <a:t>.NET Aspire App Host</a:t>
            </a:r>
          </a:p>
        </p:txBody>
      </p:sp>
      <p:sp>
        <p:nvSpPr>
          <p:cNvPr id="5" name="Rectangle: Rounded Corners 4">
            <a:extLst>
              <a:ext uri="{FF2B5EF4-FFF2-40B4-BE49-F238E27FC236}">
                <a16:creationId xmlns:a16="http://schemas.microsoft.com/office/drawing/2014/main" id="{641D56A9-740C-1BAE-DFD0-C953FFA49D9A}"/>
              </a:ext>
            </a:extLst>
          </p:cNvPr>
          <p:cNvSpPr/>
          <p:nvPr/>
        </p:nvSpPr>
        <p:spPr>
          <a:xfrm>
            <a:off x="838200" y="3036881"/>
            <a:ext cx="5806077" cy="2220919"/>
          </a:xfrm>
          <a:prstGeom prst="roundRect">
            <a:avLst/>
          </a:prstGeom>
          <a:solidFill>
            <a:srgbClr val="FAFAF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t>docker run --rm -it -p 18888:18888 -p 4317:18889 -d --name aspire-dashboard mcr.microsoft.com/dotnet/aspire-dashboard:8.0.0</a:t>
            </a:r>
          </a:p>
        </p:txBody>
      </p:sp>
      <p:pic>
        <p:nvPicPr>
          <p:cNvPr id="6" name="Picture 5">
            <a:extLst>
              <a:ext uri="{FF2B5EF4-FFF2-40B4-BE49-F238E27FC236}">
                <a16:creationId xmlns:a16="http://schemas.microsoft.com/office/drawing/2014/main" id="{72E34243-D0D0-0E02-60CA-2EAD982E4A85}"/>
              </a:ext>
            </a:extLst>
          </p:cNvPr>
          <p:cNvPicPr>
            <a:picLocks noChangeAspect="1"/>
          </p:cNvPicPr>
          <p:nvPr/>
        </p:nvPicPr>
        <p:blipFill>
          <a:blip r:embed="rId3"/>
          <a:stretch>
            <a:fillRect/>
          </a:stretch>
        </p:blipFill>
        <p:spPr>
          <a:xfrm>
            <a:off x="7754280" y="3036881"/>
            <a:ext cx="3309960" cy="2758300"/>
          </a:xfrm>
          <a:prstGeom prst="rect">
            <a:avLst/>
          </a:prstGeom>
        </p:spPr>
      </p:pic>
      <p:sp>
        <p:nvSpPr>
          <p:cNvPr id="12" name="TextBox 11">
            <a:extLst>
              <a:ext uri="{FF2B5EF4-FFF2-40B4-BE49-F238E27FC236}">
                <a16:creationId xmlns:a16="http://schemas.microsoft.com/office/drawing/2014/main" id="{CE594B3B-3D2A-1463-37A6-67434BC329D0}"/>
              </a:ext>
            </a:extLst>
          </p:cNvPr>
          <p:cNvSpPr txBox="1"/>
          <p:nvPr/>
        </p:nvSpPr>
        <p:spPr>
          <a:xfrm>
            <a:off x="1127760" y="3386716"/>
            <a:ext cx="5387340" cy="1477328"/>
          </a:xfrm>
          <a:prstGeom prst="rect">
            <a:avLst/>
          </a:prstGeom>
          <a:noFill/>
        </p:spPr>
        <p:txBody>
          <a:bodyPr wrap="square">
            <a:spAutoFit/>
          </a:bodyPr>
          <a:lstStyle/>
          <a:p>
            <a:r>
              <a:rPr lang="en-US" b="0" i="0" dirty="0">
                <a:solidFill>
                  <a:srgbClr val="161616"/>
                </a:solidFill>
                <a:effectLst/>
                <a:latin typeface="SFMono-Regular"/>
              </a:rPr>
              <a:t>docker run</a:t>
            </a:r>
            <a:r>
              <a:rPr lang="en-US" b="0" i="0" dirty="0">
                <a:solidFill>
                  <a:srgbClr val="006881"/>
                </a:solidFill>
                <a:effectLst/>
                <a:latin typeface="SFMono-Regular"/>
              </a:rPr>
              <a:t> --rm -it</a:t>
            </a:r>
            <a:r>
              <a:rPr lang="en-US" b="0" i="0" dirty="0">
                <a:solidFill>
                  <a:srgbClr val="161616"/>
                </a:solidFill>
                <a:effectLst/>
                <a:latin typeface="SFMono-Regular"/>
              </a:rPr>
              <a:t> ` </a:t>
            </a:r>
          </a:p>
          <a:p>
            <a:r>
              <a:rPr lang="en-US" dirty="0">
                <a:solidFill>
                  <a:srgbClr val="006881"/>
                </a:solidFill>
                <a:latin typeface="SFMono-Regular"/>
              </a:rPr>
              <a:t>  </a:t>
            </a:r>
            <a:r>
              <a:rPr lang="en-US" b="0" i="0" dirty="0">
                <a:solidFill>
                  <a:srgbClr val="006881"/>
                </a:solidFill>
                <a:effectLst/>
                <a:latin typeface="SFMono-Regular"/>
              </a:rPr>
              <a:t>   -p</a:t>
            </a:r>
            <a:r>
              <a:rPr lang="en-US" b="0" i="0" dirty="0">
                <a:solidFill>
                  <a:srgbClr val="161616"/>
                </a:solidFill>
                <a:effectLst/>
                <a:latin typeface="SFMono-Regular"/>
              </a:rPr>
              <a:t> 18888:18888 ` </a:t>
            </a:r>
          </a:p>
          <a:p>
            <a:r>
              <a:rPr lang="en-US" b="0" i="0" dirty="0">
                <a:solidFill>
                  <a:srgbClr val="006881"/>
                </a:solidFill>
                <a:effectLst/>
                <a:latin typeface="SFMono-Regular"/>
              </a:rPr>
              <a:t>     -p</a:t>
            </a:r>
            <a:r>
              <a:rPr lang="en-US" b="0" i="0" dirty="0">
                <a:solidFill>
                  <a:srgbClr val="161616"/>
                </a:solidFill>
                <a:effectLst/>
                <a:latin typeface="SFMono-Regular"/>
              </a:rPr>
              <a:t> 4317:18889</a:t>
            </a:r>
            <a:r>
              <a:rPr lang="en-US" b="0" i="0" dirty="0">
                <a:solidFill>
                  <a:srgbClr val="006881"/>
                </a:solidFill>
                <a:effectLst/>
                <a:latin typeface="SFMono-Regular"/>
              </a:rPr>
              <a:t> -d</a:t>
            </a:r>
            <a:r>
              <a:rPr lang="en-US" b="0" i="0" dirty="0">
                <a:solidFill>
                  <a:srgbClr val="161616"/>
                </a:solidFill>
                <a:effectLst/>
                <a:latin typeface="SFMono-Regular"/>
              </a:rPr>
              <a:t> ` </a:t>
            </a:r>
          </a:p>
          <a:p>
            <a:r>
              <a:rPr lang="en-US" b="0" i="0" dirty="0">
                <a:solidFill>
                  <a:srgbClr val="006881"/>
                </a:solidFill>
                <a:effectLst/>
                <a:latin typeface="SFMono-Regular"/>
              </a:rPr>
              <a:t>     --name</a:t>
            </a:r>
            <a:r>
              <a:rPr lang="en-US" b="0" i="0" dirty="0">
                <a:solidFill>
                  <a:srgbClr val="161616"/>
                </a:solidFill>
                <a:effectLst/>
                <a:latin typeface="SFMono-Regular"/>
              </a:rPr>
              <a:t> </a:t>
            </a:r>
            <a:r>
              <a:rPr lang="en-US" b="0" i="0" dirty="0">
                <a:solidFill>
                  <a:srgbClr val="0101FD"/>
                </a:solidFill>
                <a:effectLst/>
                <a:latin typeface="SFMono-Regular"/>
              </a:rPr>
              <a:t>aspire-dashboard</a:t>
            </a:r>
            <a:r>
              <a:rPr lang="en-US" b="0" i="0" dirty="0">
                <a:solidFill>
                  <a:srgbClr val="161616"/>
                </a:solidFill>
                <a:effectLst/>
                <a:latin typeface="SFMono-Regular"/>
              </a:rPr>
              <a:t> ` </a:t>
            </a:r>
          </a:p>
          <a:p>
            <a:r>
              <a:rPr lang="en-US" b="0" i="0" dirty="0">
                <a:solidFill>
                  <a:srgbClr val="161616"/>
                </a:solidFill>
                <a:effectLst/>
                <a:latin typeface="SFMono-Regular"/>
              </a:rPr>
              <a:t>     mcr.microsoft.com/dotnet/</a:t>
            </a:r>
            <a:r>
              <a:rPr lang="en-US" b="0" i="0" dirty="0">
                <a:solidFill>
                  <a:srgbClr val="0101FD"/>
                </a:solidFill>
                <a:effectLst/>
                <a:latin typeface="SFMono-Regular"/>
              </a:rPr>
              <a:t>aspire-dashboard</a:t>
            </a:r>
            <a:r>
              <a:rPr lang="en-US" b="0" i="0" dirty="0">
                <a:solidFill>
                  <a:srgbClr val="161616"/>
                </a:solidFill>
                <a:effectLst/>
                <a:latin typeface="SFMono-Regular"/>
              </a:rPr>
              <a:t>:8.0.0</a:t>
            </a:r>
            <a:endParaRPr lang="en-US" dirty="0"/>
          </a:p>
        </p:txBody>
      </p:sp>
    </p:spTree>
    <p:extLst>
      <p:ext uri="{BB962C8B-B14F-4D97-AF65-F5344CB8AC3E}">
        <p14:creationId xmlns:p14="http://schemas.microsoft.com/office/powerpoint/2010/main" val="2316371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7723FA5-0F9E-5CC6-BE60-567BB941AB19}"/>
              </a:ext>
            </a:extLst>
          </p:cNvPr>
          <p:cNvSpPr txBox="1"/>
          <p:nvPr/>
        </p:nvSpPr>
        <p:spPr>
          <a:xfrm>
            <a:off x="2882518" y="731801"/>
            <a:ext cx="6182770" cy="228251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endParaRPr lang="en-US" sz="9948" b="1" kern="0" spc="-75">
              <a:latin typeface="Segoe UI Semibold" panose="020B0502040204020203" pitchFamily="34" charset="0"/>
              <a:cs typeface="Segoe UI Semibold" panose="020B0502040204020203" pitchFamily="34" charset="0"/>
            </a:endParaRPr>
          </a:p>
        </p:txBody>
      </p:sp>
      <p:sp>
        <p:nvSpPr>
          <p:cNvPr id="57" name="TextBox 56">
            <a:extLst>
              <a:ext uri="{FF2B5EF4-FFF2-40B4-BE49-F238E27FC236}">
                <a16:creationId xmlns:a16="http://schemas.microsoft.com/office/drawing/2014/main" id="{6F0696DA-AD91-A9CC-C02C-2715E0DD8C45}"/>
              </a:ext>
            </a:extLst>
          </p:cNvPr>
          <p:cNvSpPr txBox="1"/>
          <p:nvPr/>
        </p:nvSpPr>
        <p:spPr>
          <a:xfrm>
            <a:off x="2237682" y="3428939"/>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Smart Defaults</a:t>
            </a:r>
          </a:p>
        </p:txBody>
      </p:sp>
      <p:sp>
        <p:nvSpPr>
          <p:cNvPr id="58" name="TextBox 57">
            <a:extLst>
              <a:ext uri="{FF2B5EF4-FFF2-40B4-BE49-F238E27FC236}">
                <a16:creationId xmlns:a16="http://schemas.microsoft.com/office/drawing/2014/main" id="{BDDFFCEE-376A-7227-C67A-E7F8E9C0343A}"/>
              </a:ext>
            </a:extLst>
          </p:cNvPr>
          <p:cNvSpPr txBox="1"/>
          <p:nvPr/>
        </p:nvSpPr>
        <p:spPr>
          <a:xfrm>
            <a:off x="6287359" y="3428939"/>
            <a:ext cx="3736223"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Developer Dashboard</a:t>
            </a:r>
          </a:p>
        </p:txBody>
      </p:sp>
      <p:sp>
        <p:nvSpPr>
          <p:cNvPr id="59" name="TextBox 58">
            <a:extLst>
              <a:ext uri="{FF2B5EF4-FFF2-40B4-BE49-F238E27FC236}">
                <a16:creationId xmlns:a16="http://schemas.microsoft.com/office/drawing/2014/main" id="{8EAECDA8-2113-EF21-90C4-37414A2EB1C2}"/>
              </a:ext>
            </a:extLst>
          </p:cNvPr>
          <p:cNvSpPr txBox="1"/>
          <p:nvPr/>
        </p:nvSpPr>
        <p:spPr>
          <a:xfrm>
            <a:off x="2237682" y="4276415"/>
            <a:ext cx="3736222"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Orchestration</a:t>
            </a:r>
          </a:p>
        </p:txBody>
      </p:sp>
      <p:sp>
        <p:nvSpPr>
          <p:cNvPr id="60" name="TextBox 59">
            <a:extLst>
              <a:ext uri="{FF2B5EF4-FFF2-40B4-BE49-F238E27FC236}">
                <a16:creationId xmlns:a16="http://schemas.microsoft.com/office/drawing/2014/main" id="{3AE55DF2-574F-2C71-6B87-4E7A8FA65F6E}"/>
              </a:ext>
            </a:extLst>
          </p:cNvPr>
          <p:cNvSpPr txBox="1"/>
          <p:nvPr/>
        </p:nvSpPr>
        <p:spPr>
          <a:xfrm>
            <a:off x="6287360" y="4276415"/>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Service Discovery</a:t>
            </a:r>
          </a:p>
        </p:txBody>
      </p:sp>
      <p:sp>
        <p:nvSpPr>
          <p:cNvPr id="61" name="TextBox 60">
            <a:extLst>
              <a:ext uri="{FF2B5EF4-FFF2-40B4-BE49-F238E27FC236}">
                <a16:creationId xmlns:a16="http://schemas.microsoft.com/office/drawing/2014/main" id="{6B1DB59E-D497-2683-30BD-1600A87AC873}"/>
              </a:ext>
            </a:extLst>
          </p:cNvPr>
          <p:cNvSpPr txBox="1"/>
          <p:nvPr/>
        </p:nvSpPr>
        <p:spPr>
          <a:xfrm>
            <a:off x="6287360" y="5123891"/>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Deployment</a:t>
            </a:r>
          </a:p>
        </p:txBody>
      </p:sp>
      <p:sp>
        <p:nvSpPr>
          <p:cNvPr id="4" name="TextBox 3">
            <a:extLst>
              <a:ext uri="{FF2B5EF4-FFF2-40B4-BE49-F238E27FC236}">
                <a16:creationId xmlns:a16="http://schemas.microsoft.com/office/drawing/2014/main" id="{2A2849DE-C5CF-4C8F-35B8-14ACC7AD892D}"/>
              </a:ext>
            </a:extLst>
          </p:cNvPr>
          <p:cNvSpPr txBox="1"/>
          <p:nvPr/>
        </p:nvSpPr>
        <p:spPr>
          <a:xfrm>
            <a:off x="2121418" y="2233266"/>
            <a:ext cx="7949165" cy="954088"/>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defTabSz="914184" fontAlgn="base">
              <a:spcBef>
                <a:spcPct val="0"/>
              </a:spcBef>
              <a:spcAft>
                <a:spcPct val="0"/>
              </a:spcAft>
              <a:defRPr/>
            </a:pPr>
            <a:r>
              <a:rPr lang="ja-JP" altLang="en-US"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t>観測可能で本番環境に対応可能な</a:t>
            </a:r>
            <a:br>
              <a:rPr lang="en-US" altLang="ja-JP"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br>
            <a:r>
              <a:rPr lang="ja-JP" altLang="en-US"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t>クラウド対応分散アプリケーション</a:t>
            </a:r>
            <a:endParaRPr lang="en-US" altLang="ja-JP"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endParaRPr>
          </a:p>
        </p:txBody>
      </p:sp>
      <p:pic>
        <p:nvPicPr>
          <p:cNvPr id="5" name="Picture 4">
            <a:extLst>
              <a:ext uri="{FF2B5EF4-FFF2-40B4-BE49-F238E27FC236}">
                <a16:creationId xmlns:a16="http://schemas.microsoft.com/office/drawing/2014/main" id="{EDE4B226-BF59-DD80-B46D-B38CFE82BB10}"/>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574758" y="960264"/>
            <a:ext cx="5425204" cy="1456880"/>
          </a:xfrm>
          <a:prstGeom prst="rect">
            <a:avLst/>
          </a:prstGeom>
        </p:spPr>
      </p:pic>
      <p:sp>
        <p:nvSpPr>
          <p:cNvPr id="2" name="TextBox 1">
            <a:extLst>
              <a:ext uri="{FF2B5EF4-FFF2-40B4-BE49-F238E27FC236}">
                <a16:creationId xmlns:a16="http://schemas.microsoft.com/office/drawing/2014/main" id="{8D8F07D5-626B-DDA9-CD00-771AC86161F3}"/>
              </a:ext>
            </a:extLst>
          </p:cNvPr>
          <p:cNvSpPr txBox="1"/>
          <p:nvPr/>
        </p:nvSpPr>
        <p:spPr>
          <a:xfrm>
            <a:off x="2237682" y="5123891"/>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Components</a:t>
            </a:r>
          </a:p>
        </p:txBody>
      </p:sp>
    </p:spTree>
    <p:extLst>
      <p:ext uri="{BB962C8B-B14F-4D97-AF65-F5344CB8AC3E}">
        <p14:creationId xmlns:p14="http://schemas.microsoft.com/office/powerpoint/2010/main" val="3284977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2410A-0AC1-CB47-0086-7DF3E0851D1A}"/>
              </a:ext>
            </a:extLst>
          </p:cNvPr>
          <p:cNvSpPr>
            <a:spLocks noGrp="1"/>
          </p:cNvSpPr>
          <p:nvPr>
            <p:ph type="title"/>
          </p:nvPr>
        </p:nvSpPr>
        <p:spPr/>
        <p:txBody>
          <a:bodyPr/>
          <a:lstStyle/>
          <a:p>
            <a:r>
              <a:rPr lang="en-US"/>
              <a:t>Before</a:t>
            </a:r>
          </a:p>
        </p:txBody>
      </p:sp>
      <p:pic>
        <p:nvPicPr>
          <p:cNvPr id="1026" name="Picture 2">
            <a:extLst>
              <a:ext uri="{FF2B5EF4-FFF2-40B4-BE49-F238E27FC236}">
                <a16:creationId xmlns:a16="http://schemas.microsoft.com/office/drawing/2014/main" id="{C9A7F2CF-425B-940D-06F0-2DA12F868120}"/>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6225244" y="1926814"/>
            <a:ext cx="5602923" cy="3895177"/>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7508D5F-82B7-1C22-7C5E-7684AF68E7B4}"/>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728691" y="1763299"/>
            <a:ext cx="4915114" cy="4222206"/>
          </a:xfrm>
          <a:prstGeom prst="rect">
            <a:avLst/>
          </a:prstGeom>
        </p:spPr>
      </p:pic>
    </p:spTree>
    <p:extLst>
      <p:ext uri="{BB962C8B-B14F-4D97-AF65-F5344CB8AC3E}">
        <p14:creationId xmlns:p14="http://schemas.microsoft.com/office/powerpoint/2010/main" val="86113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263AF218-28BA-15F2-F2E1-CAB17D80926F}"/>
              </a:ext>
            </a:extLst>
          </p:cNvPr>
          <p:cNvSpPr/>
          <p:nvPr/>
        </p:nvSpPr>
        <p:spPr>
          <a:xfrm>
            <a:off x="607135" y="1927129"/>
            <a:ext cx="10988038" cy="3044892"/>
          </a:xfrm>
          <a:prstGeom prst="roundRect">
            <a:avLst/>
          </a:prstGeom>
          <a:solidFill>
            <a:srgbClr val="FAFAF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 name="TextBox 12">
            <a:extLst>
              <a:ext uri="{FF2B5EF4-FFF2-40B4-BE49-F238E27FC236}">
                <a16:creationId xmlns:a16="http://schemas.microsoft.com/office/drawing/2014/main" id="{87F52624-061F-E768-79A6-6B1760642637}"/>
              </a:ext>
            </a:extLst>
          </p:cNvPr>
          <p:cNvSpPr txBox="1"/>
          <p:nvPr/>
        </p:nvSpPr>
        <p:spPr>
          <a:xfrm>
            <a:off x="610314" y="1676595"/>
            <a:ext cx="5155530" cy="491523"/>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lvl="0" algn="ctr">
              <a:defRPr/>
            </a:pPr>
            <a:r>
              <a:rPr lang="en-US" sz="2000">
                <a:solidFill>
                  <a:schemeClr val="bg1"/>
                </a:solidFill>
                <a:latin typeface="Open Sans SemiBold"/>
                <a:ea typeface="Open Sans SemiBold"/>
                <a:cs typeface="Open Sans SemiBold"/>
              </a:rPr>
              <a:t>Orchestration</a:t>
            </a:r>
            <a:endParaRPr lang="en-US" sz="1800"/>
          </a:p>
        </p:txBody>
      </p:sp>
      <p:pic>
        <p:nvPicPr>
          <p:cNvPr id="15" name="Picture 14" descr="A black background with white text&#10;&#10;Description automatically generated">
            <a:extLst>
              <a:ext uri="{FF2B5EF4-FFF2-40B4-BE49-F238E27FC236}">
                <a16:creationId xmlns:a16="http://schemas.microsoft.com/office/drawing/2014/main" id="{EC8EFD3A-8F7D-012B-F525-1DE761D00C07}"/>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958752" y="506912"/>
            <a:ext cx="4274498" cy="1147871"/>
          </a:xfrm>
          <a:prstGeom prst="rect">
            <a:avLst/>
          </a:prstGeom>
        </p:spPr>
      </p:pic>
      <p:sp>
        <p:nvSpPr>
          <p:cNvPr id="2" name="TextBox 1">
            <a:extLst>
              <a:ext uri="{FF2B5EF4-FFF2-40B4-BE49-F238E27FC236}">
                <a16:creationId xmlns:a16="http://schemas.microsoft.com/office/drawing/2014/main" id="{060C554A-8BE7-C559-971D-F4FD0DD38D71}"/>
              </a:ext>
            </a:extLst>
          </p:cNvPr>
          <p:cNvSpPr txBox="1"/>
          <p:nvPr/>
        </p:nvSpPr>
        <p:spPr>
          <a:xfrm>
            <a:off x="1034328" y="2417476"/>
            <a:ext cx="11069181" cy="25545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0">
                <a:solidFill>
                  <a:srgbClr val="0000FF"/>
                </a:solidFill>
                <a:effectLst/>
                <a:latin typeface="Consolas" panose="020B0609020204030204" pitchFamily="49" charset="0"/>
              </a:rPr>
              <a:t>var</a:t>
            </a:r>
            <a:r>
              <a:rPr lang="en-US" sz="2000" b="0">
                <a:solidFill>
                  <a:srgbClr val="000000"/>
                </a:solidFill>
                <a:effectLst/>
                <a:latin typeface="Consolas" panose="020B0609020204030204" pitchFamily="49" charset="0"/>
              </a:rPr>
              <a:t> </a:t>
            </a:r>
            <a:r>
              <a:rPr lang="en-US" sz="2000" b="0">
                <a:solidFill>
                  <a:srgbClr val="001080"/>
                </a:solidFill>
                <a:effectLst/>
                <a:latin typeface="Consolas" panose="020B0609020204030204" pitchFamily="49" charset="0"/>
              </a:rPr>
              <a:t>builder</a:t>
            </a:r>
            <a:r>
              <a:rPr lang="en-US" sz="2000" b="0">
                <a:solidFill>
                  <a:srgbClr val="000000"/>
                </a:solidFill>
                <a:effectLst/>
                <a:latin typeface="Consolas" panose="020B0609020204030204" pitchFamily="49" charset="0"/>
              </a:rPr>
              <a:t> = </a:t>
            </a:r>
            <a:r>
              <a:rPr lang="en-US" sz="2000" b="0" err="1">
                <a:solidFill>
                  <a:srgbClr val="267F99"/>
                </a:solidFill>
                <a:effectLst/>
                <a:latin typeface="Consolas" panose="020B0609020204030204" pitchFamily="49" charset="0"/>
              </a:rPr>
              <a:t>DistributedApplication</a:t>
            </a:r>
            <a:r>
              <a:rPr lang="en-US" sz="2000" b="0" err="1">
                <a:solidFill>
                  <a:srgbClr val="000000"/>
                </a:solidFill>
                <a:effectLst/>
                <a:latin typeface="Consolas" panose="020B0609020204030204" pitchFamily="49" charset="0"/>
              </a:rPr>
              <a:t>.</a:t>
            </a:r>
            <a:r>
              <a:rPr lang="en-US" sz="2000" b="0" err="1">
                <a:solidFill>
                  <a:srgbClr val="795E26"/>
                </a:solidFill>
                <a:effectLst/>
                <a:latin typeface="Consolas" panose="020B0609020204030204" pitchFamily="49" charset="0"/>
              </a:rPr>
              <a:t>CreateBuilder</a:t>
            </a:r>
            <a:r>
              <a:rPr lang="en-US" sz="2000" b="0">
                <a:solidFill>
                  <a:srgbClr val="000000"/>
                </a:solidFill>
                <a:effectLst/>
                <a:latin typeface="Consolas" panose="020B0609020204030204" pitchFamily="49" charset="0"/>
              </a:rPr>
              <a:t>(</a:t>
            </a:r>
            <a:r>
              <a:rPr lang="en-US" sz="2000" b="0" err="1">
                <a:solidFill>
                  <a:srgbClr val="0000FF"/>
                </a:solidFill>
                <a:effectLst/>
                <a:latin typeface="Consolas" panose="020B0609020204030204" pitchFamily="49" charset="0"/>
              </a:rPr>
              <a:t>args</a:t>
            </a:r>
            <a:r>
              <a:rPr lang="en-US" sz="2000" b="0">
                <a:solidFill>
                  <a:srgbClr val="000000"/>
                </a:solidFill>
                <a:effectLst/>
                <a:latin typeface="Consolas" panose="020B0609020204030204" pitchFamily="49" charset="0"/>
              </a:rPr>
              <a:t>);</a:t>
            </a:r>
          </a:p>
          <a:p>
            <a:br>
              <a:rPr lang="en-US" sz="2000" b="0">
                <a:solidFill>
                  <a:srgbClr val="000000"/>
                </a:solidFill>
                <a:effectLst/>
                <a:latin typeface="Consolas" panose="020B0609020204030204" pitchFamily="49" charset="0"/>
              </a:rPr>
            </a:br>
            <a:r>
              <a:rPr lang="en-US" sz="2000" b="0" err="1">
                <a:solidFill>
                  <a:srgbClr val="001080"/>
                </a:solidFill>
                <a:effectLst/>
                <a:latin typeface="Consolas" panose="020B0609020204030204" pitchFamily="49" charset="0"/>
              </a:rPr>
              <a:t>builder</a:t>
            </a:r>
            <a:r>
              <a:rPr lang="en-US" sz="2000" b="0" err="1">
                <a:solidFill>
                  <a:srgbClr val="000000"/>
                </a:solidFill>
                <a:effectLst/>
                <a:latin typeface="Consolas" panose="020B0609020204030204" pitchFamily="49" charset="0"/>
              </a:rPr>
              <a:t>.</a:t>
            </a:r>
            <a:r>
              <a:rPr lang="en-US" sz="2000" b="0" err="1">
                <a:solidFill>
                  <a:srgbClr val="795E26"/>
                </a:solidFill>
                <a:effectLst/>
                <a:latin typeface="Consolas" panose="020B0609020204030204" pitchFamily="49" charset="0"/>
              </a:rPr>
              <a:t>AddProject</a:t>
            </a:r>
            <a:r>
              <a:rPr lang="en-US" sz="2000" b="0">
                <a:solidFill>
                  <a:srgbClr val="000000"/>
                </a:solidFill>
                <a:effectLst/>
                <a:latin typeface="Consolas" panose="020B0609020204030204" pitchFamily="49" charset="0"/>
              </a:rPr>
              <a:t>&lt;</a:t>
            </a:r>
            <a:r>
              <a:rPr lang="en-US" sz="2000" b="0" err="1">
                <a:solidFill>
                  <a:srgbClr val="267F99"/>
                </a:solidFill>
                <a:effectLst/>
                <a:latin typeface="Consolas" panose="020B0609020204030204" pitchFamily="49" charset="0"/>
              </a:rPr>
              <a:t>Projects</a:t>
            </a:r>
            <a:r>
              <a:rPr lang="en-US" sz="2000" b="0" err="1">
                <a:solidFill>
                  <a:srgbClr val="000000"/>
                </a:solidFill>
                <a:effectLst/>
                <a:latin typeface="Consolas" panose="020B0609020204030204" pitchFamily="49" charset="0"/>
              </a:rPr>
              <a:t>.</a:t>
            </a:r>
            <a:r>
              <a:rPr lang="en-US" sz="2000" b="0" err="1">
                <a:solidFill>
                  <a:srgbClr val="267F99"/>
                </a:solidFill>
                <a:effectLst/>
                <a:latin typeface="Consolas" panose="020B0609020204030204" pitchFamily="49" charset="0"/>
              </a:rPr>
              <a:t>ApiService</a:t>
            </a:r>
            <a:r>
              <a:rPr lang="en-US" sz="2000" b="0">
                <a:solidFill>
                  <a:srgbClr val="000000"/>
                </a:solidFill>
                <a:effectLst/>
                <a:latin typeface="Consolas" panose="020B0609020204030204" pitchFamily="49" charset="0"/>
              </a:rPr>
              <a:t>&gt;(</a:t>
            </a:r>
            <a:r>
              <a:rPr lang="en-US" sz="2000" b="0">
                <a:solidFill>
                  <a:srgbClr val="A31515"/>
                </a:solidFill>
                <a:effectLst/>
                <a:latin typeface="Consolas" panose="020B0609020204030204" pitchFamily="49" charset="0"/>
              </a:rPr>
              <a:t>"</a:t>
            </a:r>
            <a:r>
              <a:rPr lang="en-US" sz="2000" b="0" err="1">
                <a:solidFill>
                  <a:srgbClr val="A31515"/>
                </a:solidFill>
                <a:effectLst/>
                <a:latin typeface="Consolas" panose="020B0609020204030204" pitchFamily="49" charset="0"/>
              </a:rPr>
              <a:t>apiservice</a:t>
            </a:r>
            <a:r>
              <a:rPr lang="en-US" sz="2000" b="0">
                <a:solidFill>
                  <a:srgbClr val="A31515"/>
                </a:solidFill>
                <a:effectLst/>
                <a:latin typeface="Consolas" panose="020B0609020204030204" pitchFamily="49" charset="0"/>
              </a:rPr>
              <a:t>"</a:t>
            </a:r>
            <a:r>
              <a:rPr lang="en-US" sz="2000" b="0">
                <a:solidFill>
                  <a:srgbClr val="000000"/>
                </a:solidFill>
                <a:effectLst/>
                <a:latin typeface="Consolas" panose="020B0609020204030204" pitchFamily="49" charset="0"/>
              </a:rPr>
              <a:t>);</a:t>
            </a:r>
          </a:p>
          <a:p>
            <a:br>
              <a:rPr lang="en-US" sz="2000" b="0">
                <a:solidFill>
                  <a:srgbClr val="000000"/>
                </a:solidFill>
                <a:effectLst/>
                <a:latin typeface="Consolas" panose="020B0609020204030204" pitchFamily="49" charset="0"/>
              </a:rPr>
            </a:br>
            <a:r>
              <a:rPr lang="en-US" sz="2000" b="0" err="1">
                <a:solidFill>
                  <a:srgbClr val="001080"/>
                </a:solidFill>
                <a:effectLst/>
                <a:latin typeface="Consolas" panose="020B0609020204030204" pitchFamily="49" charset="0"/>
              </a:rPr>
              <a:t>builder</a:t>
            </a:r>
            <a:r>
              <a:rPr lang="en-US" sz="2000" b="0" err="1">
                <a:solidFill>
                  <a:srgbClr val="000000"/>
                </a:solidFill>
                <a:effectLst/>
                <a:latin typeface="Consolas" panose="020B0609020204030204" pitchFamily="49" charset="0"/>
              </a:rPr>
              <a:t>.</a:t>
            </a:r>
            <a:r>
              <a:rPr lang="en-US" sz="2000" b="0" err="1">
                <a:solidFill>
                  <a:srgbClr val="795E26"/>
                </a:solidFill>
                <a:effectLst/>
                <a:latin typeface="Consolas" panose="020B0609020204030204" pitchFamily="49" charset="0"/>
              </a:rPr>
              <a:t>AddProject</a:t>
            </a:r>
            <a:r>
              <a:rPr lang="en-US" sz="2000" b="0">
                <a:solidFill>
                  <a:srgbClr val="000000"/>
                </a:solidFill>
                <a:effectLst/>
                <a:latin typeface="Consolas" panose="020B0609020204030204" pitchFamily="49" charset="0"/>
              </a:rPr>
              <a:t>&lt;</a:t>
            </a:r>
            <a:r>
              <a:rPr lang="en-US" sz="2000" b="0" err="1">
                <a:solidFill>
                  <a:srgbClr val="267F99"/>
                </a:solidFill>
                <a:effectLst/>
                <a:latin typeface="Consolas" panose="020B0609020204030204" pitchFamily="49" charset="0"/>
              </a:rPr>
              <a:t>Projects</a:t>
            </a:r>
            <a:r>
              <a:rPr lang="en-US" sz="2000" b="0" err="1">
                <a:solidFill>
                  <a:srgbClr val="000000"/>
                </a:solidFill>
                <a:effectLst/>
                <a:latin typeface="Consolas" panose="020B0609020204030204" pitchFamily="49" charset="0"/>
              </a:rPr>
              <a:t>.</a:t>
            </a:r>
            <a:r>
              <a:rPr lang="en-US" sz="2000" b="0" err="1">
                <a:solidFill>
                  <a:srgbClr val="267F99"/>
                </a:solidFill>
                <a:effectLst/>
                <a:latin typeface="Consolas" panose="020B0609020204030204" pitchFamily="49" charset="0"/>
              </a:rPr>
              <a:t>Web</a:t>
            </a:r>
            <a:r>
              <a:rPr lang="en-US" sz="2000" b="0">
                <a:solidFill>
                  <a:srgbClr val="000000"/>
                </a:solidFill>
                <a:effectLst/>
                <a:latin typeface="Consolas" panose="020B0609020204030204" pitchFamily="49" charset="0"/>
              </a:rPr>
              <a:t>&gt;(</a:t>
            </a:r>
            <a:r>
              <a:rPr lang="en-US" sz="2000" b="0">
                <a:solidFill>
                  <a:srgbClr val="A31515"/>
                </a:solidFill>
                <a:effectLst/>
                <a:latin typeface="Consolas" panose="020B0609020204030204" pitchFamily="49" charset="0"/>
              </a:rPr>
              <a:t>"</a:t>
            </a:r>
            <a:r>
              <a:rPr lang="en-US" sz="2000" b="0" err="1">
                <a:solidFill>
                  <a:srgbClr val="A31515"/>
                </a:solidFill>
                <a:effectLst/>
                <a:latin typeface="Consolas" panose="020B0609020204030204" pitchFamily="49" charset="0"/>
              </a:rPr>
              <a:t>webfrontend</a:t>
            </a:r>
            <a:r>
              <a:rPr lang="en-US" sz="2000" b="0">
                <a:solidFill>
                  <a:srgbClr val="A31515"/>
                </a:solidFill>
                <a:effectLst/>
                <a:latin typeface="Consolas" panose="020B0609020204030204" pitchFamily="49" charset="0"/>
              </a:rPr>
              <a:t>"</a:t>
            </a:r>
            <a:r>
              <a:rPr lang="en-US" sz="2000" b="0">
                <a:solidFill>
                  <a:srgbClr val="000000"/>
                </a:solidFill>
                <a:effectLst/>
                <a:latin typeface="Consolas" panose="020B0609020204030204" pitchFamily="49" charset="0"/>
              </a:rPr>
              <a:t>);</a:t>
            </a:r>
          </a:p>
          <a:p>
            <a:br>
              <a:rPr lang="en-US" sz="2000" b="0">
                <a:solidFill>
                  <a:srgbClr val="000000"/>
                </a:solidFill>
                <a:effectLst/>
                <a:latin typeface="Consolas" panose="020B0609020204030204" pitchFamily="49" charset="0"/>
              </a:rPr>
            </a:br>
            <a:r>
              <a:rPr lang="en-US" sz="2000" b="0" err="1">
                <a:solidFill>
                  <a:srgbClr val="001080"/>
                </a:solidFill>
                <a:effectLst/>
                <a:latin typeface="Consolas" panose="020B0609020204030204" pitchFamily="49" charset="0"/>
              </a:rPr>
              <a:t>builder</a:t>
            </a:r>
            <a:r>
              <a:rPr lang="en-US" sz="2000" b="0" err="1">
                <a:solidFill>
                  <a:srgbClr val="000000"/>
                </a:solidFill>
                <a:effectLst/>
                <a:latin typeface="Consolas" panose="020B0609020204030204" pitchFamily="49" charset="0"/>
              </a:rPr>
              <a:t>.</a:t>
            </a:r>
            <a:r>
              <a:rPr lang="en-US" sz="2000" b="0" err="1">
                <a:solidFill>
                  <a:srgbClr val="795E26"/>
                </a:solidFill>
                <a:effectLst/>
                <a:latin typeface="Consolas" panose="020B0609020204030204" pitchFamily="49" charset="0"/>
              </a:rPr>
              <a:t>Build</a:t>
            </a:r>
            <a:r>
              <a:rPr lang="en-US" sz="2000" b="0">
                <a:solidFill>
                  <a:srgbClr val="000000"/>
                </a:solidFill>
                <a:effectLst/>
                <a:latin typeface="Consolas" panose="020B0609020204030204" pitchFamily="49" charset="0"/>
              </a:rPr>
              <a:t>().</a:t>
            </a:r>
            <a:r>
              <a:rPr lang="en-US" sz="2000" b="0">
                <a:solidFill>
                  <a:srgbClr val="795E26"/>
                </a:solidFill>
                <a:effectLst/>
                <a:latin typeface="Consolas" panose="020B0609020204030204" pitchFamily="49" charset="0"/>
              </a:rPr>
              <a:t>Run</a:t>
            </a:r>
            <a:r>
              <a:rPr lang="en-US" sz="2000" b="0">
                <a:solidFill>
                  <a:srgbClr val="000000"/>
                </a:solidFill>
                <a:effectLst/>
                <a:latin typeface="Consolas" panose="020B0609020204030204" pitchFamily="49" charset="0"/>
              </a:rPr>
              <a:t>();</a:t>
            </a:r>
          </a:p>
          <a:p>
            <a:endParaRPr lang="en-US" sz="2000" noProof="1">
              <a:latin typeface="Consolas"/>
            </a:endParaRPr>
          </a:p>
        </p:txBody>
      </p:sp>
    </p:spTree>
    <p:extLst>
      <p:ext uri="{BB962C8B-B14F-4D97-AF65-F5344CB8AC3E}">
        <p14:creationId xmlns:p14="http://schemas.microsoft.com/office/powerpoint/2010/main" val="14250717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42" presetClass="path" presetSubtype="0" decel="100000" fill="hold" grpId="1" nodeType="withEffect">
                                  <p:stCondLst>
                                    <p:cond delay="0"/>
                                  </p:stCondLst>
                                  <p:childTnLst>
                                    <p:animMotion origin="layout" path="M 0 0.04606 L 0 0 " pathEditMode="relative" rAng="0" ptsTypes="AA">
                                      <p:cBhvr>
                                        <p:cTn id="9" dur="500" fill="hold"/>
                                        <p:tgtEl>
                                          <p:spTgt spid="13"/>
                                        </p:tgtEl>
                                        <p:attrNameLst>
                                          <p:attrName>ppt_x</p:attrName>
                                          <p:attrName>ppt_y</p:attrName>
                                        </p:attrNameLst>
                                      </p:cBhvr>
                                      <p:rCtr x="0" y="-23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24" name="Group 1023">
            <a:extLst>
              <a:ext uri="{FF2B5EF4-FFF2-40B4-BE49-F238E27FC236}">
                <a16:creationId xmlns:a16="http://schemas.microsoft.com/office/drawing/2014/main" id="{A35B704C-454F-021E-F7D3-C13EB7000079}"/>
              </a:ext>
            </a:extLst>
          </p:cNvPr>
          <p:cNvGrpSpPr/>
          <p:nvPr/>
        </p:nvGrpSpPr>
        <p:grpSpPr>
          <a:xfrm>
            <a:off x="1324830" y="4262902"/>
            <a:ext cx="2899917" cy="1591332"/>
            <a:chOff x="1387603" y="4672954"/>
            <a:chExt cx="2899917" cy="1591332"/>
          </a:xfrm>
        </p:grpSpPr>
        <p:sp>
          <p:nvSpPr>
            <p:cNvPr id="1025" name="Rounded Rectangle 266">
              <a:extLst>
                <a:ext uri="{FF2B5EF4-FFF2-40B4-BE49-F238E27FC236}">
                  <a16:creationId xmlns:a16="http://schemas.microsoft.com/office/drawing/2014/main" id="{0F5BD43A-AD37-01A7-5A37-3BDABB52C489}"/>
                </a:ext>
              </a:extLst>
            </p:cNvPr>
            <p:cNvSpPr/>
            <p:nvPr/>
          </p:nvSpPr>
          <p:spPr>
            <a:xfrm>
              <a:off x="1393376" y="4672954"/>
              <a:ext cx="2888371" cy="1591331"/>
            </a:xfrm>
            <a:prstGeom prst="roundRect">
              <a:avLst>
                <a:gd name="adj" fmla="val 9651"/>
              </a:avLst>
            </a:prstGeom>
            <a:solidFill>
              <a:srgbClr val="F4F3F5"/>
            </a:solidFill>
            <a:effectLst>
              <a:outerShdw blurRad="63500" dist="127000" dir="2700000" algn="tl" rotWithShape="0">
                <a:srgbClr val="B1B3B3">
                  <a:alpha val="50000"/>
                </a:srgbClr>
              </a:outerShdw>
            </a:effectLst>
          </p:spPr>
          <p:txBody>
            <a:bodyPr wrap="square" lIns="0" tIns="0" rIns="0" bIns="0" anchor="t" anchorCtr="0">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0" i="0" u="none" strike="noStrike" kern="0" cap="none" spc="0" normalizeH="0" baseline="0" noProof="0">
                <a:ln w="3175">
                  <a:noFill/>
                </a:ln>
                <a:solidFill>
                  <a:srgbClr val="3A20A0"/>
                </a:solidFill>
                <a:effectLst/>
                <a:uLnTx/>
                <a:uFillTx/>
                <a:latin typeface="Segoe UI Semibold" panose="020B0702040204020203" pitchFamily="34" charset="0"/>
                <a:ea typeface="Open Sans SemiBold" panose="020B0706030804020204" pitchFamily="34" charset="0"/>
                <a:cs typeface="Segoe UI Semibold" panose="020B0702040204020203" pitchFamily="34" charset="0"/>
              </a:endParaRPr>
            </a:p>
          </p:txBody>
        </p:sp>
        <p:sp>
          <p:nvSpPr>
            <p:cNvPr id="1026" name="TextBox 1025">
              <a:extLst>
                <a:ext uri="{FF2B5EF4-FFF2-40B4-BE49-F238E27FC236}">
                  <a16:creationId xmlns:a16="http://schemas.microsoft.com/office/drawing/2014/main" id="{564929E2-B0D1-9A71-4A57-D7FE2439B7FC}"/>
                </a:ext>
              </a:extLst>
            </p:cNvPr>
            <p:cNvSpPr txBox="1"/>
            <p:nvPr/>
          </p:nvSpPr>
          <p:spPr>
            <a:xfrm>
              <a:off x="1387603" y="5883729"/>
              <a:ext cx="2899917" cy="380557"/>
            </a:xfrm>
            <a:prstGeom prst="rect">
              <a:avLst/>
            </a:prstGeom>
            <a:noFill/>
            <a:ln>
              <a:noFill/>
            </a:ln>
          </p:spPr>
          <p:txBody>
            <a:bodyPr wrap="square" lIns="239012" tIns="191209" rIns="239012" bIns="191209" rtlCol="0" anchor="ctr">
              <a:noAutofit/>
            </a:bodyPr>
            <a:lstStyle>
              <a:defPPr>
                <a:defRPr lang="en-US"/>
              </a:defPPr>
              <a:lvl1pPr algn="ctr" defTabSz="914224">
                <a:lnSpc>
                  <a:spcPct val="90000"/>
                </a:lnSpc>
                <a:defRPr sz="1600" b="1" kern="0">
                  <a:gradFill>
                    <a:gsLst>
                      <a:gs pos="2804">
                        <a:srgbClr val="505050"/>
                      </a:gs>
                      <a:gs pos="26000">
                        <a:srgbClr val="505050"/>
                      </a:gs>
                    </a:gsLst>
                    <a:lin ang="5400000" scaled="1"/>
                  </a:gradFill>
                  <a:cs typeface="Segoe UI Semilight" panose="020B0402040204020203" pitchFamily="34" charset="0"/>
                </a:defRPr>
              </a:lvl1pPr>
            </a:lstStyle>
            <a:p>
              <a:pPr marL="0" marR="0" lvl="0" indent="0" algn="ctr" defTabSz="914025" rtl="0" eaLnBrk="1" fontAlgn="auto" latinLnBrk="0" hangingPunct="1">
                <a:lnSpc>
                  <a:spcPct val="90000"/>
                </a:lnSpc>
                <a:spcBef>
                  <a:spcPts val="0"/>
                </a:spcBef>
                <a:spcAft>
                  <a:spcPts val="0"/>
                </a:spcAft>
                <a:buClrTx/>
                <a:buSzTx/>
                <a:buFontTx/>
                <a:buNone/>
                <a:tabLst/>
                <a:defRPr/>
              </a:pPr>
              <a:r>
                <a:rPr kumimoji="0" lang="en-US" sz="1300" b="0" i="0" u="none" strike="noStrike" kern="0" cap="none" spc="0" normalizeH="0" baseline="0" noProof="0">
                  <a:ln>
                    <a:noFill/>
                  </a:ln>
                  <a:solidFill>
                    <a:srgbClr val="333333"/>
                  </a:solidFill>
                  <a:effectLst/>
                  <a:uLnTx/>
                  <a:uFillTx/>
                  <a:latin typeface="Segoe UI" panose="020B0502040204020203" pitchFamily="34" charset="0"/>
                  <a:ea typeface="Open Sans" panose="020B0606030504020204" pitchFamily="34" charset="0"/>
                  <a:cs typeface="Segoe UI" panose="020B0502040204020203" pitchFamily="34" charset="0"/>
                </a:rPr>
                <a:t>Tools</a:t>
              </a:r>
            </a:p>
          </p:txBody>
        </p:sp>
        <p:sp>
          <p:nvSpPr>
            <p:cNvPr id="1027" name="TextBox 1026">
              <a:extLst>
                <a:ext uri="{FF2B5EF4-FFF2-40B4-BE49-F238E27FC236}">
                  <a16:creationId xmlns:a16="http://schemas.microsoft.com/office/drawing/2014/main" id="{DA009A5D-2F87-E149-88DA-01ABE228EF44}"/>
                </a:ext>
              </a:extLst>
            </p:cNvPr>
            <p:cNvSpPr txBox="1"/>
            <p:nvPr/>
          </p:nvSpPr>
          <p:spPr>
            <a:xfrm>
              <a:off x="2392088" y="5233877"/>
              <a:ext cx="1112465" cy="663151"/>
            </a:xfrm>
            <a:prstGeom prst="rect">
              <a:avLst/>
            </a:prstGeom>
            <a:noFill/>
            <a:ln>
              <a:noFill/>
            </a:ln>
          </p:spPr>
          <p:txBody>
            <a:bodyPr wrap="square" lIns="121903" tIns="191209" rIns="121903" bIns="191209" rtlCol="0">
              <a:spAutoFit/>
            </a:bodyPr>
            <a:lstStyle/>
            <a:p>
              <a:pPr marL="0" marR="0" lvl="0" indent="0" algn="ctr" defTabSz="896020" rtl="0" eaLnBrk="1" fontAlgn="auto" latinLnBrk="0" hangingPunct="1">
                <a:lnSpc>
                  <a:spcPct val="90000"/>
                </a:lnSpc>
                <a:spcBef>
                  <a:spcPts val="0"/>
                </a:spcBef>
                <a:spcAft>
                  <a:spcPts val="0"/>
                </a:spcAft>
                <a:buClrTx/>
                <a:buSzTx/>
                <a:buFontTx/>
                <a:buNone/>
                <a:tabLst/>
                <a:defRPr/>
              </a:pPr>
              <a:r>
                <a:rPr kumimoji="0" lang="en-US" sz="1000" b="1" i="0" u="none" strike="noStrike" kern="0" cap="none" spc="0" normalizeH="0" baseline="0" noProof="0">
                  <a:ln>
                    <a:noFill/>
                  </a:ln>
                  <a:solidFill>
                    <a:srgbClr val="333333"/>
                  </a:solidFill>
                  <a:effectLst/>
                  <a:uLnTx/>
                  <a:uFillTx/>
                  <a:latin typeface="Segoe UI Semibold" panose="020B0702040204020203" pitchFamily="34" charset="0"/>
                  <a:ea typeface="Open Sans" panose="020B0606030504020204" pitchFamily="34" charset="0"/>
                  <a:cs typeface="Segoe UI Semibold" panose="020B0702040204020203" pitchFamily="34" charset="0"/>
                </a:rPr>
                <a:t>Visual Studio</a:t>
              </a:r>
              <a:br>
                <a:rPr kumimoji="0" lang="en-US" sz="1000" b="1" i="0" u="none" strike="noStrike" kern="0" cap="none" spc="0" normalizeH="0" baseline="0" noProof="0">
                  <a:ln>
                    <a:noFill/>
                  </a:ln>
                  <a:solidFill>
                    <a:srgbClr val="333333"/>
                  </a:solidFill>
                  <a:effectLst/>
                  <a:uLnTx/>
                  <a:uFillTx/>
                  <a:latin typeface="Segoe UI Semibold" panose="020B0702040204020203" pitchFamily="34" charset="0"/>
                  <a:ea typeface="Open Sans" panose="020B0606030504020204" pitchFamily="34" charset="0"/>
                  <a:cs typeface="Segoe UI Semibold" panose="020B0702040204020203" pitchFamily="34" charset="0"/>
                </a:rPr>
              </a:br>
              <a:r>
                <a:rPr kumimoji="0" lang="en-US" sz="1000" b="1" i="0" u="none" strike="noStrike" kern="0" cap="none" spc="0" normalizeH="0" baseline="0" noProof="0">
                  <a:ln>
                    <a:noFill/>
                  </a:ln>
                  <a:solidFill>
                    <a:srgbClr val="333333"/>
                  </a:solidFill>
                  <a:effectLst/>
                  <a:uLnTx/>
                  <a:uFillTx/>
                  <a:latin typeface="Segoe UI Semibold" panose="020B0702040204020203" pitchFamily="34" charset="0"/>
                  <a:ea typeface="Open Sans" panose="020B0606030504020204" pitchFamily="34" charset="0"/>
                  <a:cs typeface="Segoe UI Semibold" panose="020B0702040204020203" pitchFamily="34" charset="0"/>
                </a:rPr>
                <a:t> Code</a:t>
              </a:r>
            </a:p>
          </p:txBody>
        </p:sp>
        <p:sp>
          <p:nvSpPr>
            <p:cNvPr id="1028" name="TextBox 1027">
              <a:extLst>
                <a:ext uri="{FF2B5EF4-FFF2-40B4-BE49-F238E27FC236}">
                  <a16:creationId xmlns:a16="http://schemas.microsoft.com/office/drawing/2014/main" id="{97A05E53-4BF2-5214-977E-FFBBFA6F61B5}"/>
                </a:ext>
              </a:extLst>
            </p:cNvPr>
            <p:cNvSpPr txBox="1"/>
            <p:nvPr/>
          </p:nvSpPr>
          <p:spPr>
            <a:xfrm>
              <a:off x="3611243" y="5233877"/>
              <a:ext cx="446018" cy="524652"/>
            </a:xfrm>
            <a:prstGeom prst="rect">
              <a:avLst/>
            </a:prstGeom>
            <a:noFill/>
            <a:ln>
              <a:noFill/>
            </a:ln>
          </p:spPr>
          <p:txBody>
            <a:bodyPr wrap="square" lIns="121903" tIns="191209" rIns="121903" bIns="191209" rtlCol="0">
              <a:spAutoFit/>
            </a:bodyPr>
            <a:lstStyle/>
            <a:p>
              <a:pPr marL="0" marR="0" lvl="0" indent="0" algn="ctr" defTabSz="896020" rtl="0" eaLnBrk="1" fontAlgn="auto" latinLnBrk="0" hangingPunct="1">
                <a:lnSpc>
                  <a:spcPct val="90000"/>
                </a:lnSpc>
                <a:spcBef>
                  <a:spcPts val="0"/>
                </a:spcBef>
                <a:spcAft>
                  <a:spcPts val="0"/>
                </a:spcAft>
                <a:buClrTx/>
                <a:buSzTx/>
                <a:buFontTx/>
                <a:buNone/>
                <a:tabLst/>
                <a:defRPr/>
              </a:pPr>
              <a:r>
                <a:rPr kumimoji="0" lang="en-US" sz="1000" b="1" i="0" u="none" strike="noStrike" kern="0" cap="none" spc="0" normalizeH="0" baseline="0" noProof="0">
                  <a:ln>
                    <a:noFill/>
                  </a:ln>
                  <a:solidFill>
                    <a:srgbClr val="333333"/>
                  </a:solidFill>
                  <a:effectLst/>
                  <a:uLnTx/>
                  <a:uFillTx/>
                  <a:latin typeface="Segoe UI Semibold" panose="020B0702040204020203" pitchFamily="34" charset="0"/>
                  <a:ea typeface="Open Sans" panose="020B0606030504020204" pitchFamily="34" charset="0"/>
                  <a:cs typeface="Segoe UI Semibold" panose="020B0702040204020203" pitchFamily="34" charset="0"/>
                </a:rPr>
                <a:t>CLI</a:t>
              </a:r>
            </a:p>
          </p:txBody>
        </p:sp>
        <p:pic>
          <p:nvPicPr>
            <p:cNvPr id="1029" name="Picture 1028">
              <a:extLst>
                <a:ext uri="{FF2B5EF4-FFF2-40B4-BE49-F238E27FC236}">
                  <a16:creationId xmlns:a16="http://schemas.microsoft.com/office/drawing/2014/main" id="{C4A20F77-DFC5-ABA9-C748-C1038BB1B550}"/>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636835" y="4920624"/>
              <a:ext cx="394835" cy="384048"/>
            </a:xfrm>
            <a:prstGeom prst="rect">
              <a:avLst/>
            </a:prstGeom>
            <a:solidFill>
              <a:srgbClr val="F4F3F5"/>
            </a:solidFill>
            <a:effectLst>
              <a:outerShdw blurRad="63500" dist="127000" dir="2700000" algn="tl" rotWithShape="0">
                <a:srgbClr val="B1B3B3">
                  <a:alpha val="50000"/>
                </a:srgbClr>
              </a:outerShdw>
            </a:effectLst>
          </p:spPr>
        </p:pic>
        <p:pic>
          <p:nvPicPr>
            <p:cNvPr id="1030" name="Picture 1029" descr="A close up of a logo&#10;&#10;Description automatically generated">
              <a:extLst>
                <a:ext uri="{FF2B5EF4-FFF2-40B4-BE49-F238E27FC236}">
                  <a16:creationId xmlns:a16="http://schemas.microsoft.com/office/drawing/2014/main" id="{6B0A40B3-6081-AAD2-C792-C5913517BCD2}"/>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2756296" y="4920624"/>
              <a:ext cx="384048" cy="384048"/>
            </a:xfrm>
            <a:prstGeom prst="rect">
              <a:avLst/>
            </a:prstGeom>
            <a:noFill/>
            <a:effectLst>
              <a:outerShdw blurRad="63500" dist="127000" dir="2700000" algn="tl" rotWithShape="0">
                <a:srgbClr val="B1B3B3">
                  <a:alpha val="50000"/>
                </a:srgbClr>
              </a:outerShdw>
            </a:effectLst>
          </p:spPr>
        </p:pic>
        <p:pic>
          <p:nvPicPr>
            <p:cNvPr id="1031" name="Graphic 1030">
              <a:extLst>
                <a:ext uri="{FF2B5EF4-FFF2-40B4-BE49-F238E27FC236}">
                  <a16:creationId xmlns:a16="http://schemas.microsoft.com/office/drawing/2014/main" id="{5DA398C5-DC7A-9252-F5A3-149677530F95}"/>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69445" y="4895404"/>
              <a:ext cx="434488" cy="434488"/>
            </a:xfrm>
            <a:prstGeom prst="rect">
              <a:avLst/>
            </a:prstGeom>
            <a:effectLst>
              <a:outerShdw blurRad="63500" dist="127000" dir="2700000" algn="tl" rotWithShape="0">
                <a:srgbClr val="B1B3B3">
                  <a:alpha val="50000"/>
                </a:srgbClr>
              </a:outerShdw>
            </a:effectLst>
          </p:spPr>
        </p:pic>
        <p:sp>
          <p:nvSpPr>
            <p:cNvPr id="1032" name="TextBox 1031">
              <a:extLst>
                <a:ext uri="{FF2B5EF4-FFF2-40B4-BE49-F238E27FC236}">
                  <a16:creationId xmlns:a16="http://schemas.microsoft.com/office/drawing/2014/main" id="{50175950-DE35-472E-D90B-1A4D8E20A347}"/>
                </a:ext>
              </a:extLst>
            </p:cNvPr>
            <p:cNvSpPr txBox="1"/>
            <p:nvPr/>
          </p:nvSpPr>
          <p:spPr>
            <a:xfrm>
              <a:off x="1417827" y="5233877"/>
              <a:ext cx="1137725" cy="648118"/>
            </a:xfrm>
            <a:prstGeom prst="rect">
              <a:avLst/>
            </a:prstGeom>
            <a:noFill/>
            <a:ln>
              <a:noFill/>
            </a:ln>
          </p:spPr>
          <p:txBody>
            <a:bodyPr wrap="square" lIns="117157" tIns="183765" rIns="117157" bIns="183765" rtlCol="0" anchor="t">
              <a:spAutoFit/>
            </a:bodyPr>
            <a:lstStyle/>
            <a:p>
              <a:pPr marL="0" marR="0" lvl="0" indent="0" algn="ctr" defTabSz="861065" rtl="0" eaLnBrk="1" fontAlgn="auto" latinLnBrk="0" hangingPunct="1">
                <a:lnSpc>
                  <a:spcPct val="90000"/>
                </a:lnSpc>
                <a:spcBef>
                  <a:spcPts val="0"/>
                </a:spcBef>
                <a:spcAft>
                  <a:spcPts val="0"/>
                </a:spcAft>
                <a:buClrTx/>
                <a:buSzTx/>
                <a:buFontTx/>
                <a:buNone/>
                <a:tabLst/>
                <a:defRPr/>
              </a:pPr>
              <a:r>
                <a:rPr kumimoji="0" lang="en-US" sz="1000" b="1" i="0" u="none" strike="noStrike" kern="0" cap="none" spc="0" normalizeH="0" baseline="0" noProof="0">
                  <a:ln>
                    <a:noFill/>
                  </a:ln>
                  <a:solidFill>
                    <a:srgbClr val="333333"/>
                  </a:solidFill>
                  <a:effectLst/>
                  <a:uLnTx/>
                  <a:uFillTx/>
                  <a:latin typeface="Segoe UI Semibold" panose="020B0702040204020203" pitchFamily="34" charset="0"/>
                  <a:ea typeface="Open Sans"/>
                  <a:cs typeface="Segoe UI Semibold" panose="020B0702040204020203" pitchFamily="34" charset="0"/>
                </a:rPr>
                <a:t>Visual Studio</a:t>
              </a:r>
              <a:endParaRPr kumimoji="0" lang="en-US" sz="1800" b="0" i="0" u="none" strike="noStrike" kern="1200" cap="none" spc="0" normalizeH="0" baseline="0" noProof="0">
                <a:ln>
                  <a:noFill/>
                </a:ln>
                <a:solidFill>
                  <a:srgbClr val="333333"/>
                </a:solidFill>
                <a:effectLst/>
                <a:uLnTx/>
                <a:uFillTx/>
                <a:latin typeface="Segoe UI Semibold" panose="020B0702040204020203" pitchFamily="34" charset="0"/>
                <a:ea typeface="Open Sans"/>
                <a:cs typeface="Segoe UI Semibold" panose="020B0702040204020203" pitchFamily="34" charset="0"/>
              </a:endParaRPr>
            </a:p>
            <a:p>
              <a:pPr marL="0" marR="0" lvl="0" indent="0" algn="ctr" defTabSz="861065" rtl="0" eaLnBrk="1" fontAlgn="auto" latinLnBrk="0" hangingPunct="1">
                <a:lnSpc>
                  <a:spcPct val="90000"/>
                </a:lnSpc>
                <a:spcBef>
                  <a:spcPts val="0"/>
                </a:spcBef>
                <a:spcAft>
                  <a:spcPts val="0"/>
                </a:spcAft>
                <a:buClrTx/>
                <a:buSzTx/>
                <a:buFontTx/>
                <a:buNone/>
                <a:tabLst/>
                <a:defRPr/>
              </a:pPr>
              <a:endParaRPr kumimoji="0" lang="en-US" sz="1000" b="1" i="0" u="none" strike="noStrike" kern="0" cap="none" spc="0" normalizeH="0" baseline="0" noProof="0">
                <a:ln>
                  <a:noFill/>
                </a:ln>
                <a:solidFill>
                  <a:srgbClr val="333333"/>
                </a:solidFill>
                <a:effectLst/>
                <a:uLnTx/>
                <a:uFillTx/>
                <a:latin typeface="Segoe UI Semibold" panose="020B0702040204020203" pitchFamily="34" charset="0"/>
                <a:ea typeface="Open Sans"/>
                <a:cs typeface="Segoe UI Semibold" panose="020B0702040204020203" pitchFamily="34" charset="0"/>
              </a:endParaRPr>
            </a:p>
          </p:txBody>
        </p:sp>
      </p:grpSp>
      <p:grpSp>
        <p:nvGrpSpPr>
          <p:cNvPr id="1033" name="Group 1032">
            <a:extLst>
              <a:ext uri="{FF2B5EF4-FFF2-40B4-BE49-F238E27FC236}">
                <a16:creationId xmlns:a16="http://schemas.microsoft.com/office/drawing/2014/main" id="{9B07C8B4-FF6E-0EDC-6098-FDD5088475AD}"/>
              </a:ext>
            </a:extLst>
          </p:cNvPr>
          <p:cNvGrpSpPr/>
          <p:nvPr/>
        </p:nvGrpSpPr>
        <p:grpSpPr>
          <a:xfrm>
            <a:off x="4198119" y="4262903"/>
            <a:ext cx="3110928" cy="1591331"/>
            <a:chOff x="4198119" y="4782996"/>
            <a:chExt cx="3110928" cy="1591331"/>
          </a:xfrm>
        </p:grpSpPr>
        <p:grpSp>
          <p:nvGrpSpPr>
            <p:cNvPr id="1034" name="Group 1033">
              <a:extLst>
                <a:ext uri="{FF2B5EF4-FFF2-40B4-BE49-F238E27FC236}">
                  <a16:creationId xmlns:a16="http://schemas.microsoft.com/office/drawing/2014/main" id="{D40C7E6B-2DFE-BC8E-982A-BA0D9D0FE372}"/>
                </a:ext>
              </a:extLst>
            </p:cNvPr>
            <p:cNvGrpSpPr/>
            <p:nvPr/>
          </p:nvGrpSpPr>
          <p:grpSpPr>
            <a:xfrm>
              <a:off x="4725993" y="4782996"/>
              <a:ext cx="2583054" cy="1591331"/>
              <a:chOff x="4536136" y="4674868"/>
              <a:chExt cx="2583054" cy="1591331"/>
            </a:xfrm>
          </p:grpSpPr>
          <p:grpSp>
            <p:nvGrpSpPr>
              <p:cNvPr id="1036" name="Group 1035">
                <a:extLst>
                  <a:ext uri="{FF2B5EF4-FFF2-40B4-BE49-F238E27FC236}">
                    <a16:creationId xmlns:a16="http://schemas.microsoft.com/office/drawing/2014/main" id="{A9F95354-8773-662F-BFBA-EB0EF36D3671}"/>
                  </a:ext>
                </a:extLst>
              </p:cNvPr>
              <p:cNvGrpSpPr/>
              <p:nvPr/>
            </p:nvGrpSpPr>
            <p:grpSpPr>
              <a:xfrm>
                <a:off x="4536136" y="4674868"/>
                <a:ext cx="2583054" cy="1591331"/>
                <a:chOff x="729514" y="4672955"/>
                <a:chExt cx="2583054" cy="1591331"/>
              </a:xfrm>
            </p:grpSpPr>
            <p:sp>
              <p:nvSpPr>
                <p:cNvPr id="1040" name="Rounded Rectangle 50">
                  <a:extLst>
                    <a:ext uri="{FF2B5EF4-FFF2-40B4-BE49-F238E27FC236}">
                      <a16:creationId xmlns:a16="http://schemas.microsoft.com/office/drawing/2014/main" id="{9D56D697-2ED8-BB68-5D37-C7D9D35B109F}"/>
                    </a:ext>
                  </a:extLst>
                </p:cNvPr>
                <p:cNvSpPr/>
                <p:nvPr/>
              </p:nvSpPr>
              <p:spPr>
                <a:xfrm>
                  <a:off x="729514" y="4672955"/>
                  <a:ext cx="2513304" cy="1591330"/>
                </a:xfrm>
                <a:prstGeom prst="roundRect">
                  <a:avLst>
                    <a:gd name="adj" fmla="val 9651"/>
                  </a:avLst>
                </a:prstGeom>
                <a:solidFill>
                  <a:srgbClr val="F4F3F5"/>
                </a:solidFill>
                <a:effectLst>
                  <a:outerShdw blurRad="63500" dist="127000" dir="2700000" algn="tl" rotWithShape="0">
                    <a:srgbClr val="B1B3B3">
                      <a:alpha val="50000"/>
                    </a:srgbClr>
                  </a:outerShdw>
                </a:effectLst>
              </p:spPr>
              <p:txBody>
                <a:bodyPr wrap="square" lIns="0" tIns="0" rIns="0" bIns="0" anchor="t" anchorCtr="0">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0" i="0" u="none" strike="noStrike" kern="0" cap="none" spc="0" normalizeH="0" baseline="0" noProof="0">
                    <a:ln w="3175">
                      <a:noFill/>
                    </a:ln>
                    <a:solidFill>
                      <a:srgbClr val="3A20A0"/>
                    </a:solidFill>
                    <a:effectLst/>
                    <a:uLnTx/>
                    <a:uFillTx/>
                    <a:latin typeface="Segoe UI Semibold" panose="020B0702040204020203" pitchFamily="34" charset="0"/>
                    <a:ea typeface="Open Sans SemiBold" panose="020B0706030804020204" pitchFamily="34" charset="0"/>
                    <a:cs typeface="Segoe UI Semibold" panose="020B0702040204020203" pitchFamily="34" charset="0"/>
                  </a:endParaRPr>
                </a:p>
              </p:txBody>
            </p:sp>
            <p:sp>
              <p:nvSpPr>
                <p:cNvPr id="1042" name="TextBox 1041">
                  <a:extLst>
                    <a:ext uri="{FF2B5EF4-FFF2-40B4-BE49-F238E27FC236}">
                      <a16:creationId xmlns:a16="http://schemas.microsoft.com/office/drawing/2014/main" id="{15992BBE-9645-EEC0-6ADF-9F7D8A1BCC04}"/>
                    </a:ext>
                  </a:extLst>
                </p:cNvPr>
                <p:cNvSpPr txBox="1"/>
                <p:nvPr/>
              </p:nvSpPr>
              <p:spPr>
                <a:xfrm>
                  <a:off x="729514" y="5883729"/>
                  <a:ext cx="2513304" cy="380557"/>
                </a:xfrm>
                <a:prstGeom prst="rect">
                  <a:avLst/>
                </a:prstGeom>
                <a:noFill/>
                <a:ln>
                  <a:noFill/>
                </a:ln>
              </p:spPr>
              <p:txBody>
                <a:bodyPr wrap="square" lIns="239012" tIns="191209" rIns="239012" bIns="191209" rtlCol="0" anchor="ctr">
                  <a:noAutofit/>
                </a:bodyPr>
                <a:lstStyle>
                  <a:defPPr>
                    <a:defRPr lang="en-US"/>
                  </a:defPPr>
                  <a:lvl1pPr algn="ctr" defTabSz="914224">
                    <a:lnSpc>
                      <a:spcPct val="90000"/>
                    </a:lnSpc>
                    <a:defRPr sz="1600" b="1" kern="0">
                      <a:gradFill>
                        <a:gsLst>
                          <a:gs pos="2804">
                            <a:srgbClr val="505050"/>
                          </a:gs>
                          <a:gs pos="26000">
                            <a:srgbClr val="505050"/>
                          </a:gs>
                        </a:gsLst>
                        <a:lin ang="5400000" scaled="1"/>
                      </a:gradFill>
                      <a:cs typeface="Segoe UI Semilight" panose="020B0402040204020203" pitchFamily="34" charset="0"/>
                    </a:defRPr>
                  </a:lvl1pPr>
                </a:lstStyle>
                <a:p>
                  <a:pPr marL="0" marR="0" lvl="0" indent="0" algn="ctr" defTabSz="914025" rtl="0" eaLnBrk="1" fontAlgn="auto" latinLnBrk="0" hangingPunct="1">
                    <a:lnSpc>
                      <a:spcPct val="90000"/>
                    </a:lnSpc>
                    <a:spcBef>
                      <a:spcPts val="0"/>
                    </a:spcBef>
                    <a:spcAft>
                      <a:spcPts val="0"/>
                    </a:spcAft>
                    <a:buClrTx/>
                    <a:buSzTx/>
                    <a:buFontTx/>
                    <a:buNone/>
                    <a:tabLst/>
                    <a:defRPr/>
                  </a:pPr>
                  <a:r>
                    <a:rPr kumimoji="0" lang="en-US" sz="1300" b="0" i="0" u="none" strike="noStrike" kern="0" cap="none" spc="0" normalizeH="0" baseline="0" noProof="0">
                      <a:ln>
                        <a:noFill/>
                      </a:ln>
                      <a:solidFill>
                        <a:srgbClr val="333333"/>
                      </a:solidFill>
                      <a:effectLst/>
                      <a:uLnTx/>
                      <a:uFillTx/>
                      <a:latin typeface="Segoe UI" panose="020B0502040204020203" pitchFamily="34" charset="0"/>
                      <a:ea typeface="Open Sans" panose="020B0606030504020204" pitchFamily="34" charset="0"/>
                      <a:cs typeface="Segoe UI" panose="020B0502040204020203" pitchFamily="34" charset="0"/>
                    </a:rPr>
                    <a:t>Operating system</a:t>
                  </a:r>
                </a:p>
              </p:txBody>
            </p:sp>
            <p:sp>
              <p:nvSpPr>
                <p:cNvPr id="1043" name="TextBox 1042">
                  <a:extLst>
                    <a:ext uri="{FF2B5EF4-FFF2-40B4-BE49-F238E27FC236}">
                      <a16:creationId xmlns:a16="http://schemas.microsoft.com/office/drawing/2014/main" id="{3501EA3A-1D9C-C7F9-E52D-70460CB90C5E}"/>
                    </a:ext>
                  </a:extLst>
                </p:cNvPr>
                <p:cNvSpPr txBox="1"/>
                <p:nvPr/>
              </p:nvSpPr>
              <p:spPr>
                <a:xfrm>
                  <a:off x="1290316" y="5239060"/>
                  <a:ext cx="1525228" cy="524652"/>
                </a:xfrm>
                <a:prstGeom prst="rect">
                  <a:avLst/>
                </a:prstGeom>
                <a:noFill/>
                <a:ln>
                  <a:noFill/>
                </a:ln>
              </p:spPr>
              <p:txBody>
                <a:bodyPr wrap="square" lIns="121903" tIns="191209" rIns="121903" bIns="191209" rtlCol="0">
                  <a:spAutoFit/>
                </a:bodyPr>
                <a:lstStyle/>
                <a:p>
                  <a:pPr marL="0" marR="0" lvl="0" indent="0" algn="ctr" defTabSz="896020" rtl="0" eaLnBrk="1" fontAlgn="auto" latinLnBrk="0" hangingPunct="1">
                    <a:lnSpc>
                      <a:spcPct val="90000"/>
                    </a:lnSpc>
                    <a:spcBef>
                      <a:spcPts val="0"/>
                    </a:spcBef>
                    <a:spcAft>
                      <a:spcPts val="0"/>
                    </a:spcAft>
                    <a:buClrTx/>
                    <a:buSzTx/>
                    <a:buFontTx/>
                    <a:buNone/>
                    <a:tabLst/>
                    <a:defRPr/>
                  </a:pPr>
                  <a:r>
                    <a:rPr kumimoji="0" lang="en-US" sz="1000" b="1" i="0" u="none" strike="noStrike" kern="0" cap="none" spc="0" normalizeH="0" baseline="0" noProof="0">
                      <a:ln>
                        <a:noFill/>
                      </a:ln>
                      <a:solidFill>
                        <a:srgbClr val="333333"/>
                      </a:solidFill>
                      <a:effectLst/>
                      <a:uLnTx/>
                      <a:uFillTx/>
                      <a:latin typeface="Segoe UI Semibold" panose="020B0702040204020203" pitchFamily="34" charset="0"/>
                      <a:ea typeface="Open Sans" panose="020B0606030504020204" pitchFamily="34" charset="0"/>
                      <a:cs typeface="Segoe UI Semibold" panose="020B0702040204020203" pitchFamily="34" charset="0"/>
                    </a:rPr>
                    <a:t>Linux</a:t>
                  </a:r>
                </a:p>
              </p:txBody>
            </p:sp>
            <p:sp>
              <p:nvSpPr>
                <p:cNvPr id="1044" name="TextBox 1043">
                  <a:extLst>
                    <a:ext uri="{FF2B5EF4-FFF2-40B4-BE49-F238E27FC236}">
                      <a16:creationId xmlns:a16="http://schemas.microsoft.com/office/drawing/2014/main" id="{482E8049-5472-561C-3137-0C008DE521C2}"/>
                    </a:ext>
                  </a:extLst>
                </p:cNvPr>
                <p:cNvSpPr txBox="1"/>
                <p:nvPr/>
              </p:nvSpPr>
              <p:spPr>
                <a:xfrm>
                  <a:off x="820953" y="5250606"/>
                  <a:ext cx="924659" cy="509619"/>
                </a:xfrm>
                <a:prstGeom prst="rect">
                  <a:avLst/>
                </a:prstGeom>
                <a:noFill/>
                <a:ln>
                  <a:noFill/>
                </a:ln>
              </p:spPr>
              <p:txBody>
                <a:bodyPr wrap="square" lIns="117157" tIns="183765" rIns="117157" bIns="183765" rtlCol="0">
                  <a:spAutoFit/>
                </a:bodyPr>
                <a:lstStyle/>
                <a:p>
                  <a:pPr marL="0" marR="0" lvl="0" indent="0" algn="ctr" defTabSz="861065" rtl="0" eaLnBrk="1" fontAlgn="auto" latinLnBrk="0" hangingPunct="1">
                    <a:lnSpc>
                      <a:spcPct val="90000"/>
                    </a:lnSpc>
                    <a:spcBef>
                      <a:spcPts val="0"/>
                    </a:spcBef>
                    <a:spcAft>
                      <a:spcPts val="0"/>
                    </a:spcAft>
                    <a:buClrTx/>
                    <a:buSzTx/>
                    <a:buFontTx/>
                    <a:buNone/>
                    <a:tabLst/>
                    <a:defRPr/>
                  </a:pPr>
                  <a:r>
                    <a:rPr kumimoji="0" lang="en-US" sz="1000" b="1" i="0" u="none" strike="noStrike" kern="0" cap="none" spc="0" normalizeH="0" baseline="0" noProof="0">
                      <a:ln>
                        <a:noFill/>
                      </a:ln>
                      <a:solidFill>
                        <a:srgbClr val="333333"/>
                      </a:solidFill>
                      <a:effectLst/>
                      <a:uLnTx/>
                      <a:uFillTx/>
                      <a:latin typeface="Segoe UI Semibold" panose="020B0702040204020203" pitchFamily="34" charset="0"/>
                      <a:ea typeface="Open Sans" panose="020B0606030504020204" pitchFamily="34" charset="0"/>
                      <a:cs typeface="Segoe UI Semibold" panose="020B0702040204020203" pitchFamily="34" charset="0"/>
                    </a:rPr>
                    <a:t>Windows</a:t>
                  </a:r>
                </a:p>
              </p:txBody>
            </p:sp>
            <p:sp>
              <p:nvSpPr>
                <p:cNvPr id="1045" name="TextBox 1044">
                  <a:extLst>
                    <a:ext uri="{FF2B5EF4-FFF2-40B4-BE49-F238E27FC236}">
                      <a16:creationId xmlns:a16="http://schemas.microsoft.com/office/drawing/2014/main" id="{03C023A3-B7BC-8C59-29AD-78C9CDC00A3F}"/>
                    </a:ext>
                  </a:extLst>
                </p:cNvPr>
                <p:cNvSpPr txBox="1"/>
                <p:nvPr/>
              </p:nvSpPr>
              <p:spPr>
                <a:xfrm>
                  <a:off x="2174843" y="5250605"/>
                  <a:ext cx="1137725" cy="509619"/>
                </a:xfrm>
                <a:prstGeom prst="rect">
                  <a:avLst/>
                </a:prstGeom>
                <a:noFill/>
                <a:ln>
                  <a:noFill/>
                </a:ln>
              </p:spPr>
              <p:txBody>
                <a:bodyPr wrap="square" lIns="117157" tIns="183765" rIns="117157" bIns="183765" rtlCol="0">
                  <a:spAutoFit/>
                </a:bodyPr>
                <a:lstStyle/>
                <a:p>
                  <a:pPr marL="0" marR="0" lvl="0" indent="0" algn="ctr" defTabSz="861065" rtl="0" eaLnBrk="1" fontAlgn="auto" latinLnBrk="0" hangingPunct="1">
                    <a:lnSpc>
                      <a:spcPct val="90000"/>
                    </a:lnSpc>
                    <a:spcBef>
                      <a:spcPts val="0"/>
                    </a:spcBef>
                    <a:spcAft>
                      <a:spcPts val="0"/>
                    </a:spcAft>
                    <a:buClrTx/>
                    <a:buSzTx/>
                    <a:buFontTx/>
                    <a:buNone/>
                    <a:tabLst/>
                    <a:defRPr/>
                  </a:pPr>
                  <a:r>
                    <a:rPr kumimoji="0" lang="en-US" sz="1000" b="1" i="0" u="none" strike="noStrike" kern="0" cap="none" spc="0" normalizeH="0" baseline="0" noProof="0">
                      <a:ln>
                        <a:noFill/>
                      </a:ln>
                      <a:solidFill>
                        <a:srgbClr val="333333"/>
                      </a:solidFill>
                      <a:effectLst/>
                      <a:uLnTx/>
                      <a:uFillTx/>
                      <a:latin typeface="Segoe UI Semibold" panose="020B0702040204020203" pitchFamily="34" charset="0"/>
                      <a:ea typeface="Open Sans" panose="020B0606030504020204" pitchFamily="34" charset="0"/>
                      <a:cs typeface="Segoe UI Semibold" panose="020B0702040204020203" pitchFamily="34" charset="0"/>
                    </a:rPr>
                    <a:t>macOS</a:t>
                  </a:r>
                </a:p>
              </p:txBody>
            </p:sp>
          </p:grpSp>
          <p:pic>
            <p:nvPicPr>
              <p:cNvPr id="1037" name="Graphic 1036">
                <a:extLst>
                  <a:ext uri="{FF2B5EF4-FFF2-40B4-BE49-F238E27FC236}">
                    <a16:creationId xmlns:a16="http://schemas.microsoft.com/office/drawing/2014/main" id="{414C2A5D-3390-EDB0-DDD2-66515DFD29C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381051" y="4886218"/>
                <a:ext cx="338552" cy="416253"/>
              </a:xfrm>
              <a:prstGeom prst="rect">
                <a:avLst/>
              </a:prstGeom>
              <a:effectLst>
                <a:outerShdw blurRad="63500" dist="127000" dir="2700000" algn="tl" rotWithShape="0">
                  <a:srgbClr val="B1B3B3">
                    <a:alpha val="50000"/>
                  </a:srgbClr>
                </a:outerShdw>
              </a:effectLst>
            </p:spPr>
          </p:pic>
          <p:pic>
            <p:nvPicPr>
              <p:cNvPr id="1038" name="Graphic 1037">
                <a:extLst>
                  <a:ext uri="{FF2B5EF4-FFF2-40B4-BE49-F238E27FC236}">
                    <a16:creationId xmlns:a16="http://schemas.microsoft.com/office/drawing/2014/main" id="{72A57C81-12FA-D455-FD74-26D2119E88D4}"/>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916168" y="4957200"/>
                <a:ext cx="347472" cy="347472"/>
              </a:xfrm>
              <a:prstGeom prst="rect">
                <a:avLst/>
              </a:prstGeom>
              <a:effectLst>
                <a:outerShdw blurRad="63500" dist="127000" dir="2700000" algn="tl" rotWithShape="0">
                  <a:srgbClr val="B1B3B3">
                    <a:alpha val="50000"/>
                  </a:srgbClr>
                </a:outerShdw>
              </a:effectLst>
            </p:spPr>
          </p:pic>
          <p:pic>
            <p:nvPicPr>
              <p:cNvPr id="1039" name="Graphic 1038">
                <a:extLst>
                  <a:ext uri="{FF2B5EF4-FFF2-40B4-BE49-F238E27FC236}">
                    <a16:creationId xmlns:a16="http://schemas.microsoft.com/office/drawing/2014/main" id="{461E9B64-067C-CA1F-89B0-EF12CD51C213}"/>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700234" y="4881100"/>
                <a:ext cx="318636" cy="441188"/>
              </a:xfrm>
              <a:prstGeom prst="rect">
                <a:avLst/>
              </a:prstGeom>
              <a:effectLst>
                <a:outerShdw blurRad="63500" dist="127000" dir="2700000" algn="tl" rotWithShape="0">
                  <a:srgbClr val="B1B3B3">
                    <a:alpha val="50000"/>
                  </a:srgbClr>
                </a:outerShdw>
              </a:effectLst>
            </p:spPr>
          </p:pic>
        </p:grpSp>
        <p:sp>
          <p:nvSpPr>
            <p:cNvPr id="1035" name="Title 34">
              <a:extLst>
                <a:ext uri="{FF2B5EF4-FFF2-40B4-BE49-F238E27FC236}">
                  <a16:creationId xmlns:a16="http://schemas.microsoft.com/office/drawing/2014/main" id="{77B03C67-79C1-CA33-7E6F-1E302C266824}"/>
                </a:ext>
              </a:extLst>
            </p:cNvPr>
            <p:cNvSpPr txBox="1">
              <a:spLocks/>
            </p:cNvSpPr>
            <p:nvPr/>
          </p:nvSpPr>
          <p:spPr>
            <a:xfrm>
              <a:off x="4198119" y="5189502"/>
              <a:ext cx="569107" cy="418593"/>
            </a:xfrm>
            <a:prstGeom prst="rect">
              <a:avLst/>
            </a:prstGeom>
          </p:spPr>
          <p:txBody>
            <a:bodyPr vert="horz" lIns="0" tIns="0" rIns="0" bIns="0" rtlCol="0" anchor="ctr">
              <a:normAutofit fontScale="97500" lnSpcReduction="10000"/>
            </a:bodyPr>
            <a:lstStyle>
              <a:lvl1pPr marL="0" algn="l" defTabSz="932555" rtl="0" eaLnBrk="1" latinLnBrk="0" hangingPunct="1">
                <a:lnSpc>
                  <a:spcPct val="100000"/>
                </a:lnSpc>
                <a:spcBef>
                  <a:spcPct val="0"/>
                </a:spcBef>
                <a:buNone/>
                <a:defRPr lang="en-US" sz="2999" b="0" kern="1200" cap="none" spc="-50" baseline="0">
                  <a:ln w="3175">
                    <a:noFill/>
                  </a:ln>
                  <a:gradFill>
                    <a:gsLst>
                      <a:gs pos="53000">
                        <a:schemeClr val="accent1">
                          <a:lumMod val="60000"/>
                          <a:lumOff val="40000"/>
                        </a:schemeClr>
                      </a:gs>
                      <a:gs pos="0">
                        <a:srgbClr val="0B6CFF"/>
                      </a:gs>
                    </a:gsLst>
                    <a:path path="circle">
                      <a:fillToRect r="100000" b="100000"/>
                    </a:path>
                  </a:gradFill>
                  <a:effectLst/>
                  <a:latin typeface="+mn-lt"/>
                  <a:ea typeface="Open Sans" panose="020B0606030504020204" pitchFamily="34" charset="0"/>
                  <a:cs typeface="Segoe UI" panose="020B0502040204020203" pitchFamily="34" charset="0"/>
                </a:defRPr>
              </a:lvl1pPr>
            </a:lstStyle>
            <a:p>
              <a:pPr marL="0" marR="0" lvl="0" indent="0" algn="ctr" defTabSz="932555" rtl="0" eaLnBrk="1" fontAlgn="auto" latinLnBrk="0" hangingPunct="1">
                <a:lnSpc>
                  <a:spcPct val="100000"/>
                </a:lnSpc>
                <a:spcBef>
                  <a:spcPct val="0"/>
                </a:spcBef>
                <a:spcAft>
                  <a:spcPts val="0"/>
                </a:spcAft>
                <a:buClrTx/>
                <a:buSzTx/>
                <a:buFontTx/>
                <a:buNone/>
                <a:tabLst/>
                <a:defRPr/>
              </a:pPr>
              <a:r>
                <a:rPr kumimoji="0" lang="en-US" sz="2999" b="0" i="0" u="none" strike="noStrike" kern="1200" cap="none" spc="-50" normalizeH="0" baseline="0" noProof="0">
                  <a:ln w="3175">
                    <a:noFill/>
                  </a:ln>
                  <a:solidFill>
                    <a:srgbClr val="333333"/>
                  </a:solidFill>
                  <a:effectLst/>
                  <a:uLnTx/>
                  <a:uFillTx/>
                  <a:latin typeface="Segoe UI Semibold" panose="020B0702040204020203" pitchFamily="34" charset="0"/>
                  <a:cs typeface="Segoe UI Semibold" panose="020B0702040204020203" pitchFamily="34" charset="0"/>
                </a:rPr>
                <a:t>+</a:t>
              </a:r>
            </a:p>
          </p:txBody>
        </p:sp>
      </p:grpSp>
      <p:grpSp>
        <p:nvGrpSpPr>
          <p:cNvPr id="1046" name="Group 1045">
            <a:extLst>
              <a:ext uri="{FF2B5EF4-FFF2-40B4-BE49-F238E27FC236}">
                <a16:creationId xmlns:a16="http://schemas.microsoft.com/office/drawing/2014/main" id="{7C6742B1-663A-EE4F-93FF-BAF05576728F}"/>
              </a:ext>
            </a:extLst>
          </p:cNvPr>
          <p:cNvGrpSpPr/>
          <p:nvPr/>
        </p:nvGrpSpPr>
        <p:grpSpPr>
          <a:xfrm>
            <a:off x="7205467" y="4262903"/>
            <a:ext cx="3598814" cy="1591331"/>
            <a:chOff x="7205467" y="4782996"/>
            <a:chExt cx="3598814" cy="1591331"/>
          </a:xfrm>
        </p:grpSpPr>
        <p:grpSp>
          <p:nvGrpSpPr>
            <p:cNvPr id="1047" name="Group 1046">
              <a:extLst>
                <a:ext uri="{FF2B5EF4-FFF2-40B4-BE49-F238E27FC236}">
                  <a16:creationId xmlns:a16="http://schemas.microsoft.com/office/drawing/2014/main" id="{3246EFAA-42AD-1585-4B70-1B2A34E4F4C7}"/>
                </a:ext>
              </a:extLst>
            </p:cNvPr>
            <p:cNvGrpSpPr/>
            <p:nvPr/>
          </p:nvGrpSpPr>
          <p:grpSpPr>
            <a:xfrm>
              <a:off x="7754030" y="4782996"/>
              <a:ext cx="3050251" cy="1591331"/>
              <a:chOff x="6054177" y="4857079"/>
              <a:chExt cx="3050251" cy="1591331"/>
            </a:xfrm>
          </p:grpSpPr>
          <p:grpSp>
            <p:nvGrpSpPr>
              <p:cNvPr id="1049" name="Group 1048">
                <a:extLst>
                  <a:ext uri="{FF2B5EF4-FFF2-40B4-BE49-F238E27FC236}">
                    <a16:creationId xmlns:a16="http://schemas.microsoft.com/office/drawing/2014/main" id="{526C3201-B6FA-908C-09E4-CF4564C217C1}"/>
                  </a:ext>
                </a:extLst>
              </p:cNvPr>
              <p:cNvGrpSpPr/>
              <p:nvPr/>
            </p:nvGrpSpPr>
            <p:grpSpPr>
              <a:xfrm>
                <a:off x="6054177" y="4857079"/>
                <a:ext cx="3050251" cy="1591331"/>
                <a:chOff x="729513" y="4672955"/>
                <a:chExt cx="3050251" cy="1591331"/>
              </a:xfrm>
            </p:grpSpPr>
            <p:sp>
              <p:nvSpPr>
                <p:cNvPr id="1053" name="Rounded Rectangle 16">
                  <a:extLst>
                    <a:ext uri="{FF2B5EF4-FFF2-40B4-BE49-F238E27FC236}">
                      <a16:creationId xmlns:a16="http://schemas.microsoft.com/office/drawing/2014/main" id="{F5F39E01-519F-0BA9-11A3-29DE81A6F2E9}"/>
                    </a:ext>
                  </a:extLst>
                </p:cNvPr>
                <p:cNvSpPr/>
                <p:nvPr/>
              </p:nvSpPr>
              <p:spPr>
                <a:xfrm>
                  <a:off x="729513" y="4672955"/>
                  <a:ext cx="3050251" cy="1591330"/>
                </a:xfrm>
                <a:prstGeom prst="roundRect">
                  <a:avLst>
                    <a:gd name="adj" fmla="val 9651"/>
                  </a:avLst>
                </a:prstGeom>
                <a:solidFill>
                  <a:srgbClr val="F4F3F5"/>
                </a:solidFill>
                <a:effectLst>
                  <a:outerShdw blurRad="63500" dist="127000" dir="2700000" algn="tl" rotWithShape="0">
                    <a:srgbClr val="B1B3B3">
                      <a:alpha val="50000"/>
                    </a:srgbClr>
                  </a:outerShdw>
                </a:effectLst>
              </p:spPr>
              <p:txBody>
                <a:bodyPr wrap="square" lIns="0" tIns="0" rIns="0" bIns="0" anchor="t" anchorCtr="0">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0" i="0" u="none" strike="noStrike" kern="0" cap="none" spc="0" normalizeH="0" baseline="0" noProof="0">
                    <a:ln w="3175">
                      <a:noFill/>
                    </a:ln>
                    <a:solidFill>
                      <a:srgbClr val="3A20A0"/>
                    </a:solidFill>
                    <a:effectLst/>
                    <a:uLnTx/>
                    <a:uFillTx/>
                    <a:latin typeface="Segoe UI Semibold" panose="020B0702040204020203" pitchFamily="34" charset="0"/>
                    <a:ea typeface="Open Sans SemiBold" panose="020B0706030804020204" pitchFamily="34" charset="0"/>
                    <a:cs typeface="Segoe UI Semibold" panose="020B0702040204020203" pitchFamily="34" charset="0"/>
                  </a:endParaRPr>
                </a:p>
              </p:txBody>
            </p:sp>
            <p:sp>
              <p:nvSpPr>
                <p:cNvPr id="1054" name="TextBox 1053">
                  <a:extLst>
                    <a:ext uri="{FF2B5EF4-FFF2-40B4-BE49-F238E27FC236}">
                      <a16:creationId xmlns:a16="http://schemas.microsoft.com/office/drawing/2014/main" id="{2B2B6374-C3D2-267D-D20C-725BC8970266}"/>
                    </a:ext>
                  </a:extLst>
                </p:cNvPr>
                <p:cNvSpPr txBox="1"/>
                <p:nvPr/>
              </p:nvSpPr>
              <p:spPr>
                <a:xfrm>
                  <a:off x="729513" y="5883729"/>
                  <a:ext cx="3050251" cy="380557"/>
                </a:xfrm>
                <a:prstGeom prst="rect">
                  <a:avLst/>
                </a:prstGeom>
                <a:noFill/>
                <a:ln>
                  <a:noFill/>
                </a:ln>
              </p:spPr>
              <p:txBody>
                <a:bodyPr wrap="square" lIns="239012" tIns="191209" rIns="239012" bIns="191209" rtlCol="0" anchor="ctr">
                  <a:noAutofit/>
                </a:bodyPr>
                <a:lstStyle>
                  <a:defPPr>
                    <a:defRPr lang="en-US"/>
                  </a:defPPr>
                  <a:lvl1pPr algn="ctr" defTabSz="914224">
                    <a:lnSpc>
                      <a:spcPct val="90000"/>
                    </a:lnSpc>
                    <a:defRPr sz="1600" b="1" kern="0">
                      <a:gradFill>
                        <a:gsLst>
                          <a:gs pos="2804">
                            <a:srgbClr val="505050"/>
                          </a:gs>
                          <a:gs pos="26000">
                            <a:srgbClr val="505050"/>
                          </a:gs>
                        </a:gsLst>
                        <a:lin ang="5400000" scaled="1"/>
                      </a:gradFill>
                      <a:cs typeface="Segoe UI Semilight" panose="020B0402040204020203" pitchFamily="34" charset="0"/>
                    </a:defRPr>
                  </a:lvl1pPr>
                </a:lstStyle>
                <a:p>
                  <a:pPr marL="0" marR="0" lvl="0" indent="0" algn="ctr" defTabSz="914025" rtl="0" eaLnBrk="1" fontAlgn="auto" latinLnBrk="0" hangingPunct="1">
                    <a:lnSpc>
                      <a:spcPct val="90000"/>
                    </a:lnSpc>
                    <a:spcBef>
                      <a:spcPts val="0"/>
                    </a:spcBef>
                    <a:spcAft>
                      <a:spcPts val="0"/>
                    </a:spcAft>
                    <a:buClrTx/>
                    <a:buSzTx/>
                    <a:buFontTx/>
                    <a:buNone/>
                    <a:tabLst/>
                    <a:defRPr/>
                  </a:pPr>
                  <a:r>
                    <a:rPr kumimoji="0" lang="en-US" sz="1300" b="0" i="0" u="none" strike="noStrike" kern="0" cap="none" spc="0" normalizeH="0" baseline="0" noProof="0">
                      <a:ln>
                        <a:noFill/>
                      </a:ln>
                      <a:solidFill>
                        <a:srgbClr val="333333"/>
                      </a:solidFill>
                      <a:effectLst/>
                      <a:uLnTx/>
                      <a:uFillTx/>
                      <a:latin typeface="Segoe UI" panose="020B0502040204020203" pitchFamily="34" charset="0"/>
                      <a:ea typeface="Open Sans" panose="020B0606030504020204" pitchFamily="34" charset="0"/>
                      <a:cs typeface="Segoe UI" panose="020B0502040204020203" pitchFamily="34" charset="0"/>
                    </a:rPr>
                    <a:t>Ecosystem</a:t>
                  </a:r>
                </a:p>
              </p:txBody>
            </p:sp>
            <p:sp>
              <p:nvSpPr>
                <p:cNvPr id="1055" name="TextBox 1054">
                  <a:extLst>
                    <a:ext uri="{FF2B5EF4-FFF2-40B4-BE49-F238E27FC236}">
                      <a16:creationId xmlns:a16="http://schemas.microsoft.com/office/drawing/2014/main" id="{D1D80FB4-99FB-20F7-51F3-489F5DFBF5FD}"/>
                    </a:ext>
                  </a:extLst>
                </p:cNvPr>
                <p:cNvSpPr txBox="1"/>
                <p:nvPr/>
              </p:nvSpPr>
              <p:spPr>
                <a:xfrm>
                  <a:off x="2254536" y="5233877"/>
                  <a:ext cx="1525228" cy="663151"/>
                </a:xfrm>
                <a:prstGeom prst="rect">
                  <a:avLst/>
                </a:prstGeom>
                <a:noFill/>
                <a:ln>
                  <a:noFill/>
                </a:ln>
              </p:spPr>
              <p:txBody>
                <a:bodyPr wrap="square" lIns="121903" tIns="191209" rIns="121903" bIns="191209" rtlCol="0">
                  <a:spAutoFit/>
                </a:bodyPr>
                <a:lstStyle/>
                <a:p>
                  <a:pPr marL="0" marR="0" lvl="0" indent="0" algn="ctr" defTabSz="896020" rtl="0" eaLnBrk="1" fontAlgn="auto" latinLnBrk="0" hangingPunct="1">
                    <a:lnSpc>
                      <a:spcPct val="90000"/>
                    </a:lnSpc>
                    <a:spcBef>
                      <a:spcPts val="0"/>
                    </a:spcBef>
                    <a:spcAft>
                      <a:spcPts val="0"/>
                    </a:spcAft>
                    <a:buClrTx/>
                    <a:buSzTx/>
                    <a:buFontTx/>
                    <a:buNone/>
                    <a:tabLst/>
                    <a:defRPr/>
                  </a:pPr>
                  <a:r>
                    <a:rPr kumimoji="0" lang="en-US" sz="1000" b="1" i="0" u="none" strike="noStrike" kern="0" cap="none" spc="0" normalizeH="0" baseline="0" noProof="0">
                      <a:ln>
                        <a:noFill/>
                      </a:ln>
                      <a:solidFill>
                        <a:srgbClr val="333333"/>
                      </a:solidFill>
                      <a:effectLst/>
                      <a:uLnTx/>
                      <a:uFillTx/>
                      <a:latin typeface="Segoe UI Semibold" panose="020B0702040204020203" pitchFamily="34" charset="0"/>
                      <a:ea typeface="Open Sans" panose="020B0606030504020204" pitchFamily="34" charset="0"/>
                      <a:cs typeface="Segoe UI Semibold" panose="020B0702040204020203" pitchFamily="34" charset="0"/>
                    </a:rPr>
                    <a:t>Components, tools, library vendors</a:t>
                  </a:r>
                </a:p>
              </p:txBody>
            </p:sp>
            <p:sp>
              <p:nvSpPr>
                <p:cNvPr id="1056" name="TextBox 1055">
                  <a:extLst>
                    <a:ext uri="{FF2B5EF4-FFF2-40B4-BE49-F238E27FC236}">
                      <a16:creationId xmlns:a16="http://schemas.microsoft.com/office/drawing/2014/main" id="{2014E488-4052-E912-A00A-E75CB2C016ED}"/>
                    </a:ext>
                  </a:extLst>
                </p:cNvPr>
                <p:cNvSpPr txBox="1"/>
                <p:nvPr/>
              </p:nvSpPr>
              <p:spPr>
                <a:xfrm>
                  <a:off x="899274" y="5233877"/>
                  <a:ext cx="717237" cy="509619"/>
                </a:xfrm>
                <a:prstGeom prst="rect">
                  <a:avLst/>
                </a:prstGeom>
                <a:noFill/>
                <a:ln>
                  <a:noFill/>
                </a:ln>
              </p:spPr>
              <p:txBody>
                <a:bodyPr wrap="square" lIns="117157" tIns="183765" rIns="117157" bIns="183765" rtlCol="0">
                  <a:spAutoFit/>
                </a:bodyPr>
                <a:lstStyle/>
                <a:p>
                  <a:pPr marL="0" marR="0" lvl="0" indent="0" algn="ctr" defTabSz="861065" rtl="0" eaLnBrk="1" fontAlgn="auto" latinLnBrk="0" hangingPunct="1">
                    <a:lnSpc>
                      <a:spcPct val="90000"/>
                    </a:lnSpc>
                    <a:spcBef>
                      <a:spcPts val="0"/>
                    </a:spcBef>
                    <a:spcAft>
                      <a:spcPts val="0"/>
                    </a:spcAft>
                    <a:buClrTx/>
                    <a:buSzTx/>
                    <a:buFontTx/>
                    <a:buNone/>
                    <a:tabLst/>
                    <a:defRPr/>
                  </a:pPr>
                  <a:r>
                    <a:rPr kumimoji="0" lang="en-US" sz="1000" b="1" i="0" u="none" strike="noStrike" kern="0" cap="none" spc="0" normalizeH="0" baseline="0" noProof="0">
                      <a:ln>
                        <a:noFill/>
                      </a:ln>
                      <a:solidFill>
                        <a:srgbClr val="333333"/>
                      </a:solidFill>
                      <a:effectLst/>
                      <a:uLnTx/>
                      <a:uFillTx/>
                      <a:latin typeface="Segoe UI Semibold" panose="020B0702040204020203" pitchFamily="34" charset="0"/>
                      <a:ea typeface="Open Sans" panose="020B0606030504020204" pitchFamily="34" charset="0"/>
                      <a:cs typeface="Segoe UI Semibold" panose="020B0702040204020203" pitchFamily="34" charset="0"/>
                    </a:rPr>
                    <a:t>NuGet</a:t>
                  </a:r>
                </a:p>
              </p:txBody>
            </p:sp>
            <p:sp>
              <p:nvSpPr>
                <p:cNvPr id="1057" name="TextBox 1056">
                  <a:extLst>
                    <a:ext uri="{FF2B5EF4-FFF2-40B4-BE49-F238E27FC236}">
                      <a16:creationId xmlns:a16="http://schemas.microsoft.com/office/drawing/2014/main" id="{10045FCF-E379-7B70-4385-2147D39AE17A}"/>
                    </a:ext>
                  </a:extLst>
                </p:cNvPr>
                <p:cNvSpPr txBox="1"/>
                <p:nvPr/>
              </p:nvSpPr>
              <p:spPr>
                <a:xfrm>
                  <a:off x="1424368" y="5233877"/>
                  <a:ext cx="1137725" cy="509619"/>
                </a:xfrm>
                <a:prstGeom prst="rect">
                  <a:avLst/>
                </a:prstGeom>
                <a:noFill/>
                <a:ln>
                  <a:noFill/>
                </a:ln>
              </p:spPr>
              <p:txBody>
                <a:bodyPr wrap="square" lIns="117157" tIns="183765" rIns="117157" bIns="183765" rtlCol="0">
                  <a:spAutoFit/>
                </a:bodyPr>
                <a:lstStyle/>
                <a:p>
                  <a:pPr marL="0" marR="0" lvl="0" indent="0" algn="ctr" defTabSz="861065" rtl="0" eaLnBrk="1" fontAlgn="auto" latinLnBrk="0" hangingPunct="1">
                    <a:lnSpc>
                      <a:spcPct val="90000"/>
                    </a:lnSpc>
                    <a:spcBef>
                      <a:spcPts val="0"/>
                    </a:spcBef>
                    <a:spcAft>
                      <a:spcPts val="0"/>
                    </a:spcAft>
                    <a:buClrTx/>
                    <a:buSzTx/>
                    <a:buFontTx/>
                    <a:buNone/>
                    <a:tabLst/>
                    <a:defRPr/>
                  </a:pPr>
                  <a:r>
                    <a:rPr kumimoji="0" lang="en-US" sz="1000" b="1" i="0" u="none" strike="noStrike" kern="0" cap="none" spc="0" normalizeH="0" baseline="0" noProof="0">
                      <a:ln>
                        <a:noFill/>
                      </a:ln>
                      <a:solidFill>
                        <a:srgbClr val="333333"/>
                      </a:solidFill>
                      <a:effectLst/>
                      <a:uLnTx/>
                      <a:uFillTx/>
                      <a:latin typeface="Segoe UI Semibold" panose="020B0702040204020203" pitchFamily="34" charset="0"/>
                      <a:ea typeface="Open Sans" panose="020B0606030504020204" pitchFamily="34" charset="0"/>
                      <a:cs typeface="Segoe UI Semibold" panose="020B0702040204020203" pitchFamily="34" charset="0"/>
                    </a:rPr>
                    <a:t>GitHub</a:t>
                  </a:r>
                </a:p>
              </p:txBody>
            </p:sp>
          </p:grpSp>
          <p:pic>
            <p:nvPicPr>
              <p:cNvPr id="1050" name="Graphic 1049">
                <a:extLst>
                  <a:ext uri="{FF2B5EF4-FFF2-40B4-BE49-F238E27FC236}">
                    <a16:creationId xmlns:a16="http://schemas.microsoft.com/office/drawing/2014/main" id="{19F0908D-03C1-48B0-DECC-6E3012EB2CF7}"/>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8123152" y="5098323"/>
                <a:ext cx="437324" cy="437324"/>
              </a:xfrm>
              <a:prstGeom prst="rect">
                <a:avLst/>
              </a:prstGeom>
              <a:effectLst>
                <a:outerShdw blurRad="63500" dist="127000" dir="2700000" algn="tl" rotWithShape="0">
                  <a:srgbClr val="B1B3B3">
                    <a:alpha val="50000"/>
                  </a:srgbClr>
                </a:outerShdw>
              </a:effectLst>
            </p:spPr>
          </p:pic>
          <p:pic>
            <p:nvPicPr>
              <p:cNvPr id="1051" name="Graphic 1050">
                <a:extLst>
                  <a:ext uri="{FF2B5EF4-FFF2-40B4-BE49-F238E27FC236}">
                    <a16:creationId xmlns:a16="http://schemas.microsoft.com/office/drawing/2014/main" id="{52084A35-FBF2-E072-9822-18E966AA0F94}"/>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7126415" y="5103036"/>
                <a:ext cx="382959" cy="382959"/>
              </a:xfrm>
              <a:prstGeom prst="rect">
                <a:avLst/>
              </a:prstGeom>
              <a:effectLst>
                <a:outerShdw blurRad="63500" dist="127000" dir="2700000" algn="tl" rotWithShape="0">
                  <a:srgbClr val="B1B3B3">
                    <a:alpha val="50000"/>
                  </a:srgbClr>
                </a:outerShdw>
              </a:effectLst>
            </p:spPr>
          </p:pic>
          <p:pic>
            <p:nvPicPr>
              <p:cNvPr id="1052" name="Graphic 1051">
                <a:extLst>
                  <a:ext uri="{FF2B5EF4-FFF2-40B4-BE49-F238E27FC236}">
                    <a16:creationId xmlns:a16="http://schemas.microsoft.com/office/drawing/2014/main" id="{D3A87865-D279-2B12-476D-1B60EC3517EB}"/>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6346034" y="5086872"/>
                <a:ext cx="473044" cy="473044"/>
              </a:xfrm>
              <a:prstGeom prst="rect">
                <a:avLst/>
              </a:prstGeom>
              <a:effectLst>
                <a:outerShdw blurRad="63500" dist="127000" dir="2700000" algn="tl" rotWithShape="0">
                  <a:srgbClr val="B1B3B3">
                    <a:alpha val="50000"/>
                  </a:srgbClr>
                </a:outerShdw>
              </a:effectLst>
            </p:spPr>
          </p:pic>
        </p:grpSp>
        <p:sp>
          <p:nvSpPr>
            <p:cNvPr id="1048" name="Title 34">
              <a:extLst>
                <a:ext uri="{FF2B5EF4-FFF2-40B4-BE49-F238E27FC236}">
                  <a16:creationId xmlns:a16="http://schemas.microsoft.com/office/drawing/2014/main" id="{3703F984-7103-6417-512E-A7CCD95BDDEB}"/>
                </a:ext>
              </a:extLst>
            </p:cNvPr>
            <p:cNvSpPr txBox="1">
              <a:spLocks/>
            </p:cNvSpPr>
            <p:nvPr/>
          </p:nvSpPr>
          <p:spPr>
            <a:xfrm>
              <a:off x="7205467" y="5164718"/>
              <a:ext cx="569107" cy="418593"/>
            </a:xfrm>
            <a:prstGeom prst="rect">
              <a:avLst/>
            </a:prstGeom>
          </p:spPr>
          <p:txBody>
            <a:bodyPr vert="horz" lIns="0" tIns="0" rIns="0" bIns="0" rtlCol="0" anchor="ctr">
              <a:normAutofit fontScale="97500" lnSpcReduction="10000"/>
            </a:bodyPr>
            <a:lstStyle>
              <a:lvl1pPr marL="0" algn="l" defTabSz="932555" rtl="0" eaLnBrk="1" latinLnBrk="0" hangingPunct="1">
                <a:lnSpc>
                  <a:spcPct val="100000"/>
                </a:lnSpc>
                <a:spcBef>
                  <a:spcPct val="0"/>
                </a:spcBef>
                <a:buNone/>
                <a:defRPr lang="en-US" sz="2999" b="0" kern="1200" cap="none" spc="-50" baseline="0">
                  <a:ln w="3175">
                    <a:noFill/>
                  </a:ln>
                  <a:gradFill>
                    <a:gsLst>
                      <a:gs pos="53000">
                        <a:schemeClr val="accent1">
                          <a:lumMod val="60000"/>
                          <a:lumOff val="40000"/>
                        </a:schemeClr>
                      </a:gs>
                      <a:gs pos="0">
                        <a:srgbClr val="0B6CFF"/>
                      </a:gs>
                    </a:gsLst>
                    <a:path path="circle">
                      <a:fillToRect r="100000" b="100000"/>
                    </a:path>
                  </a:gradFill>
                  <a:effectLst/>
                  <a:latin typeface="+mn-lt"/>
                  <a:ea typeface="Open Sans" panose="020B0606030504020204" pitchFamily="34" charset="0"/>
                  <a:cs typeface="Segoe UI" panose="020B0502040204020203" pitchFamily="34" charset="0"/>
                </a:defRPr>
              </a:lvl1pPr>
            </a:lstStyle>
            <a:p>
              <a:pPr marL="0" marR="0" lvl="0" indent="0" algn="ctr" defTabSz="932555" rtl="0" eaLnBrk="1" fontAlgn="auto" latinLnBrk="0" hangingPunct="1">
                <a:lnSpc>
                  <a:spcPct val="100000"/>
                </a:lnSpc>
                <a:spcBef>
                  <a:spcPct val="0"/>
                </a:spcBef>
                <a:spcAft>
                  <a:spcPts val="0"/>
                </a:spcAft>
                <a:buClrTx/>
                <a:buSzTx/>
                <a:buFontTx/>
                <a:buNone/>
                <a:tabLst/>
                <a:defRPr/>
              </a:pPr>
              <a:r>
                <a:rPr kumimoji="0" lang="en-US" sz="2999" b="0" i="0" u="none" strike="noStrike" kern="1200" cap="none" spc="-50" normalizeH="0" baseline="0" noProof="0">
                  <a:ln w="3175">
                    <a:noFill/>
                  </a:ln>
                  <a:solidFill>
                    <a:srgbClr val="333333"/>
                  </a:solidFill>
                  <a:effectLst/>
                  <a:uLnTx/>
                  <a:uFillTx/>
                  <a:latin typeface="Segoe UI Semibold" panose="020B0702040204020203" pitchFamily="34" charset="0"/>
                  <a:cs typeface="Segoe UI Semibold" panose="020B0702040204020203" pitchFamily="34" charset="0"/>
                </a:rPr>
                <a:t>+</a:t>
              </a:r>
            </a:p>
          </p:txBody>
        </p:sp>
      </p:grpSp>
      <p:sp>
        <p:nvSpPr>
          <p:cNvPr id="1065" name="Rounded Rectangle 9">
            <a:extLst>
              <a:ext uri="{FF2B5EF4-FFF2-40B4-BE49-F238E27FC236}">
                <a16:creationId xmlns:a16="http://schemas.microsoft.com/office/drawing/2014/main" id="{BF2EF0A9-50EA-2C64-2E65-F63E0922C321}"/>
              </a:ext>
            </a:extLst>
          </p:cNvPr>
          <p:cNvSpPr/>
          <p:nvPr/>
        </p:nvSpPr>
        <p:spPr bwMode="auto">
          <a:xfrm rot="10800000" flipH="1" flipV="1">
            <a:off x="1367822" y="2313665"/>
            <a:ext cx="9487221" cy="1723172"/>
          </a:xfrm>
          <a:prstGeom prst="roundRect">
            <a:avLst>
              <a:gd name="adj" fmla="val 11316"/>
            </a:avLst>
          </a:prstGeom>
          <a:solidFill>
            <a:srgbClr val="F4F3F5"/>
          </a:solidFill>
          <a:effectLst>
            <a:outerShdw blurRad="63500" dist="127000" dir="2700000" algn="tl" rotWithShape="0">
              <a:srgbClr val="B1B3B3">
                <a:alpha val="50000"/>
              </a:srgbClr>
            </a:outerShdw>
          </a:effectLst>
        </p:spPr>
        <p:txBody>
          <a:bodyPr wrap="square" lIns="0" tIns="0" rIns="0" bIns="0" anchor="t" anchorCtr="0">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0" i="0" u="none" strike="noStrike" kern="0" cap="none" spc="0" normalizeH="0" baseline="0" noProof="0">
              <a:ln w="3175">
                <a:noFill/>
              </a:ln>
              <a:solidFill>
                <a:srgbClr val="3A20A0"/>
              </a:solidFill>
              <a:effectLst/>
              <a:uLnTx/>
              <a:uFillTx/>
              <a:latin typeface="Segoe UI" panose="020B0502040204020203" pitchFamily="34" charset="0"/>
              <a:ea typeface="Open Sans SemiBold" panose="020B0706030804020204" pitchFamily="34" charset="0"/>
              <a:cs typeface="Segoe UI" panose="020B0502040204020203" pitchFamily="34" charset="0"/>
            </a:endParaRPr>
          </a:p>
        </p:txBody>
      </p:sp>
      <p:sp>
        <p:nvSpPr>
          <p:cNvPr id="1067" name="TextBox 1066">
            <a:extLst>
              <a:ext uri="{FF2B5EF4-FFF2-40B4-BE49-F238E27FC236}">
                <a16:creationId xmlns:a16="http://schemas.microsoft.com/office/drawing/2014/main" id="{792DE612-D648-DC46-9E96-4BF624FCCE24}"/>
              </a:ext>
            </a:extLst>
          </p:cNvPr>
          <p:cNvSpPr txBox="1"/>
          <p:nvPr/>
        </p:nvSpPr>
        <p:spPr>
          <a:xfrm>
            <a:off x="3117899" y="3629394"/>
            <a:ext cx="1251271" cy="180049"/>
          </a:xfrm>
          <a:prstGeom prst="rect">
            <a:avLst/>
          </a:prstGeom>
          <a:noFill/>
          <a:ln>
            <a:noFill/>
          </a:ln>
        </p:spPr>
        <p:txBody>
          <a:bodyPr wrap="square" lIns="0" tIns="0" rIns="0" bIns="0" rtlCol="0">
            <a:spAutoFit/>
          </a:bodyPr>
          <a:lstStyle/>
          <a:p>
            <a:pPr marL="0" marR="0" lvl="0" indent="0" algn="ctr" defTabSz="914377" rtl="0" eaLnBrk="1" fontAlgn="auto" latinLnBrk="0" hangingPunct="1">
              <a:lnSpc>
                <a:spcPct val="90000"/>
              </a:lnSpc>
              <a:spcBef>
                <a:spcPts val="0"/>
              </a:spcBef>
              <a:spcAft>
                <a:spcPts val="600"/>
              </a:spcAft>
              <a:buClrTx/>
              <a:buSzTx/>
              <a:buFontTx/>
              <a:buNone/>
              <a:tabLst/>
              <a:defRPr/>
            </a:pPr>
            <a:r>
              <a:rPr kumimoji="0" lang="en-US" sz="1300" b="0" i="0" u="none" strike="noStrike" kern="1200" cap="none" spc="0" normalizeH="0" baseline="0" noProof="0">
                <a:ln>
                  <a:noFill/>
                </a:ln>
                <a:solidFill>
                  <a:srgbClr val="3A20A0"/>
                </a:solidFill>
                <a:effectLst/>
                <a:uLnTx/>
                <a:uFillTx/>
                <a:latin typeface="Segoe UI" panose="020B0502040204020203" pitchFamily="34" charset="0"/>
                <a:ea typeface="Open Sans" panose="020B0606030504020204" pitchFamily="34" charset="0"/>
                <a:cs typeface="Segoe UI" panose="020B0502040204020203" pitchFamily="34" charset="0"/>
              </a:rPr>
              <a:t>Web</a:t>
            </a:r>
          </a:p>
        </p:txBody>
      </p:sp>
      <p:sp>
        <p:nvSpPr>
          <p:cNvPr id="1068" name="TextBox 1067">
            <a:extLst>
              <a:ext uri="{FF2B5EF4-FFF2-40B4-BE49-F238E27FC236}">
                <a16:creationId xmlns:a16="http://schemas.microsoft.com/office/drawing/2014/main" id="{B2979CD7-41BC-5BDA-28E1-C797EBF1EB31}"/>
              </a:ext>
            </a:extLst>
          </p:cNvPr>
          <p:cNvSpPr txBox="1"/>
          <p:nvPr/>
        </p:nvSpPr>
        <p:spPr>
          <a:xfrm>
            <a:off x="5547658" y="3629394"/>
            <a:ext cx="1206947" cy="180049"/>
          </a:xfrm>
          <a:prstGeom prst="rect">
            <a:avLst/>
          </a:prstGeom>
          <a:noFill/>
          <a:ln>
            <a:noFill/>
          </a:ln>
        </p:spPr>
        <p:txBody>
          <a:bodyPr wrap="square" lIns="0" tIns="0" rIns="0" bIns="0" rtlCol="0">
            <a:spAutoFit/>
          </a:bodyPr>
          <a:lstStyle/>
          <a:p>
            <a:pPr marL="0" marR="0" lvl="0" indent="0" algn="ctr" defTabSz="914377" rtl="0" eaLnBrk="1" fontAlgn="auto" latinLnBrk="0" hangingPunct="1">
              <a:lnSpc>
                <a:spcPct val="90000"/>
              </a:lnSpc>
              <a:spcBef>
                <a:spcPts val="0"/>
              </a:spcBef>
              <a:spcAft>
                <a:spcPts val="600"/>
              </a:spcAft>
              <a:buClrTx/>
              <a:buSzTx/>
              <a:buFontTx/>
              <a:buNone/>
              <a:tabLst/>
              <a:defRPr/>
            </a:pPr>
            <a:r>
              <a:rPr kumimoji="0" lang="en-US" sz="1300" b="0" i="0" u="none" strike="noStrike" kern="1200" cap="none" spc="0" normalizeH="0" baseline="0" noProof="0">
                <a:ln>
                  <a:noFill/>
                </a:ln>
                <a:solidFill>
                  <a:srgbClr val="3A20A0"/>
                </a:solidFill>
                <a:effectLst/>
                <a:uLnTx/>
                <a:uFillTx/>
                <a:latin typeface="Segoe UI" panose="020B0502040204020203" pitchFamily="34" charset="0"/>
                <a:ea typeface="Open Sans" panose="020B0606030504020204" pitchFamily="34" charset="0"/>
                <a:cs typeface="Segoe UI" panose="020B0502040204020203" pitchFamily="34" charset="0"/>
              </a:rPr>
              <a:t>Mobile</a:t>
            </a:r>
          </a:p>
        </p:txBody>
      </p:sp>
      <p:sp>
        <p:nvSpPr>
          <p:cNvPr id="1069" name="TextBox 1068">
            <a:extLst>
              <a:ext uri="{FF2B5EF4-FFF2-40B4-BE49-F238E27FC236}">
                <a16:creationId xmlns:a16="http://schemas.microsoft.com/office/drawing/2014/main" id="{4065064D-7365-8F8A-2293-BE3088B808DB}"/>
              </a:ext>
            </a:extLst>
          </p:cNvPr>
          <p:cNvSpPr txBox="1"/>
          <p:nvPr/>
        </p:nvSpPr>
        <p:spPr>
          <a:xfrm>
            <a:off x="6744862" y="3629394"/>
            <a:ext cx="1206981" cy="180049"/>
          </a:xfrm>
          <a:prstGeom prst="rect">
            <a:avLst/>
          </a:prstGeom>
          <a:noFill/>
          <a:ln>
            <a:noFill/>
          </a:ln>
        </p:spPr>
        <p:txBody>
          <a:bodyPr wrap="square" lIns="0" tIns="0" rIns="0" bIns="0" rtlCol="0">
            <a:spAutoFit/>
          </a:bodyPr>
          <a:lstStyle/>
          <a:p>
            <a:pPr marL="0" marR="0" lvl="0" indent="0" algn="ctr" defTabSz="914377" rtl="0" eaLnBrk="1" fontAlgn="auto" latinLnBrk="0" hangingPunct="1">
              <a:lnSpc>
                <a:spcPct val="90000"/>
              </a:lnSpc>
              <a:spcBef>
                <a:spcPts val="0"/>
              </a:spcBef>
              <a:spcAft>
                <a:spcPts val="600"/>
              </a:spcAft>
              <a:buClrTx/>
              <a:buSzTx/>
              <a:buFontTx/>
              <a:buNone/>
              <a:tabLst/>
              <a:defRPr/>
            </a:pPr>
            <a:r>
              <a:rPr kumimoji="0" lang="en-US" sz="1300" b="0" i="0" u="none" strike="noStrike" kern="1200" cap="none" spc="0" normalizeH="0" baseline="0" noProof="0">
                <a:ln>
                  <a:noFill/>
                </a:ln>
                <a:solidFill>
                  <a:srgbClr val="3A20A0"/>
                </a:solidFill>
                <a:effectLst/>
                <a:uLnTx/>
                <a:uFillTx/>
                <a:latin typeface="Segoe UI" panose="020B0502040204020203" pitchFamily="34" charset="0"/>
                <a:ea typeface="Open Sans" panose="020B0606030504020204" pitchFamily="34" charset="0"/>
                <a:cs typeface="Segoe UI" panose="020B0502040204020203" pitchFamily="34" charset="0"/>
              </a:rPr>
              <a:t>Gaming</a:t>
            </a:r>
          </a:p>
        </p:txBody>
      </p:sp>
      <p:sp>
        <p:nvSpPr>
          <p:cNvPr id="1070" name="TextBox 1069">
            <a:extLst>
              <a:ext uri="{FF2B5EF4-FFF2-40B4-BE49-F238E27FC236}">
                <a16:creationId xmlns:a16="http://schemas.microsoft.com/office/drawing/2014/main" id="{38394FEE-AD43-7EF9-F185-050BC3F996CD}"/>
              </a:ext>
            </a:extLst>
          </p:cNvPr>
          <p:cNvSpPr txBox="1"/>
          <p:nvPr/>
        </p:nvSpPr>
        <p:spPr>
          <a:xfrm>
            <a:off x="7898956" y="3629394"/>
            <a:ext cx="1251271" cy="180049"/>
          </a:xfrm>
          <a:prstGeom prst="rect">
            <a:avLst/>
          </a:prstGeom>
          <a:noFill/>
        </p:spPr>
        <p:txBody>
          <a:bodyPr wrap="square" lIns="0" tIns="0" rIns="0" bIns="0" rtlCol="0">
            <a:spAutoFit/>
          </a:bodyPr>
          <a:lstStyle/>
          <a:p>
            <a:pPr marL="0" marR="0" lvl="0" indent="0" algn="ctr" defTabSz="914377" rtl="0" eaLnBrk="1" fontAlgn="auto" latinLnBrk="0" hangingPunct="1">
              <a:lnSpc>
                <a:spcPct val="90000"/>
              </a:lnSpc>
              <a:spcBef>
                <a:spcPts val="0"/>
              </a:spcBef>
              <a:spcAft>
                <a:spcPts val="600"/>
              </a:spcAft>
              <a:buClrTx/>
              <a:buSzTx/>
              <a:buFontTx/>
              <a:buNone/>
              <a:tabLst/>
              <a:defRPr/>
            </a:pPr>
            <a:r>
              <a:rPr kumimoji="0" lang="en-US" sz="1300" b="0" i="0" u="none" strike="noStrike" kern="1200" cap="none" spc="0" normalizeH="0" baseline="0" noProof="0">
                <a:ln>
                  <a:noFill/>
                </a:ln>
                <a:solidFill>
                  <a:srgbClr val="3A20A0"/>
                </a:solidFill>
                <a:effectLst/>
                <a:uLnTx/>
                <a:uFillTx/>
                <a:latin typeface="Segoe UI" panose="020B0502040204020203" pitchFamily="34" charset="0"/>
                <a:ea typeface="Open Sans" panose="020B0606030504020204" pitchFamily="34" charset="0"/>
                <a:cs typeface="Segoe UI" panose="020B0502040204020203" pitchFamily="34" charset="0"/>
              </a:rPr>
              <a:t>IoT</a:t>
            </a:r>
          </a:p>
        </p:txBody>
      </p:sp>
      <p:sp>
        <p:nvSpPr>
          <p:cNvPr id="1071" name="TextBox 1070">
            <a:extLst>
              <a:ext uri="{FF2B5EF4-FFF2-40B4-BE49-F238E27FC236}">
                <a16:creationId xmlns:a16="http://schemas.microsoft.com/office/drawing/2014/main" id="{A17D5290-8D89-0347-D4B8-954AADB95A35}"/>
              </a:ext>
            </a:extLst>
          </p:cNvPr>
          <p:cNvSpPr txBox="1"/>
          <p:nvPr/>
        </p:nvSpPr>
        <p:spPr>
          <a:xfrm>
            <a:off x="9084466" y="3629394"/>
            <a:ext cx="1195961" cy="180049"/>
          </a:xfrm>
          <a:prstGeom prst="rect">
            <a:avLst/>
          </a:prstGeom>
          <a:noFill/>
        </p:spPr>
        <p:txBody>
          <a:bodyPr wrap="square" lIns="0" tIns="0" rIns="0" bIns="0" rtlCol="0">
            <a:spAutoFit/>
          </a:bodyPr>
          <a:lstStyle/>
          <a:p>
            <a:pPr marL="0" marR="0" lvl="0" indent="0" algn="ctr" defTabSz="914377" rtl="0" eaLnBrk="1" fontAlgn="auto" latinLnBrk="0" hangingPunct="1">
              <a:lnSpc>
                <a:spcPct val="90000"/>
              </a:lnSpc>
              <a:spcBef>
                <a:spcPts val="0"/>
              </a:spcBef>
              <a:spcAft>
                <a:spcPts val="600"/>
              </a:spcAft>
              <a:buClrTx/>
              <a:buSzTx/>
              <a:buFontTx/>
              <a:buNone/>
              <a:tabLst/>
              <a:defRPr/>
            </a:pPr>
            <a:r>
              <a:rPr kumimoji="0" lang="en-US" sz="1300" b="0" i="0" u="none" strike="noStrike" kern="1200" cap="none" spc="0" normalizeH="0" baseline="0" noProof="0">
                <a:ln>
                  <a:noFill/>
                </a:ln>
                <a:solidFill>
                  <a:srgbClr val="3A20A0"/>
                </a:solidFill>
                <a:effectLst/>
                <a:uLnTx/>
                <a:uFillTx/>
                <a:latin typeface="Segoe UI" panose="020B0502040204020203" pitchFamily="34" charset="0"/>
                <a:ea typeface="Open Sans" panose="020B0606030504020204" pitchFamily="34" charset="0"/>
                <a:cs typeface="Segoe UI" panose="020B0502040204020203" pitchFamily="34" charset="0"/>
              </a:rPr>
              <a:t>AI</a:t>
            </a:r>
          </a:p>
        </p:txBody>
      </p:sp>
      <p:sp>
        <p:nvSpPr>
          <p:cNvPr id="1072" name="TextBox 1071">
            <a:extLst>
              <a:ext uri="{FF2B5EF4-FFF2-40B4-BE49-F238E27FC236}">
                <a16:creationId xmlns:a16="http://schemas.microsoft.com/office/drawing/2014/main" id="{923E9451-B3B5-18D3-129B-F3298794900E}"/>
              </a:ext>
            </a:extLst>
          </p:cNvPr>
          <p:cNvSpPr txBox="1"/>
          <p:nvPr/>
        </p:nvSpPr>
        <p:spPr>
          <a:xfrm>
            <a:off x="4327534" y="3629394"/>
            <a:ext cx="1251269" cy="180049"/>
          </a:xfrm>
          <a:prstGeom prst="rect">
            <a:avLst/>
          </a:prstGeom>
          <a:noFill/>
        </p:spPr>
        <p:txBody>
          <a:bodyPr wrap="square" lIns="0" tIns="0" rIns="0" bIns="0" rtlCol="0">
            <a:spAutoFit/>
          </a:bodyPr>
          <a:lstStyle/>
          <a:p>
            <a:pPr marL="0" marR="0" lvl="0" indent="0" algn="ctr" defTabSz="914377" rtl="0" eaLnBrk="1" fontAlgn="auto" latinLnBrk="0" hangingPunct="1">
              <a:lnSpc>
                <a:spcPct val="90000"/>
              </a:lnSpc>
              <a:spcBef>
                <a:spcPts val="0"/>
              </a:spcBef>
              <a:spcAft>
                <a:spcPts val="600"/>
              </a:spcAft>
              <a:buClrTx/>
              <a:buSzTx/>
              <a:buFontTx/>
              <a:buNone/>
              <a:tabLst/>
              <a:defRPr/>
            </a:pPr>
            <a:r>
              <a:rPr kumimoji="0" lang="en-US" sz="1300" b="0" i="0" u="none" strike="noStrike" kern="1200" cap="none" spc="0" normalizeH="0" baseline="0" noProof="0">
                <a:ln>
                  <a:noFill/>
                </a:ln>
                <a:solidFill>
                  <a:srgbClr val="3A20A0"/>
                </a:solidFill>
                <a:effectLst/>
                <a:uLnTx/>
                <a:uFillTx/>
                <a:latin typeface="Segoe UI" panose="020B0502040204020203" pitchFamily="34" charset="0"/>
                <a:ea typeface="Open Sans" panose="020B0606030504020204" pitchFamily="34" charset="0"/>
                <a:cs typeface="Segoe UI" panose="020B0502040204020203" pitchFamily="34" charset="0"/>
              </a:rPr>
              <a:t>Desktop</a:t>
            </a:r>
          </a:p>
        </p:txBody>
      </p:sp>
      <p:sp>
        <p:nvSpPr>
          <p:cNvPr id="1073" name="Freeform: Shape 262">
            <a:extLst>
              <a:ext uri="{FF2B5EF4-FFF2-40B4-BE49-F238E27FC236}">
                <a16:creationId xmlns:a16="http://schemas.microsoft.com/office/drawing/2014/main" id="{0EE51ACC-0DAF-A4E9-2B15-2F8091D65C86}"/>
              </a:ext>
            </a:extLst>
          </p:cNvPr>
          <p:cNvSpPr/>
          <p:nvPr/>
        </p:nvSpPr>
        <p:spPr>
          <a:xfrm>
            <a:off x="3781366" y="3229573"/>
            <a:ext cx="6207" cy="6207"/>
          </a:xfrm>
          <a:custGeom>
            <a:avLst/>
            <a:gdLst>
              <a:gd name="connsiteX0" fmla="*/ 1566 w 4499"/>
              <a:gd name="connsiteY0" fmla="*/ 1566 h 0"/>
              <a:gd name="connsiteX1" fmla="*/ 5585 w 4499"/>
              <a:gd name="connsiteY1" fmla="*/ 1566 h 0"/>
            </a:gdLst>
            <a:ahLst/>
            <a:cxnLst>
              <a:cxn ang="0">
                <a:pos x="connsiteX0" y="connsiteY0"/>
              </a:cxn>
              <a:cxn ang="0">
                <a:pos x="connsiteX1" y="connsiteY1"/>
              </a:cxn>
            </a:cxnLst>
            <a:rect l="l" t="t" r="r" b="b"/>
            <a:pathLst>
              <a:path w="4499">
                <a:moveTo>
                  <a:pt x="1566" y="1566"/>
                </a:moveTo>
                <a:lnTo>
                  <a:pt x="5585" y="1566"/>
                </a:lnTo>
              </a:path>
            </a:pathLst>
          </a:custGeom>
          <a:noFill/>
          <a:ln w="4419" cap="flat">
            <a:solidFill>
              <a:srgbClr val="75757A"/>
            </a:solidFill>
            <a:prstDash val="solid"/>
            <a:miter/>
          </a:ln>
        </p:spPr>
        <p:txBody>
          <a:bodyPr rtlCol="0" anchor="ctr"/>
          <a:lstStyle/>
          <a:p>
            <a:pPr marL="0" marR="0" lvl="0" indent="0" algn="l" defTabSz="91434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panose="020B0502040204020203" pitchFamily="34" charset="0"/>
              <a:ea typeface="Open Sans" panose="020B0606030504020204" pitchFamily="34" charset="0"/>
              <a:cs typeface="Segoe UI" panose="020B0502040204020203" pitchFamily="34" charset="0"/>
            </a:endParaRPr>
          </a:p>
        </p:txBody>
      </p:sp>
      <p:sp>
        <p:nvSpPr>
          <p:cNvPr id="1074" name="TextBox 1073">
            <a:extLst>
              <a:ext uri="{FF2B5EF4-FFF2-40B4-BE49-F238E27FC236}">
                <a16:creationId xmlns:a16="http://schemas.microsoft.com/office/drawing/2014/main" id="{A1CEF92A-B556-7F5D-738C-E0F5E62F710F}"/>
              </a:ext>
            </a:extLst>
          </p:cNvPr>
          <p:cNvSpPr txBox="1"/>
          <p:nvPr/>
        </p:nvSpPr>
        <p:spPr>
          <a:xfrm>
            <a:off x="1911575" y="3629394"/>
            <a:ext cx="1251271" cy="180049"/>
          </a:xfrm>
          <a:prstGeom prst="rect">
            <a:avLst/>
          </a:prstGeom>
          <a:noFill/>
          <a:ln>
            <a:noFill/>
          </a:ln>
        </p:spPr>
        <p:txBody>
          <a:bodyPr wrap="square" lIns="0" tIns="0" rIns="0" bIns="0" rtlCol="0">
            <a:spAutoFit/>
          </a:bodyPr>
          <a:lstStyle/>
          <a:p>
            <a:pPr marL="0" marR="0" lvl="0" indent="0" algn="ctr" defTabSz="914377" rtl="0" eaLnBrk="1" fontAlgn="auto" latinLnBrk="0" hangingPunct="1">
              <a:lnSpc>
                <a:spcPct val="90000"/>
              </a:lnSpc>
              <a:spcBef>
                <a:spcPts val="0"/>
              </a:spcBef>
              <a:spcAft>
                <a:spcPts val="600"/>
              </a:spcAft>
              <a:buClrTx/>
              <a:buSzTx/>
              <a:buFontTx/>
              <a:buNone/>
              <a:tabLst/>
              <a:defRPr/>
            </a:pPr>
            <a:r>
              <a:rPr kumimoji="0" lang="en-US" sz="1300" b="0" i="0" u="none" strike="noStrike" kern="1200" cap="none" spc="0" normalizeH="0" baseline="0" noProof="0">
                <a:ln>
                  <a:noFill/>
                </a:ln>
                <a:solidFill>
                  <a:srgbClr val="3A20A0"/>
                </a:solidFill>
                <a:effectLst/>
                <a:uLnTx/>
                <a:uFillTx/>
                <a:latin typeface="Segoe UI" panose="020B0502040204020203" pitchFamily="34" charset="0"/>
                <a:ea typeface="Open Sans" panose="020B0606030504020204" pitchFamily="34" charset="0"/>
                <a:cs typeface="Segoe UI" panose="020B0502040204020203" pitchFamily="34" charset="0"/>
              </a:rPr>
              <a:t>Cloud</a:t>
            </a:r>
          </a:p>
        </p:txBody>
      </p:sp>
      <p:sp>
        <p:nvSpPr>
          <p:cNvPr id="1108" name="Graphic 1075">
            <a:extLst>
              <a:ext uri="{FF2B5EF4-FFF2-40B4-BE49-F238E27FC236}">
                <a16:creationId xmlns:a16="http://schemas.microsoft.com/office/drawing/2014/main" id="{534351BF-93CD-A4FC-1C22-B08BA9DE199B}"/>
              </a:ext>
            </a:extLst>
          </p:cNvPr>
          <p:cNvSpPr/>
          <p:nvPr/>
        </p:nvSpPr>
        <p:spPr>
          <a:xfrm>
            <a:off x="2250915" y="3079673"/>
            <a:ext cx="520065" cy="339910"/>
          </a:xfrm>
          <a:custGeom>
            <a:avLst/>
            <a:gdLst>
              <a:gd name="connsiteX0" fmla="*/ 109000 w 520065"/>
              <a:gd name="connsiteY0" fmla="*/ 126550 h 339910"/>
              <a:gd name="connsiteX1" fmla="*/ 286913 w 520065"/>
              <a:gd name="connsiteY1" fmla="*/ 2400 h 339910"/>
              <a:gd name="connsiteX2" fmla="*/ 411065 w 520065"/>
              <a:gd name="connsiteY2" fmla="*/ 126550 h 339910"/>
              <a:gd name="connsiteX3" fmla="*/ 413385 w 520065"/>
              <a:gd name="connsiteY3" fmla="*/ 126550 h 339910"/>
              <a:gd name="connsiteX4" fmla="*/ 520065 w 520065"/>
              <a:gd name="connsiteY4" fmla="*/ 233230 h 339910"/>
              <a:gd name="connsiteX5" fmla="*/ 413385 w 520065"/>
              <a:gd name="connsiteY5" fmla="*/ 339910 h 339910"/>
              <a:gd name="connsiteX6" fmla="*/ 106680 w 520065"/>
              <a:gd name="connsiteY6" fmla="*/ 339910 h 339910"/>
              <a:gd name="connsiteX7" fmla="*/ 0 w 520065"/>
              <a:gd name="connsiteY7" fmla="*/ 233230 h 339910"/>
              <a:gd name="connsiteX8" fmla="*/ 106680 w 520065"/>
              <a:gd name="connsiteY8" fmla="*/ 126550 h 339910"/>
              <a:gd name="connsiteX9" fmla="*/ 109000 w 520065"/>
              <a:gd name="connsiteY9" fmla="*/ 126550 h 339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0065" h="339910">
                <a:moveTo>
                  <a:pt x="109000" y="126550"/>
                </a:moveTo>
                <a:cubicBezTo>
                  <a:pt x="123847" y="43137"/>
                  <a:pt x="203501" y="-12447"/>
                  <a:pt x="286913" y="2400"/>
                </a:cubicBezTo>
                <a:cubicBezTo>
                  <a:pt x="350230" y="13669"/>
                  <a:pt x="399797" y="63234"/>
                  <a:pt x="411065" y="126550"/>
                </a:cubicBezTo>
                <a:lnTo>
                  <a:pt x="413385" y="126550"/>
                </a:lnTo>
                <a:cubicBezTo>
                  <a:pt x="472302" y="126550"/>
                  <a:pt x="520065" y="174313"/>
                  <a:pt x="520065" y="233230"/>
                </a:cubicBezTo>
                <a:cubicBezTo>
                  <a:pt x="520065" y="292147"/>
                  <a:pt x="472302" y="339910"/>
                  <a:pt x="413385" y="339910"/>
                </a:cubicBezTo>
                <a:lnTo>
                  <a:pt x="106680" y="339910"/>
                </a:lnTo>
                <a:cubicBezTo>
                  <a:pt x="47762" y="339910"/>
                  <a:pt x="0" y="292147"/>
                  <a:pt x="0" y="233230"/>
                </a:cubicBezTo>
                <a:cubicBezTo>
                  <a:pt x="0" y="174313"/>
                  <a:pt x="47762" y="126550"/>
                  <a:pt x="106680" y="126550"/>
                </a:cubicBezTo>
                <a:lnTo>
                  <a:pt x="109000" y="126550"/>
                </a:ln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Segoe UI" panose="020B0502040204020203" pitchFamily="34" charset="0"/>
              <a:cs typeface="Segoe UI" panose="020B0502040204020203" pitchFamily="34" charset="0"/>
            </a:endParaRPr>
          </a:p>
        </p:txBody>
      </p:sp>
      <p:sp>
        <p:nvSpPr>
          <p:cNvPr id="1107" name="Graphic 1076">
            <a:extLst>
              <a:ext uri="{FF2B5EF4-FFF2-40B4-BE49-F238E27FC236}">
                <a16:creationId xmlns:a16="http://schemas.microsoft.com/office/drawing/2014/main" id="{2B9706AD-E8FE-C9D6-FAD0-3ADA15D42902}"/>
              </a:ext>
            </a:extLst>
          </p:cNvPr>
          <p:cNvSpPr/>
          <p:nvPr/>
        </p:nvSpPr>
        <p:spPr>
          <a:xfrm>
            <a:off x="4683289" y="2992747"/>
            <a:ext cx="533373" cy="506730"/>
          </a:xfrm>
          <a:custGeom>
            <a:avLst/>
            <a:gdLst>
              <a:gd name="connsiteX0" fmla="*/ 126683 w 533373"/>
              <a:gd name="connsiteY0" fmla="*/ 506730 h 506730"/>
              <a:gd name="connsiteX1" fmla="*/ 106686 w 533373"/>
              <a:gd name="connsiteY1" fmla="*/ 486722 h 506730"/>
              <a:gd name="connsiteX2" fmla="*/ 123962 w 533373"/>
              <a:gd name="connsiteY2" fmla="*/ 466912 h 506730"/>
              <a:gd name="connsiteX3" fmla="*/ 126683 w 533373"/>
              <a:gd name="connsiteY3" fmla="*/ 466725 h 506730"/>
              <a:gd name="connsiteX4" fmla="*/ 173328 w 533373"/>
              <a:gd name="connsiteY4" fmla="*/ 466725 h 506730"/>
              <a:gd name="connsiteX5" fmla="*/ 173328 w 533373"/>
              <a:gd name="connsiteY5" fmla="*/ 400103 h 506730"/>
              <a:gd name="connsiteX6" fmla="*/ 60008 w 533373"/>
              <a:gd name="connsiteY6" fmla="*/ 400103 h 506730"/>
              <a:gd name="connsiteX7" fmla="*/ 133 w 533373"/>
              <a:gd name="connsiteY7" fmla="*/ 344203 h 506730"/>
              <a:gd name="connsiteX8" fmla="*/ 0 w 533373"/>
              <a:gd name="connsiteY8" fmla="*/ 340096 h 506730"/>
              <a:gd name="connsiteX9" fmla="*/ 0 w 533373"/>
              <a:gd name="connsiteY9" fmla="*/ 60008 h 506730"/>
              <a:gd name="connsiteX10" fmla="*/ 55900 w 533373"/>
              <a:gd name="connsiteY10" fmla="*/ 133 h 506730"/>
              <a:gd name="connsiteX11" fmla="*/ 60008 w 533373"/>
              <a:gd name="connsiteY11" fmla="*/ 0 h 506730"/>
              <a:gd name="connsiteX12" fmla="*/ 473366 w 533373"/>
              <a:gd name="connsiteY12" fmla="*/ 0 h 506730"/>
              <a:gd name="connsiteX13" fmla="*/ 533240 w 533373"/>
              <a:gd name="connsiteY13" fmla="*/ 55900 h 506730"/>
              <a:gd name="connsiteX14" fmla="*/ 533373 w 533373"/>
              <a:gd name="connsiteY14" fmla="*/ 60008 h 506730"/>
              <a:gd name="connsiteX15" fmla="*/ 533373 w 533373"/>
              <a:gd name="connsiteY15" fmla="*/ 340096 h 506730"/>
              <a:gd name="connsiteX16" fmla="*/ 477473 w 533373"/>
              <a:gd name="connsiteY16" fmla="*/ 399970 h 506730"/>
              <a:gd name="connsiteX17" fmla="*/ 473366 w 533373"/>
              <a:gd name="connsiteY17" fmla="*/ 400103 h 506730"/>
              <a:gd name="connsiteX18" fmla="*/ 360018 w 533373"/>
              <a:gd name="connsiteY18" fmla="*/ 400103 h 506730"/>
              <a:gd name="connsiteX19" fmla="*/ 360018 w 533373"/>
              <a:gd name="connsiteY19" fmla="*/ 466725 h 506730"/>
              <a:gd name="connsiteX20" fmla="*/ 406718 w 533373"/>
              <a:gd name="connsiteY20" fmla="*/ 466725 h 506730"/>
              <a:gd name="connsiteX21" fmla="*/ 426923 w 533373"/>
              <a:gd name="connsiteY21" fmla="*/ 486522 h 506730"/>
              <a:gd name="connsiteX22" fmla="*/ 409438 w 533373"/>
              <a:gd name="connsiteY22" fmla="*/ 506570 h 506730"/>
              <a:gd name="connsiteX23" fmla="*/ 406718 w 533373"/>
              <a:gd name="connsiteY23" fmla="*/ 506730 h 506730"/>
              <a:gd name="connsiteX24" fmla="*/ 126683 w 533373"/>
              <a:gd name="connsiteY24" fmla="*/ 506730 h 506730"/>
              <a:gd name="connsiteX25" fmla="*/ 319987 w 533373"/>
              <a:gd name="connsiteY25" fmla="*/ 400103 h 506730"/>
              <a:gd name="connsiteX26" fmla="*/ 213307 w 533373"/>
              <a:gd name="connsiteY26" fmla="*/ 400103 h 506730"/>
              <a:gd name="connsiteX27" fmla="*/ 213333 w 533373"/>
              <a:gd name="connsiteY27" fmla="*/ 466725 h 506730"/>
              <a:gd name="connsiteX28" fmla="*/ 320013 w 533373"/>
              <a:gd name="connsiteY28" fmla="*/ 466725 h 506730"/>
              <a:gd name="connsiteX29" fmla="*/ 319987 w 533373"/>
              <a:gd name="connsiteY29" fmla="*/ 400103 h 506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33373" h="506730">
                <a:moveTo>
                  <a:pt x="126683" y="506730"/>
                </a:moveTo>
                <a:cubicBezTo>
                  <a:pt x="115636" y="506727"/>
                  <a:pt x="106683" y="497769"/>
                  <a:pt x="106686" y="486722"/>
                </a:cubicBezTo>
                <a:cubicBezTo>
                  <a:pt x="106689" y="476729"/>
                  <a:pt x="114064" y="468275"/>
                  <a:pt x="123962" y="466912"/>
                </a:cubicBezTo>
                <a:lnTo>
                  <a:pt x="126683" y="466725"/>
                </a:lnTo>
                <a:lnTo>
                  <a:pt x="173328" y="466725"/>
                </a:lnTo>
                <a:lnTo>
                  <a:pt x="173328" y="400103"/>
                </a:lnTo>
                <a:lnTo>
                  <a:pt x="60008" y="400103"/>
                </a:lnTo>
                <a:cubicBezTo>
                  <a:pt x="28457" y="400106"/>
                  <a:pt x="2293" y="375679"/>
                  <a:pt x="133" y="344203"/>
                </a:cubicBezTo>
                <a:lnTo>
                  <a:pt x="0" y="340096"/>
                </a:lnTo>
                <a:lnTo>
                  <a:pt x="0" y="60008"/>
                </a:lnTo>
                <a:cubicBezTo>
                  <a:pt x="-4" y="28457"/>
                  <a:pt x="24424" y="2293"/>
                  <a:pt x="55900" y="133"/>
                </a:cubicBezTo>
                <a:lnTo>
                  <a:pt x="60008" y="0"/>
                </a:lnTo>
                <a:lnTo>
                  <a:pt x="473366" y="0"/>
                </a:lnTo>
                <a:cubicBezTo>
                  <a:pt x="504916" y="-4"/>
                  <a:pt x="531080" y="24424"/>
                  <a:pt x="533240" y="55900"/>
                </a:cubicBezTo>
                <a:lnTo>
                  <a:pt x="533373" y="60008"/>
                </a:lnTo>
                <a:lnTo>
                  <a:pt x="533373" y="340096"/>
                </a:lnTo>
                <a:cubicBezTo>
                  <a:pt x="533376" y="371646"/>
                  <a:pt x="508949" y="397810"/>
                  <a:pt x="477473" y="399970"/>
                </a:cubicBezTo>
                <a:lnTo>
                  <a:pt x="473366" y="400103"/>
                </a:lnTo>
                <a:lnTo>
                  <a:pt x="360018" y="400103"/>
                </a:lnTo>
                <a:lnTo>
                  <a:pt x="360018" y="466725"/>
                </a:lnTo>
                <a:lnTo>
                  <a:pt x="406718" y="466725"/>
                </a:lnTo>
                <a:cubicBezTo>
                  <a:pt x="417764" y="466613"/>
                  <a:pt x="426811" y="475475"/>
                  <a:pt x="426923" y="486522"/>
                </a:cubicBezTo>
                <a:cubicBezTo>
                  <a:pt x="427027" y="496673"/>
                  <a:pt x="419508" y="505293"/>
                  <a:pt x="409438" y="506570"/>
                </a:cubicBezTo>
                <a:lnTo>
                  <a:pt x="406718" y="506730"/>
                </a:lnTo>
                <a:lnTo>
                  <a:pt x="126683" y="506730"/>
                </a:lnTo>
                <a:close/>
                <a:moveTo>
                  <a:pt x="319987" y="400103"/>
                </a:moveTo>
                <a:lnTo>
                  <a:pt x="213307" y="400103"/>
                </a:lnTo>
                <a:lnTo>
                  <a:pt x="213333" y="466725"/>
                </a:lnTo>
                <a:lnTo>
                  <a:pt x="320013" y="466725"/>
                </a:lnTo>
                <a:lnTo>
                  <a:pt x="319987" y="400103"/>
                </a:ln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Segoe UI" panose="020B0502040204020203" pitchFamily="34" charset="0"/>
              <a:cs typeface="Segoe UI" panose="020B0502040204020203" pitchFamily="34" charset="0"/>
            </a:endParaRPr>
          </a:p>
        </p:txBody>
      </p:sp>
      <p:sp>
        <p:nvSpPr>
          <p:cNvPr id="1106" name="Graphic 1077">
            <a:extLst>
              <a:ext uri="{FF2B5EF4-FFF2-40B4-BE49-F238E27FC236}">
                <a16:creationId xmlns:a16="http://schemas.microsoft.com/office/drawing/2014/main" id="{1CA543DE-4A08-F13E-0EC0-539751078187}"/>
              </a:ext>
            </a:extLst>
          </p:cNvPr>
          <p:cNvSpPr/>
          <p:nvPr/>
        </p:nvSpPr>
        <p:spPr>
          <a:xfrm>
            <a:off x="5970867" y="2921474"/>
            <a:ext cx="320040" cy="533400"/>
          </a:xfrm>
          <a:custGeom>
            <a:avLst/>
            <a:gdLst>
              <a:gd name="connsiteX0" fmla="*/ 260033 w 320040"/>
              <a:gd name="connsiteY0" fmla="*/ 0 h 533400"/>
              <a:gd name="connsiteX1" fmla="*/ 320040 w 320040"/>
              <a:gd name="connsiteY1" fmla="*/ 60008 h 533400"/>
              <a:gd name="connsiteX2" fmla="*/ 320040 w 320040"/>
              <a:gd name="connsiteY2" fmla="*/ 473393 h 533400"/>
              <a:gd name="connsiteX3" fmla="*/ 260033 w 320040"/>
              <a:gd name="connsiteY3" fmla="*/ 533400 h 533400"/>
              <a:gd name="connsiteX4" fmla="*/ 60008 w 320040"/>
              <a:gd name="connsiteY4" fmla="*/ 533400 h 533400"/>
              <a:gd name="connsiteX5" fmla="*/ 0 w 320040"/>
              <a:gd name="connsiteY5" fmla="*/ 473393 h 533400"/>
              <a:gd name="connsiteX6" fmla="*/ 0 w 320040"/>
              <a:gd name="connsiteY6" fmla="*/ 60008 h 533400"/>
              <a:gd name="connsiteX7" fmla="*/ 60008 w 320040"/>
              <a:gd name="connsiteY7" fmla="*/ 0 h 533400"/>
              <a:gd name="connsiteX8" fmla="*/ 260033 w 320040"/>
              <a:gd name="connsiteY8" fmla="*/ 0 h 533400"/>
              <a:gd name="connsiteX9" fmla="*/ 193358 w 320040"/>
              <a:gd name="connsiteY9" fmla="*/ 426720 h 533400"/>
              <a:gd name="connsiteX10" fmla="*/ 126683 w 320040"/>
              <a:gd name="connsiteY10" fmla="*/ 426720 h 533400"/>
              <a:gd name="connsiteX11" fmla="*/ 106680 w 320040"/>
              <a:gd name="connsiteY11" fmla="*/ 446723 h 533400"/>
              <a:gd name="connsiteX12" fmla="*/ 126683 w 320040"/>
              <a:gd name="connsiteY12" fmla="*/ 466725 h 533400"/>
              <a:gd name="connsiteX13" fmla="*/ 193358 w 320040"/>
              <a:gd name="connsiteY13" fmla="*/ 466725 h 533400"/>
              <a:gd name="connsiteX14" fmla="*/ 213360 w 320040"/>
              <a:gd name="connsiteY14" fmla="*/ 446723 h 533400"/>
              <a:gd name="connsiteX15" fmla="*/ 193358 w 320040"/>
              <a:gd name="connsiteY15" fmla="*/ 426720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0040" h="533400">
                <a:moveTo>
                  <a:pt x="260033" y="0"/>
                </a:moveTo>
                <a:cubicBezTo>
                  <a:pt x="293173" y="0"/>
                  <a:pt x="320040" y="26866"/>
                  <a:pt x="320040" y="60008"/>
                </a:cubicBezTo>
                <a:lnTo>
                  <a:pt x="320040" y="473393"/>
                </a:lnTo>
                <a:cubicBezTo>
                  <a:pt x="320040" y="506533"/>
                  <a:pt x="293173" y="533400"/>
                  <a:pt x="260033" y="533400"/>
                </a:cubicBezTo>
                <a:lnTo>
                  <a:pt x="60008" y="533400"/>
                </a:lnTo>
                <a:cubicBezTo>
                  <a:pt x="26866" y="533400"/>
                  <a:pt x="0" y="506533"/>
                  <a:pt x="0" y="473393"/>
                </a:cubicBezTo>
                <a:lnTo>
                  <a:pt x="0" y="60008"/>
                </a:lnTo>
                <a:cubicBezTo>
                  <a:pt x="0" y="26866"/>
                  <a:pt x="26866" y="0"/>
                  <a:pt x="60008" y="0"/>
                </a:cubicBezTo>
                <a:lnTo>
                  <a:pt x="260033" y="0"/>
                </a:lnTo>
                <a:close/>
                <a:moveTo>
                  <a:pt x="193358" y="426720"/>
                </a:moveTo>
                <a:lnTo>
                  <a:pt x="126683" y="426720"/>
                </a:lnTo>
                <a:cubicBezTo>
                  <a:pt x="115636" y="426720"/>
                  <a:pt x="106680" y="435676"/>
                  <a:pt x="106680" y="446723"/>
                </a:cubicBezTo>
                <a:cubicBezTo>
                  <a:pt x="106680" y="457769"/>
                  <a:pt x="115636" y="466725"/>
                  <a:pt x="126683" y="466725"/>
                </a:cubicBezTo>
                <a:lnTo>
                  <a:pt x="193358" y="466725"/>
                </a:lnTo>
                <a:cubicBezTo>
                  <a:pt x="204404" y="466725"/>
                  <a:pt x="213360" y="457769"/>
                  <a:pt x="213360" y="446723"/>
                </a:cubicBezTo>
                <a:cubicBezTo>
                  <a:pt x="213360" y="435676"/>
                  <a:pt x="204404" y="426720"/>
                  <a:pt x="193358" y="426720"/>
                </a:cubicBez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Segoe UI" panose="020B0502040204020203" pitchFamily="34" charset="0"/>
              <a:cs typeface="Segoe UI" panose="020B0502040204020203" pitchFamily="34" charset="0"/>
            </a:endParaRPr>
          </a:p>
        </p:txBody>
      </p:sp>
      <p:sp>
        <p:nvSpPr>
          <p:cNvPr id="1105" name="Graphic 1078">
            <a:extLst>
              <a:ext uri="{FF2B5EF4-FFF2-40B4-BE49-F238E27FC236}">
                <a16:creationId xmlns:a16="http://schemas.microsoft.com/office/drawing/2014/main" id="{B3446F7C-F6A8-E37E-054A-BCD140FED3C2}"/>
              </a:ext>
            </a:extLst>
          </p:cNvPr>
          <p:cNvSpPr/>
          <p:nvPr/>
        </p:nvSpPr>
        <p:spPr>
          <a:xfrm>
            <a:off x="7070524" y="3034936"/>
            <a:ext cx="533474" cy="373380"/>
          </a:xfrm>
          <a:custGeom>
            <a:avLst/>
            <a:gdLst>
              <a:gd name="connsiteX0" fmla="*/ 346694 w 533474"/>
              <a:gd name="connsiteY0" fmla="*/ 0 h 373380"/>
              <a:gd name="connsiteX1" fmla="*/ 533475 w 533474"/>
              <a:gd name="connsiteY1" fmla="*/ 186599 h 373380"/>
              <a:gd name="connsiteX2" fmla="*/ 353095 w 533474"/>
              <a:gd name="connsiteY2" fmla="*/ 373273 h 373380"/>
              <a:gd name="connsiteX3" fmla="*/ 346694 w 533474"/>
              <a:gd name="connsiteY3" fmla="*/ 373380 h 373380"/>
              <a:gd name="connsiteX4" fmla="*/ 186781 w 533474"/>
              <a:gd name="connsiteY4" fmla="*/ 373380 h 373380"/>
              <a:gd name="connsiteX5" fmla="*/ 0 w 533474"/>
              <a:gd name="connsiteY5" fmla="*/ 186781 h 373380"/>
              <a:gd name="connsiteX6" fmla="*/ 180380 w 533474"/>
              <a:gd name="connsiteY6" fmla="*/ 107 h 373380"/>
              <a:gd name="connsiteX7" fmla="*/ 186754 w 533474"/>
              <a:gd name="connsiteY7" fmla="*/ 0 h 373380"/>
              <a:gd name="connsiteX8" fmla="*/ 346668 w 533474"/>
              <a:gd name="connsiteY8" fmla="*/ 0 h 373380"/>
              <a:gd name="connsiteX9" fmla="*/ 340080 w 533474"/>
              <a:gd name="connsiteY9" fmla="*/ 200025 h 373380"/>
              <a:gd name="connsiteX10" fmla="*/ 306743 w 533474"/>
              <a:gd name="connsiteY10" fmla="*/ 233363 h 373380"/>
              <a:gd name="connsiteX11" fmla="*/ 340080 w 533474"/>
              <a:gd name="connsiteY11" fmla="*/ 266700 h 373380"/>
              <a:gd name="connsiteX12" fmla="*/ 373418 w 533474"/>
              <a:gd name="connsiteY12" fmla="*/ 233363 h 373380"/>
              <a:gd name="connsiteX13" fmla="*/ 340080 w 533474"/>
              <a:gd name="connsiteY13" fmla="*/ 200025 h 373380"/>
              <a:gd name="connsiteX14" fmla="*/ 160058 w 533474"/>
              <a:gd name="connsiteY14" fmla="*/ 106680 h 373380"/>
              <a:gd name="connsiteX15" fmla="*/ 140242 w 533474"/>
              <a:gd name="connsiteY15" fmla="*/ 123962 h 373380"/>
              <a:gd name="connsiteX16" fmla="*/ 140055 w 533474"/>
              <a:gd name="connsiteY16" fmla="*/ 126683 h 373380"/>
              <a:gd name="connsiteX17" fmla="*/ 140055 w 533474"/>
              <a:gd name="connsiteY17" fmla="*/ 166634 h 373380"/>
              <a:gd name="connsiteX18" fmla="*/ 100050 w 533474"/>
              <a:gd name="connsiteY18" fmla="*/ 166634 h 373380"/>
              <a:gd name="connsiteX19" fmla="*/ 79845 w 533474"/>
              <a:gd name="connsiteY19" fmla="*/ 186431 h 373380"/>
              <a:gd name="connsiteX20" fmla="*/ 97330 w 533474"/>
              <a:gd name="connsiteY20" fmla="*/ 206479 h 373380"/>
              <a:gd name="connsiteX21" fmla="*/ 100050 w 533474"/>
              <a:gd name="connsiteY21" fmla="*/ 206666 h 373380"/>
              <a:gd name="connsiteX22" fmla="*/ 140055 w 533474"/>
              <a:gd name="connsiteY22" fmla="*/ 206639 h 373380"/>
              <a:gd name="connsiteX23" fmla="*/ 140055 w 533474"/>
              <a:gd name="connsiteY23" fmla="*/ 246698 h 373380"/>
              <a:gd name="connsiteX24" fmla="*/ 160064 w 533474"/>
              <a:gd name="connsiteY24" fmla="*/ 266695 h 373380"/>
              <a:gd name="connsiteX25" fmla="*/ 179873 w 533474"/>
              <a:gd name="connsiteY25" fmla="*/ 249418 h 373380"/>
              <a:gd name="connsiteX26" fmla="*/ 180060 w 533474"/>
              <a:gd name="connsiteY26" fmla="*/ 246698 h 373380"/>
              <a:gd name="connsiteX27" fmla="*/ 180060 w 533474"/>
              <a:gd name="connsiteY27" fmla="*/ 206639 h 373380"/>
              <a:gd name="connsiteX28" fmla="*/ 220065 w 533474"/>
              <a:gd name="connsiteY28" fmla="*/ 206639 h 373380"/>
              <a:gd name="connsiteX29" fmla="*/ 239878 w 533474"/>
              <a:gd name="connsiteY29" fmla="*/ 186450 h 373380"/>
              <a:gd name="connsiteX30" fmla="*/ 222785 w 533474"/>
              <a:gd name="connsiteY30" fmla="*/ 166848 h 373380"/>
              <a:gd name="connsiteX31" fmla="*/ 220065 w 533474"/>
              <a:gd name="connsiteY31" fmla="*/ 166661 h 373380"/>
              <a:gd name="connsiteX32" fmla="*/ 180060 w 533474"/>
              <a:gd name="connsiteY32" fmla="*/ 166634 h 373380"/>
              <a:gd name="connsiteX33" fmla="*/ 180060 w 533474"/>
              <a:gd name="connsiteY33" fmla="*/ 126683 h 373380"/>
              <a:gd name="connsiteX34" fmla="*/ 160058 w 533474"/>
              <a:gd name="connsiteY34" fmla="*/ 106680 h 373380"/>
              <a:gd name="connsiteX35" fmla="*/ 393420 w 533474"/>
              <a:gd name="connsiteY35" fmla="*/ 106680 h 373380"/>
              <a:gd name="connsiteX36" fmla="*/ 360083 w 533474"/>
              <a:gd name="connsiteY36" fmla="*/ 140018 h 373380"/>
              <a:gd name="connsiteX37" fmla="*/ 393420 w 533474"/>
              <a:gd name="connsiteY37" fmla="*/ 173355 h 373380"/>
              <a:gd name="connsiteX38" fmla="*/ 426758 w 533474"/>
              <a:gd name="connsiteY38" fmla="*/ 140018 h 373380"/>
              <a:gd name="connsiteX39" fmla="*/ 393420 w 533474"/>
              <a:gd name="connsiteY39" fmla="*/ 106680 h 373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33474" h="373380">
                <a:moveTo>
                  <a:pt x="346694" y="0"/>
                </a:moveTo>
                <a:cubicBezTo>
                  <a:pt x="449801" y="-50"/>
                  <a:pt x="533424" y="83493"/>
                  <a:pt x="533475" y="186599"/>
                </a:cubicBezTo>
                <a:cubicBezTo>
                  <a:pt x="533526" y="287284"/>
                  <a:pt x="453724" y="369870"/>
                  <a:pt x="353095" y="373273"/>
                </a:cubicBezTo>
                <a:lnTo>
                  <a:pt x="346694" y="373380"/>
                </a:lnTo>
                <a:lnTo>
                  <a:pt x="186781" y="373380"/>
                </a:lnTo>
                <a:cubicBezTo>
                  <a:pt x="83675" y="373431"/>
                  <a:pt x="50" y="289887"/>
                  <a:pt x="0" y="186781"/>
                </a:cubicBezTo>
                <a:cubicBezTo>
                  <a:pt x="-49" y="86096"/>
                  <a:pt x="79752" y="3510"/>
                  <a:pt x="180380" y="107"/>
                </a:cubicBezTo>
                <a:lnTo>
                  <a:pt x="186754" y="0"/>
                </a:lnTo>
                <a:lnTo>
                  <a:pt x="346668" y="0"/>
                </a:lnTo>
                <a:close/>
                <a:moveTo>
                  <a:pt x="340080" y="200025"/>
                </a:moveTo>
                <a:cubicBezTo>
                  <a:pt x="321667" y="200025"/>
                  <a:pt x="306743" y="214950"/>
                  <a:pt x="306743" y="233363"/>
                </a:cubicBezTo>
                <a:cubicBezTo>
                  <a:pt x="306743" y="251776"/>
                  <a:pt x="321667" y="266700"/>
                  <a:pt x="340080" y="266700"/>
                </a:cubicBezTo>
                <a:cubicBezTo>
                  <a:pt x="358493" y="266700"/>
                  <a:pt x="373418" y="251776"/>
                  <a:pt x="373418" y="233363"/>
                </a:cubicBezTo>
                <a:cubicBezTo>
                  <a:pt x="373418" y="214950"/>
                  <a:pt x="358493" y="200025"/>
                  <a:pt x="340080" y="200025"/>
                </a:cubicBezTo>
                <a:close/>
                <a:moveTo>
                  <a:pt x="160058" y="106680"/>
                </a:moveTo>
                <a:cubicBezTo>
                  <a:pt x="150062" y="106681"/>
                  <a:pt x="141601" y="114060"/>
                  <a:pt x="140242" y="123962"/>
                </a:cubicBezTo>
                <a:lnTo>
                  <a:pt x="140055" y="126683"/>
                </a:lnTo>
                <a:lnTo>
                  <a:pt x="140055" y="166634"/>
                </a:lnTo>
                <a:lnTo>
                  <a:pt x="100050" y="166634"/>
                </a:lnTo>
                <a:cubicBezTo>
                  <a:pt x="89004" y="166522"/>
                  <a:pt x="79957" y="175385"/>
                  <a:pt x="79845" y="186431"/>
                </a:cubicBezTo>
                <a:cubicBezTo>
                  <a:pt x="79742" y="196582"/>
                  <a:pt x="87259" y="205202"/>
                  <a:pt x="97330" y="206479"/>
                </a:cubicBezTo>
                <a:lnTo>
                  <a:pt x="100050" y="206666"/>
                </a:lnTo>
                <a:lnTo>
                  <a:pt x="140055" y="206639"/>
                </a:lnTo>
                <a:lnTo>
                  <a:pt x="140055" y="246698"/>
                </a:lnTo>
                <a:cubicBezTo>
                  <a:pt x="140059" y="257744"/>
                  <a:pt x="149017" y="266697"/>
                  <a:pt x="160064" y="266695"/>
                </a:cubicBezTo>
                <a:cubicBezTo>
                  <a:pt x="170055" y="266692"/>
                  <a:pt x="178512" y="259315"/>
                  <a:pt x="179873" y="249418"/>
                </a:cubicBezTo>
                <a:lnTo>
                  <a:pt x="180060" y="246698"/>
                </a:lnTo>
                <a:lnTo>
                  <a:pt x="180060" y="206639"/>
                </a:lnTo>
                <a:lnTo>
                  <a:pt x="220065" y="206639"/>
                </a:lnTo>
                <a:cubicBezTo>
                  <a:pt x="231112" y="206535"/>
                  <a:pt x="239982" y="197497"/>
                  <a:pt x="239878" y="186450"/>
                </a:cubicBezTo>
                <a:cubicBezTo>
                  <a:pt x="239788" y="176598"/>
                  <a:pt x="232533" y="168280"/>
                  <a:pt x="222785" y="166848"/>
                </a:cubicBezTo>
                <a:lnTo>
                  <a:pt x="220065" y="166661"/>
                </a:lnTo>
                <a:lnTo>
                  <a:pt x="180060" y="166634"/>
                </a:lnTo>
                <a:lnTo>
                  <a:pt x="180060" y="126683"/>
                </a:lnTo>
                <a:cubicBezTo>
                  <a:pt x="180060" y="115636"/>
                  <a:pt x="171105" y="106680"/>
                  <a:pt x="160058" y="106680"/>
                </a:cubicBezTo>
                <a:close/>
                <a:moveTo>
                  <a:pt x="393420" y="106680"/>
                </a:moveTo>
                <a:cubicBezTo>
                  <a:pt x="375007" y="106680"/>
                  <a:pt x="360083" y="121606"/>
                  <a:pt x="360083" y="140018"/>
                </a:cubicBezTo>
                <a:cubicBezTo>
                  <a:pt x="360083" y="158431"/>
                  <a:pt x="375007" y="173355"/>
                  <a:pt x="393420" y="173355"/>
                </a:cubicBezTo>
                <a:cubicBezTo>
                  <a:pt x="411833" y="173355"/>
                  <a:pt x="426758" y="158431"/>
                  <a:pt x="426758" y="140018"/>
                </a:cubicBezTo>
                <a:cubicBezTo>
                  <a:pt x="426758" y="121606"/>
                  <a:pt x="411833" y="106680"/>
                  <a:pt x="393420" y="106680"/>
                </a:cubicBez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Segoe UI" panose="020B0502040204020203" pitchFamily="34" charset="0"/>
              <a:cs typeface="Segoe UI" panose="020B0502040204020203" pitchFamily="34" charset="0"/>
            </a:endParaRPr>
          </a:p>
        </p:txBody>
      </p:sp>
      <p:sp>
        <p:nvSpPr>
          <p:cNvPr id="1104" name="Graphic 1079">
            <a:extLst>
              <a:ext uri="{FF2B5EF4-FFF2-40B4-BE49-F238E27FC236}">
                <a16:creationId xmlns:a16="http://schemas.microsoft.com/office/drawing/2014/main" id="{FED21BBA-48F3-FD00-141D-9C43CE097D13}"/>
              </a:ext>
            </a:extLst>
          </p:cNvPr>
          <p:cNvSpPr/>
          <p:nvPr/>
        </p:nvSpPr>
        <p:spPr>
          <a:xfrm>
            <a:off x="8233519" y="2943564"/>
            <a:ext cx="533390" cy="533690"/>
          </a:xfrm>
          <a:custGeom>
            <a:avLst/>
            <a:gdLst>
              <a:gd name="connsiteX0" fmla="*/ 453376 w 533390"/>
              <a:gd name="connsiteY0" fmla="*/ 66645 h 533690"/>
              <a:gd name="connsiteX1" fmla="*/ 386728 w 533390"/>
              <a:gd name="connsiteY1" fmla="*/ 133347 h 533690"/>
              <a:gd name="connsiteX2" fmla="*/ 373046 w 533390"/>
              <a:gd name="connsiteY2" fmla="*/ 131934 h 533690"/>
              <a:gd name="connsiteX3" fmla="*/ 338908 w 533390"/>
              <a:gd name="connsiteY3" fmla="*/ 188421 h 533690"/>
              <a:gd name="connsiteX4" fmla="*/ 373366 w 533390"/>
              <a:gd name="connsiteY4" fmla="*/ 266910 h 533690"/>
              <a:gd name="connsiteX5" fmla="*/ 373366 w 533390"/>
              <a:gd name="connsiteY5" fmla="*/ 268457 h 533690"/>
              <a:gd name="connsiteX6" fmla="*/ 407930 w 533390"/>
              <a:gd name="connsiteY6" fmla="*/ 275418 h 533690"/>
              <a:gd name="connsiteX7" fmla="*/ 498187 w 533390"/>
              <a:gd name="connsiteY7" fmla="*/ 248129 h 533690"/>
              <a:gd name="connsiteX8" fmla="*/ 525476 w 533390"/>
              <a:gd name="connsiteY8" fmla="*/ 338389 h 533690"/>
              <a:gd name="connsiteX9" fmla="*/ 435219 w 533390"/>
              <a:gd name="connsiteY9" fmla="*/ 365675 h 533690"/>
              <a:gd name="connsiteX10" fmla="*/ 400489 w 533390"/>
              <a:gd name="connsiteY10" fmla="*/ 314730 h 533690"/>
              <a:gd name="connsiteX11" fmla="*/ 365285 w 533390"/>
              <a:gd name="connsiteY11" fmla="*/ 307662 h 533690"/>
              <a:gd name="connsiteX12" fmla="*/ 318826 w 533390"/>
              <a:gd name="connsiteY12" fmla="*/ 360015 h 533690"/>
              <a:gd name="connsiteX13" fmla="*/ 332028 w 533390"/>
              <a:gd name="connsiteY13" fmla="*/ 400340 h 533690"/>
              <a:gd name="connsiteX14" fmla="*/ 333361 w 533390"/>
              <a:gd name="connsiteY14" fmla="*/ 400340 h 533690"/>
              <a:gd name="connsiteX15" fmla="*/ 399988 w 533390"/>
              <a:gd name="connsiteY15" fmla="*/ 467063 h 533690"/>
              <a:gd name="connsiteX16" fmla="*/ 333265 w 533390"/>
              <a:gd name="connsiteY16" fmla="*/ 533690 h 533690"/>
              <a:gd name="connsiteX17" fmla="*/ 266638 w 533390"/>
              <a:gd name="connsiteY17" fmla="*/ 466967 h 533690"/>
              <a:gd name="connsiteX18" fmla="*/ 294103 w 533390"/>
              <a:gd name="connsiteY18" fmla="*/ 413089 h 533690"/>
              <a:gd name="connsiteX19" fmla="*/ 280874 w 533390"/>
              <a:gd name="connsiteY19" fmla="*/ 372657 h 533690"/>
              <a:gd name="connsiteX20" fmla="*/ 180809 w 533390"/>
              <a:gd name="connsiteY20" fmla="*/ 330172 h 533690"/>
              <a:gd name="connsiteX21" fmla="*/ 132936 w 533390"/>
              <a:gd name="connsiteY21" fmla="*/ 352788 h 533690"/>
              <a:gd name="connsiteX22" fmla="*/ 74153 w 533390"/>
              <a:gd name="connsiteY22" fmla="*/ 426514 h 533690"/>
              <a:gd name="connsiteX23" fmla="*/ 426 w 533390"/>
              <a:gd name="connsiteY23" fmla="*/ 367734 h 533690"/>
              <a:gd name="connsiteX24" fmla="*/ 59209 w 533390"/>
              <a:gd name="connsiteY24" fmla="*/ 294004 h 533690"/>
              <a:gd name="connsiteX25" fmla="*/ 116721 w 533390"/>
              <a:gd name="connsiteY25" fmla="*/ 316197 h 533690"/>
              <a:gd name="connsiteX26" fmla="*/ 163500 w 533390"/>
              <a:gd name="connsiteY26" fmla="*/ 294114 h 533690"/>
              <a:gd name="connsiteX27" fmla="*/ 184409 w 533390"/>
              <a:gd name="connsiteY27" fmla="*/ 198982 h 533690"/>
              <a:gd name="connsiteX28" fmla="*/ 157979 w 533390"/>
              <a:gd name="connsiteY28" fmla="*/ 168845 h 533690"/>
              <a:gd name="connsiteX29" fmla="*/ 71384 w 533390"/>
              <a:gd name="connsiteY29" fmla="*/ 131530 h 533690"/>
              <a:gd name="connsiteX30" fmla="*/ 108698 w 533390"/>
              <a:gd name="connsiteY30" fmla="*/ 44935 h 533690"/>
              <a:gd name="connsiteX31" fmla="*/ 195294 w 533390"/>
              <a:gd name="connsiteY31" fmla="*/ 82249 h 533690"/>
              <a:gd name="connsiteX32" fmla="*/ 189023 w 533390"/>
              <a:gd name="connsiteY32" fmla="*/ 143562 h 533690"/>
              <a:gd name="connsiteX33" fmla="*/ 215240 w 533390"/>
              <a:gd name="connsiteY33" fmla="*/ 173432 h 533690"/>
              <a:gd name="connsiteX34" fmla="*/ 266686 w 533390"/>
              <a:gd name="connsiteY34" fmla="*/ 160230 h 533690"/>
              <a:gd name="connsiteX35" fmla="*/ 304931 w 533390"/>
              <a:gd name="connsiteY35" fmla="*/ 167298 h 533690"/>
              <a:gd name="connsiteX36" fmla="*/ 338135 w 533390"/>
              <a:gd name="connsiteY36" fmla="*/ 112358 h 533690"/>
              <a:gd name="connsiteX37" fmla="*/ 341018 w 533390"/>
              <a:gd name="connsiteY37" fmla="*/ 18109 h 533690"/>
              <a:gd name="connsiteX38" fmla="*/ 435267 w 533390"/>
              <a:gd name="connsiteY38" fmla="*/ 20993 h 533690"/>
              <a:gd name="connsiteX39" fmla="*/ 453376 w 533390"/>
              <a:gd name="connsiteY39" fmla="*/ 66672 h 533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33390" h="533690">
                <a:moveTo>
                  <a:pt x="453376" y="66645"/>
                </a:moveTo>
                <a:cubicBezTo>
                  <a:pt x="453389" y="103469"/>
                  <a:pt x="423551" y="133332"/>
                  <a:pt x="386728" y="133347"/>
                </a:cubicBezTo>
                <a:cubicBezTo>
                  <a:pt x="382130" y="133349"/>
                  <a:pt x="377545" y="132875"/>
                  <a:pt x="373046" y="131934"/>
                </a:cubicBezTo>
                <a:lnTo>
                  <a:pt x="338908" y="188421"/>
                </a:lnTo>
                <a:cubicBezTo>
                  <a:pt x="360890" y="208596"/>
                  <a:pt x="373393" y="237075"/>
                  <a:pt x="373366" y="266910"/>
                </a:cubicBezTo>
                <a:lnTo>
                  <a:pt x="373366" y="268457"/>
                </a:lnTo>
                <a:lnTo>
                  <a:pt x="407930" y="275418"/>
                </a:lnTo>
                <a:cubicBezTo>
                  <a:pt x="425319" y="242958"/>
                  <a:pt x="465730" y="230741"/>
                  <a:pt x="498187" y="248129"/>
                </a:cubicBezTo>
                <a:cubicBezTo>
                  <a:pt x="530647" y="265518"/>
                  <a:pt x="542865" y="305929"/>
                  <a:pt x="525476" y="338389"/>
                </a:cubicBezTo>
                <a:cubicBezTo>
                  <a:pt x="508087" y="370846"/>
                  <a:pt x="467679" y="383064"/>
                  <a:pt x="435219" y="365675"/>
                </a:cubicBezTo>
                <a:cubicBezTo>
                  <a:pt x="416014" y="355388"/>
                  <a:pt x="403047" y="336367"/>
                  <a:pt x="400489" y="314730"/>
                </a:cubicBezTo>
                <a:lnTo>
                  <a:pt x="365285" y="307662"/>
                </a:lnTo>
                <a:cubicBezTo>
                  <a:pt x="356100" y="329825"/>
                  <a:pt x="339740" y="348262"/>
                  <a:pt x="318826" y="360015"/>
                </a:cubicBezTo>
                <a:lnTo>
                  <a:pt x="332028" y="400340"/>
                </a:lnTo>
                <a:lnTo>
                  <a:pt x="333361" y="400340"/>
                </a:lnTo>
                <a:cubicBezTo>
                  <a:pt x="370184" y="400367"/>
                  <a:pt x="400015" y="430240"/>
                  <a:pt x="399988" y="467063"/>
                </a:cubicBezTo>
                <a:cubicBezTo>
                  <a:pt x="399961" y="503887"/>
                  <a:pt x="370088" y="533717"/>
                  <a:pt x="333265" y="533690"/>
                </a:cubicBezTo>
                <a:cubicBezTo>
                  <a:pt x="296442" y="533664"/>
                  <a:pt x="266611" y="503791"/>
                  <a:pt x="266638" y="466967"/>
                </a:cubicBezTo>
                <a:cubicBezTo>
                  <a:pt x="266654" y="445650"/>
                  <a:pt x="276861" y="425626"/>
                  <a:pt x="294103" y="413089"/>
                </a:cubicBezTo>
                <a:lnTo>
                  <a:pt x="280874" y="372657"/>
                </a:lnTo>
                <a:cubicBezTo>
                  <a:pt x="242259" y="377863"/>
                  <a:pt x="203883" y="361570"/>
                  <a:pt x="180809" y="330172"/>
                </a:cubicBezTo>
                <a:lnTo>
                  <a:pt x="132936" y="352788"/>
                </a:lnTo>
                <a:cubicBezTo>
                  <a:pt x="137063" y="389379"/>
                  <a:pt x="110745" y="422388"/>
                  <a:pt x="74153" y="426514"/>
                </a:cubicBezTo>
                <a:cubicBezTo>
                  <a:pt x="37562" y="430643"/>
                  <a:pt x="4553" y="404325"/>
                  <a:pt x="426" y="367734"/>
                </a:cubicBezTo>
                <a:cubicBezTo>
                  <a:pt x="-3701" y="331140"/>
                  <a:pt x="22617" y="298133"/>
                  <a:pt x="59209" y="294004"/>
                </a:cubicBezTo>
                <a:cubicBezTo>
                  <a:pt x="80853" y="291564"/>
                  <a:pt x="102326" y="299850"/>
                  <a:pt x="116721" y="316197"/>
                </a:cubicBezTo>
                <a:lnTo>
                  <a:pt x="163500" y="294114"/>
                </a:lnTo>
                <a:cubicBezTo>
                  <a:pt x="154769" y="260886"/>
                  <a:pt x="162549" y="225487"/>
                  <a:pt x="184409" y="198982"/>
                </a:cubicBezTo>
                <a:lnTo>
                  <a:pt x="157979" y="168845"/>
                </a:lnTo>
                <a:cubicBezTo>
                  <a:pt x="123762" y="182453"/>
                  <a:pt x="84992" y="165747"/>
                  <a:pt x="71384" y="131530"/>
                </a:cubicBezTo>
                <a:cubicBezTo>
                  <a:pt x="57775" y="97314"/>
                  <a:pt x="74481" y="58544"/>
                  <a:pt x="108698" y="44935"/>
                </a:cubicBezTo>
                <a:cubicBezTo>
                  <a:pt x="142915" y="31327"/>
                  <a:pt x="181685" y="48033"/>
                  <a:pt x="195294" y="82249"/>
                </a:cubicBezTo>
                <a:cubicBezTo>
                  <a:pt x="203341" y="102484"/>
                  <a:pt x="201000" y="125375"/>
                  <a:pt x="189023" y="143562"/>
                </a:cubicBezTo>
                <a:lnTo>
                  <a:pt x="215240" y="173432"/>
                </a:lnTo>
                <a:cubicBezTo>
                  <a:pt x="230994" y="164745"/>
                  <a:pt x="248697" y="160202"/>
                  <a:pt x="266686" y="160230"/>
                </a:cubicBezTo>
                <a:cubicBezTo>
                  <a:pt x="280154" y="160230"/>
                  <a:pt x="293089" y="162737"/>
                  <a:pt x="304931" y="167298"/>
                </a:cubicBezTo>
                <a:lnTo>
                  <a:pt x="338135" y="112358"/>
                </a:lnTo>
                <a:cubicBezTo>
                  <a:pt x="312905" y="85535"/>
                  <a:pt x="314196" y="43339"/>
                  <a:pt x="341018" y="18109"/>
                </a:cubicBezTo>
                <a:cubicBezTo>
                  <a:pt x="367840" y="-7121"/>
                  <a:pt x="410037" y="-5830"/>
                  <a:pt x="435267" y="20993"/>
                </a:cubicBezTo>
                <a:cubicBezTo>
                  <a:pt x="446898" y="33359"/>
                  <a:pt x="453376" y="49695"/>
                  <a:pt x="453376" y="66672"/>
                </a:cubicBez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Segoe UI" panose="020B0502040204020203" pitchFamily="34" charset="0"/>
              <a:cs typeface="Segoe UI" panose="020B0502040204020203" pitchFamily="34" charset="0"/>
            </a:endParaRPr>
          </a:p>
        </p:txBody>
      </p:sp>
      <p:sp>
        <p:nvSpPr>
          <p:cNvPr id="1103" name="Graphic 1080">
            <a:extLst>
              <a:ext uri="{FF2B5EF4-FFF2-40B4-BE49-F238E27FC236}">
                <a16:creationId xmlns:a16="http://schemas.microsoft.com/office/drawing/2014/main" id="{3ED8070F-113B-C3B9-5B40-D31A25827CD4}"/>
              </a:ext>
            </a:extLst>
          </p:cNvPr>
          <p:cNvSpPr/>
          <p:nvPr/>
        </p:nvSpPr>
        <p:spPr>
          <a:xfrm>
            <a:off x="9442695" y="2982012"/>
            <a:ext cx="457200" cy="456971"/>
          </a:xfrm>
          <a:custGeom>
            <a:avLst/>
            <a:gdLst>
              <a:gd name="connsiteX0" fmla="*/ 186080 w 457200"/>
              <a:gd name="connsiteY0" fmla="*/ 0 h 456971"/>
              <a:gd name="connsiteX1" fmla="*/ 211455 w 457200"/>
              <a:gd name="connsiteY1" fmla="*/ 32255 h 456971"/>
              <a:gd name="connsiteX2" fmla="*/ 211455 w 457200"/>
              <a:gd name="connsiteY2" fmla="*/ 131308 h 456971"/>
              <a:gd name="connsiteX3" fmla="*/ 190995 w 457200"/>
              <a:gd name="connsiteY3" fmla="*/ 131308 h 456971"/>
              <a:gd name="connsiteX4" fmla="*/ 131467 w 457200"/>
              <a:gd name="connsiteY4" fmla="*/ 106069 h 456971"/>
              <a:gd name="connsiteX5" fmla="*/ 106228 w 457200"/>
              <a:gd name="connsiteY5" fmla="*/ 165598 h 456971"/>
              <a:gd name="connsiteX6" fmla="*/ 165757 w 457200"/>
              <a:gd name="connsiteY6" fmla="*/ 190835 h 456971"/>
              <a:gd name="connsiteX7" fmla="*/ 190995 w 457200"/>
              <a:gd name="connsiteY7" fmla="*/ 165598 h 456971"/>
              <a:gd name="connsiteX8" fmla="*/ 211455 w 457200"/>
              <a:gd name="connsiteY8" fmla="*/ 165598 h 456971"/>
              <a:gd name="connsiteX9" fmla="*/ 211455 w 457200"/>
              <a:gd name="connsiteY9" fmla="*/ 414726 h 456971"/>
              <a:gd name="connsiteX10" fmla="*/ 193556 w 457200"/>
              <a:gd name="connsiteY10" fmla="*/ 448102 h 456971"/>
              <a:gd name="connsiteX11" fmla="*/ 157894 w 457200"/>
              <a:gd name="connsiteY11" fmla="*/ 456971 h 456971"/>
              <a:gd name="connsiteX12" fmla="*/ 81176 w 457200"/>
              <a:gd name="connsiteY12" fmla="*/ 418841 h 456971"/>
              <a:gd name="connsiteX13" fmla="*/ 57859 w 457200"/>
              <a:gd name="connsiteY13" fmla="*/ 369989 h 456971"/>
              <a:gd name="connsiteX14" fmla="*/ 28849 w 457200"/>
              <a:gd name="connsiteY14" fmla="*/ 354216 h 456971"/>
              <a:gd name="connsiteX15" fmla="*/ 0 w 457200"/>
              <a:gd name="connsiteY15" fmla="*/ 284836 h 456971"/>
              <a:gd name="connsiteX16" fmla="*/ 4343 w 457200"/>
              <a:gd name="connsiteY16" fmla="*/ 239893 h 456971"/>
              <a:gd name="connsiteX17" fmla="*/ 100584 w 457200"/>
              <a:gd name="connsiteY17" fmla="*/ 239893 h 456971"/>
              <a:gd name="connsiteX18" fmla="*/ 131102 w 457200"/>
              <a:gd name="connsiteY18" fmla="*/ 266205 h 456971"/>
              <a:gd name="connsiteX19" fmla="*/ 106333 w 457200"/>
              <a:gd name="connsiteY19" fmla="*/ 325931 h 456971"/>
              <a:gd name="connsiteX20" fmla="*/ 166058 w 457200"/>
              <a:gd name="connsiteY20" fmla="*/ 350700 h 456971"/>
              <a:gd name="connsiteX21" fmla="*/ 190828 w 457200"/>
              <a:gd name="connsiteY21" fmla="*/ 290974 h 456971"/>
              <a:gd name="connsiteX22" fmla="*/ 165552 w 457200"/>
              <a:gd name="connsiteY22" fmla="*/ 265999 h 456971"/>
              <a:gd name="connsiteX23" fmla="*/ 100584 w 457200"/>
              <a:gd name="connsiteY23" fmla="*/ 205603 h 456971"/>
              <a:gd name="connsiteX24" fmla="*/ 23774 w 457200"/>
              <a:gd name="connsiteY24" fmla="*/ 205603 h 456971"/>
              <a:gd name="connsiteX25" fmla="*/ 35090 w 457200"/>
              <a:gd name="connsiteY25" fmla="*/ 198699 h 456971"/>
              <a:gd name="connsiteX26" fmla="*/ 31021 w 457200"/>
              <a:gd name="connsiteY26" fmla="*/ 172936 h 456971"/>
              <a:gd name="connsiteX27" fmla="*/ 37765 w 457200"/>
              <a:gd name="connsiteY27" fmla="*/ 123078 h 456971"/>
              <a:gd name="connsiteX28" fmla="*/ 61493 w 457200"/>
              <a:gd name="connsiteY28" fmla="*/ 82525 h 456971"/>
              <a:gd name="connsiteX29" fmla="*/ 86548 w 457200"/>
              <a:gd name="connsiteY29" fmla="*/ 69563 h 456971"/>
              <a:gd name="connsiteX30" fmla="*/ 117478 w 457200"/>
              <a:gd name="connsiteY30" fmla="*/ 22997 h 456971"/>
              <a:gd name="connsiteX31" fmla="*/ 186058 w 457200"/>
              <a:gd name="connsiteY31" fmla="*/ 0 h 456971"/>
              <a:gd name="connsiteX32" fmla="*/ 245745 w 457200"/>
              <a:gd name="connsiteY32" fmla="*/ 342763 h 456971"/>
              <a:gd name="connsiteX33" fmla="*/ 283464 w 457200"/>
              <a:gd name="connsiteY33" fmla="*/ 342763 h 456971"/>
              <a:gd name="connsiteX34" fmla="*/ 348615 w 457200"/>
              <a:gd name="connsiteY34" fmla="*/ 277612 h 456971"/>
              <a:gd name="connsiteX35" fmla="*/ 348615 w 457200"/>
              <a:gd name="connsiteY35" fmla="*/ 236578 h 456971"/>
              <a:gd name="connsiteX36" fmla="*/ 373852 w 457200"/>
              <a:gd name="connsiteY36" fmla="*/ 177050 h 456971"/>
              <a:gd name="connsiteX37" fmla="*/ 314325 w 457200"/>
              <a:gd name="connsiteY37" fmla="*/ 151811 h 456971"/>
              <a:gd name="connsiteX38" fmla="*/ 289088 w 457200"/>
              <a:gd name="connsiteY38" fmla="*/ 211338 h 456971"/>
              <a:gd name="connsiteX39" fmla="*/ 314325 w 457200"/>
              <a:gd name="connsiteY39" fmla="*/ 236578 h 456971"/>
              <a:gd name="connsiteX40" fmla="*/ 314325 w 457200"/>
              <a:gd name="connsiteY40" fmla="*/ 277612 h 456971"/>
              <a:gd name="connsiteX41" fmla="*/ 283464 w 457200"/>
              <a:gd name="connsiteY41" fmla="*/ 308473 h 456971"/>
              <a:gd name="connsiteX42" fmla="*/ 245745 w 457200"/>
              <a:gd name="connsiteY42" fmla="*/ 308473 h 456971"/>
              <a:gd name="connsiteX43" fmla="*/ 245745 w 457200"/>
              <a:gd name="connsiteY43" fmla="*/ 32255 h 456971"/>
              <a:gd name="connsiteX44" fmla="*/ 271120 w 457200"/>
              <a:gd name="connsiteY44" fmla="*/ 0 h 456971"/>
              <a:gd name="connsiteX45" fmla="*/ 339722 w 457200"/>
              <a:gd name="connsiteY45" fmla="*/ 22997 h 456971"/>
              <a:gd name="connsiteX46" fmla="*/ 370652 w 457200"/>
              <a:gd name="connsiteY46" fmla="*/ 69563 h 456971"/>
              <a:gd name="connsiteX47" fmla="*/ 395707 w 457200"/>
              <a:gd name="connsiteY47" fmla="*/ 82525 h 456971"/>
              <a:gd name="connsiteX48" fmla="*/ 419435 w 457200"/>
              <a:gd name="connsiteY48" fmla="*/ 123078 h 456971"/>
              <a:gd name="connsiteX49" fmla="*/ 426179 w 457200"/>
              <a:gd name="connsiteY49" fmla="*/ 172936 h 456971"/>
              <a:gd name="connsiteX50" fmla="*/ 422110 w 457200"/>
              <a:gd name="connsiteY50" fmla="*/ 198699 h 456971"/>
              <a:gd name="connsiteX51" fmla="*/ 423619 w 457200"/>
              <a:gd name="connsiteY51" fmla="*/ 199385 h 456971"/>
              <a:gd name="connsiteX52" fmla="*/ 444055 w 457200"/>
              <a:gd name="connsiteY52" fmla="*/ 217902 h 456971"/>
              <a:gd name="connsiteX53" fmla="*/ 457200 w 457200"/>
              <a:gd name="connsiteY53" fmla="*/ 284836 h 456971"/>
              <a:gd name="connsiteX54" fmla="*/ 428351 w 457200"/>
              <a:gd name="connsiteY54" fmla="*/ 354216 h 456971"/>
              <a:gd name="connsiteX55" fmla="*/ 399319 w 457200"/>
              <a:gd name="connsiteY55" fmla="*/ 369989 h 456971"/>
              <a:gd name="connsiteX56" fmla="*/ 376024 w 457200"/>
              <a:gd name="connsiteY56" fmla="*/ 418841 h 456971"/>
              <a:gd name="connsiteX57" fmla="*/ 299283 w 457200"/>
              <a:gd name="connsiteY57" fmla="*/ 456971 h 456971"/>
              <a:gd name="connsiteX58" fmla="*/ 263622 w 457200"/>
              <a:gd name="connsiteY58" fmla="*/ 448125 h 456971"/>
              <a:gd name="connsiteX59" fmla="*/ 245745 w 457200"/>
              <a:gd name="connsiteY59" fmla="*/ 414726 h 456971"/>
              <a:gd name="connsiteX60" fmla="*/ 245745 w 457200"/>
              <a:gd name="connsiteY60" fmla="*/ 342763 h 456971"/>
              <a:gd name="connsiteX61" fmla="*/ 137160 w 457200"/>
              <a:gd name="connsiteY61" fmla="*/ 148453 h 456971"/>
              <a:gd name="connsiteX62" fmla="*/ 148590 w 457200"/>
              <a:gd name="connsiteY62" fmla="*/ 137023 h 456971"/>
              <a:gd name="connsiteX63" fmla="*/ 160020 w 457200"/>
              <a:gd name="connsiteY63" fmla="*/ 148453 h 456971"/>
              <a:gd name="connsiteX64" fmla="*/ 148590 w 457200"/>
              <a:gd name="connsiteY64" fmla="*/ 159883 h 456971"/>
              <a:gd name="connsiteX65" fmla="*/ 137160 w 457200"/>
              <a:gd name="connsiteY65" fmla="*/ 148453 h 456971"/>
              <a:gd name="connsiteX66" fmla="*/ 148590 w 457200"/>
              <a:gd name="connsiteY66" fmla="*/ 297043 h 456971"/>
              <a:gd name="connsiteX67" fmla="*/ 137160 w 457200"/>
              <a:gd name="connsiteY67" fmla="*/ 308473 h 456971"/>
              <a:gd name="connsiteX68" fmla="*/ 148590 w 457200"/>
              <a:gd name="connsiteY68" fmla="*/ 319903 h 456971"/>
              <a:gd name="connsiteX69" fmla="*/ 160020 w 457200"/>
              <a:gd name="connsiteY69" fmla="*/ 308473 h 456971"/>
              <a:gd name="connsiteX70" fmla="*/ 148590 w 457200"/>
              <a:gd name="connsiteY70" fmla="*/ 297043 h 456971"/>
              <a:gd name="connsiteX71" fmla="*/ 320040 w 457200"/>
              <a:gd name="connsiteY71" fmla="*/ 194173 h 456971"/>
              <a:gd name="connsiteX72" fmla="*/ 331470 w 457200"/>
              <a:gd name="connsiteY72" fmla="*/ 205603 h 456971"/>
              <a:gd name="connsiteX73" fmla="*/ 342900 w 457200"/>
              <a:gd name="connsiteY73" fmla="*/ 194173 h 456971"/>
              <a:gd name="connsiteX74" fmla="*/ 331470 w 457200"/>
              <a:gd name="connsiteY74" fmla="*/ 182743 h 456971"/>
              <a:gd name="connsiteX75" fmla="*/ 320040 w 457200"/>
              <a:gd name="connsiteY75" fmla="*/ 194173 h 456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457200" h="456971">
                <a:moveTo>
                  <a:pt x="186080" y="0"/>
                </a:moveTo>
                <a:cubicBezTo>
                  <a:pt x="202242" y="0"/>
                  <a:pt x="211455" y="16093"/>
                  <a:pt x="211455" y="32255"/>
                </a:cubicBezTo>
                <a:lnTo>
                  <a:pt x="211455" y="131308"/>
                </a:lnTo>
                <a:lnTo>
                  <a:pt x="190995" y="131308"/>
                </a:lnTo>
                <a:cubicBezTo>
                  <a:pt x="181526" y="107900"/>
                  <a:pt x="154874" y="96600"/>
                  <a:pt x="131467" y="106069"/>
                </a:cubicBezTo>
                <a:cubicBezTo>
                  <a:pt x="108059" y="115538"/>
                  <a:pt x="96759" y="142190"/>
                  <a:pt x="106228" y="165598"/>
                </a:cubicBezTo>
                <a:cubicBezTo>
                  <a:pt x="115697" y="189006"/>
                  <a:pt x="142349" y="200306"/>
                  <a:pt x="165757" y="190835"/>
                </a:cubicBezTo>
                <a:cubicBezTo>
                  <a:pt x="177242" y="186190"/>
                  <a:pt x="186350" y="177083"/>
                  <a:pt x="190995" y="165598"/>
                </a:cubicBezTo>
                <a:lnTo>
                  <a:pt x="211455" y="165598"/>
                </a:lnTo>
                <a:lnTo>
                  <a:pt x="211455" y="414726"/>
                </a:lnTo>
                <a:cubicBezTo>
                  <a:pt x="211455" y="428351"/>
                  <a:pt x="205694" y="441907"/>
                  <a:pt x="193556" y="448102"/>
                </a:cubicBezTo>
                <a:cubicBezTo>
                  <a:pt x="182549" y="453867"/>
                  <a:pt x="170319" y="456910"/>
                  <a:pt x="157894" y="456971"/>
                </a:cubicBezTo>
                <a:cubicBezTo>
                  <a:pt x="123375" y="456971"/>
                  <a:pt x="97704" y="439506"/>
                  <a:pt x="81176" y="418841"/>
                </a:cubicBezTo>
                <a:cubicBezTo>
                  <a:pt x="69729" y="404581"/>
                  <a:pt x="61748" y="387857"/>
                  <a:pt x="57859" y="369989"/>
                </a:cubicBezTo>
                <a:cubicBezTo>
                  <a:pt x="47184" y="366839"/>
                  <a:pt x="37297" y="361462"/>
                  <a:pt x="28849" y="354216"/>
                </a:cubicBezTo>
                <a:cubicBezTo>
                  <a:pt x="12619" y="340248"/>
                  <a:pt x="0" y="317845"/>
                  <a:pt x="0" y="284836"/>
                </a:cubicBezTo>
                <a:cubicBezTo>
                  <a:pt x="0" y="267576"/>
                  <a:pt x="1234" y="252534"/>
                  <a:pt x="4343" y="239893"/>
                </a:cubicBezTo>
                <a:lnTo>
                  <a:pt x="100584" y="239893"/>
                </a:lnTo>
                <a:cubicBezTo>
                  <a:pt x="116083" y="239893"/>
                  <a:pt x="128930" y="251323"/>
                  <a:pt x="131102" y="266205"/>
                </a:cubicBezTo>
                <a:cubicBezTo>
                  <a:pt x="107770" y="275859"/>
                  <a:pt x="96680" y="302598"/>
                  <a:pt x="106333" y="325931"/>
                </a:cubicBezTo>
                <a:cubicBezTo>
                  <a:pt x="115985" y="349262"/>
                  <a:pt x="142725" y="360351"/>
                  <a:pt x="166058" y="350700"/>
                </a:cubicBezTo>
                <a:cubicBezTo>
                  <a:pt x="189391" y="341046"/>
                  <a:pt x="200480" y="314307"/>
                  <a:pt x="190828" y="290974"/>
                </a:cubicBezTo>
                <a:cubicBezTo>
                  <a:pt x="186115" y="279582"/>
                  <a:pt x="177000" y="270576"/>
                  <a:pt x="165552" y="265999"/>
                </a:cubicBezTo>
                <a:cubicBezTo>
                  <a:pt x="163061" y="231956"/>
                  <a:pt x="134718" y="205607"/>
                  <a:pt x="100584" y="205603"/>
                </a:cubicBezTo>
                <a:lnTo>
                  <a:pt x="23774" y="205603"/>
                </a:lnTo>
                <a:cubicBezTo>
                  <a:pt x="27198" y="202773"/>
                  <a:pt x="31008" y="200448"/>
                  <a:pt x="35090" y="198699"/>
                </a:cubicBezTo>
                <a:cubicBezTo>
                  <a:pt x="32734" y="190300"/>
                  <a:pt x="31368" y="181653"/>
                  <a:pt x="31021" y="172936"/>
                </a:cubicBezTo>
                <a:cubicBezTo>
                  <a:pt x="30267" y="156134"/>
                  <a:pt x="32781" y="138646"/>
                  <a:pt x="37765" y="123078"/>
                </a:cubicBezTo>
                <a:cubicBezTo>
                  <a:pt x="42702" y="107762"/>
                  <a:pt x="50521" y="92834"/>
                  <a:pt x="61493" y="82525"/>
                </a:cubicBezTo>
                <a:cubicBezTo>
                  <a:pt x="68377" y="75817"/>
                  <a:pt x="77097" y="71306"/>
                  <a:pt x="86548" y="69563"/>
                </a:cubicBezTo>
                <a:cubicBezTo>
                  <a:pt x="91097" y="50361"/>
                  <a:pt x="102687" y="34496"/>
                  <a:pt x="117478" y="22997"/>
                </a:cubicBezTo>
                <a:cubicBezTo>
                  <a:pt x="136474" y="8184"/>
                  <a:pt x="161369" y="0"/>
                  <a:pt x="186058" y="0"/>
                </a:cubicBezTo>
                <a:close/>
                <a:moveTo>
                  <a:pt x="245745" y="342763"/>
                </a:moveTo>
                <a:lnTo>
                  <a:pt x="283464" y="342763"/>
                </a:lnTo>
                <a:cubicBezTo>
                  <a:pt x="319446" y="342763"/>
                  <a:pt x="348615" y="313593"/>
                  <a:pt x="348615" y="277612"/>
                </a:cubicBezTo>
                <a:lnTo>
                  <a:pt x="348615" y="236578"/>
                </a:lnTo>
                <a:cubicBezTo>
                  <a:pt x="372024" y="227110"/>
                  <a:pt x="383323" y="200457"/>
                  <a:pt x="373852" y="177050"/>
                </a:cubicBezTo>
                <a:cubicBezTo>
                  <a:pt x="364384" y="153642"/>
                  <a:pt x="337734" y="142342"/>
                  <a:pt x="314325" y="151811"/>
                </a:cubicBezTo>
                <a:cubicBezTo>
                  <a:pt x="290916" y="161280"/>
                  <a:pt x="279617" y="187932"/>
                  <a:pt x="289088" y="211338"/>
                </a:cubicBezTo>
                <a:cubicBezTo>
                  <a:pt x="293733" y="222826"/>
                  <a:pt x="302840" y="231933"/>
                  <a:pt x="314325" y="236578"/>
                </a:cubicBezTo>
                <a:lnTo>
                  <a:pt x="314325" y="277612"/>
                </a:lnTo>
                <a:cubicBezTo>
                  <a:pt x="314325" y="294656"/>
                  <a:pt x="300508" y="308473"/>
                  <a:pt x="283464" y="308473"/>
                </a:cubicBezTo>
                <a:lnTo>
                  <a:pt x="245745" y="308473"/>
                </a:lnTo>
                <a:lnTo>
                  <a:pt x="245745" y="32255"/>
                </a:lnTo>
                <a:cubicBezTo>
                  <a:pt x="245745" y="16093"/>
                  <a:pt x="254958" y="0"/>
                  <a:pt x="271120" y="0"/>
                </a:cubicBezTo>
                <a:cubicBezTo>
                  <a:pt x="295854" y="0"/>
                  <a:pt x="320726" y="8184"/>
                  <a:pt x="339722" y="22997"/>
                </a:cubicBezTo>
                <a:cubicBezTo>
                  <a:pt x="354513" y="34496"/>
                  <a:pt x="366103" y="50383"/>
                  <a:pt x="370652" y="69563"/>
                </a:cubicBezTo>
                <a:cubicBezTo>
                  <a:pt x="380253" y="71163"/>
                  <a:pt x="388803" y="76055"/>
                  <a:pt x="395707" y="82525"/>
                </a:cubicBezTo>
                <a:cubicBezTo>
                  <a:pt x="406679" y="92834"/>
                  <a:pt x="414498" y="107739"/>
                  <a:pt x="419435" y="123078"/>
                </a:cubicBezTo>
                <a:cubicBezTo>
                  <a:pt x="424419" y="138646"/>
                  <a:pt x="426933" y="156134"/>
                  <a:pt x="426179" y="172936"/>
                </a:cubicBezTo>
                <a:cubicBezTo>
                  <a:pt x="425790" y="181531"/>
                  <a:pt x="424533" y="190310"/>
                  <a:pt x="422110" y="198699"/>
                </a:cubicBezTo>
                <a:lnTo>
                  <a:pt x="423619" y="199385"/>
                </a:lnTo>
                <a:cubicBezTo>
                  <a:pt x="432077" y="203363"/>
                  <a:pt x="438935" y="209603"/>
                  <a:pt x="444055" y="217902"/>
                </a:cubicBezTo>
                <a:cubicBezTo>
                  <a:pt x="453771" y="233561"/>
                  <a:pt x="457200" y="256101"/>
                  <a:pt x="457200" y="284836"/>
                </a:cubicBezTo>
                <a:cubicBezTo>
                  <a:pt x="457200" y="317868"/>
                  <a:pt x="444581" y="340294"/>
                  <a:pt x="428351" y="354216"/>
                </a:cubicBezTo>
                <a:cubicBezTo>
                  <a:pt x="419897" y="361467"/>
                  <a:pt x="410001" y="366841"/>
                  <a:pt x="399319" y="369989"/>
                </a:cubicBezTo>
                <a:cubicBezTo>
                  <a:pt x="395435" y="387854"/>
                  <a:pt x="387461" y="404576"/>
                  <a:pt x="376024" y="418841"/>
                </a:cubicBezTo>
                <a:cubicBezTo>
                  <a:pt x="359496" y="439506"/>
                  <a:pt x="333825" y="456971"/>
                  <a:pt x="299283" y="456971"/>
                </a:cubicBezTo>
                <a:cubicBezTo>
                  <a:pt x="286859" y="456917"/>
                  <a:pt x="274631" y="453883"/>
                  <a:pt x="263622" y="448125"/>
                </a:cubicBezTo>
                <a:cubicBezTo>
                  <a:pt x="251506" y="441907"/>
                  <a:pt x="245745" y="428351"/>
                  <a:pt x="245745" y="414726"/>
                </a:cubicBezTo>
                <a:lnTo>
                  <a:pt x="245745" y="342763"/>
                </a:lnTo>
                <a:close/>
                <a:moveTo>
                  <a:pt x="137160" y="148453"/>
                </a:moveTo>
                <a:cubicBezTo>
                  <a:pt x="137160" y="142140"/>
                  <a:pt x="142277" y="137023"/>
                  <a:pt x="148590" y="137023"/>
                </a:cubicBezTo>
                <a:cubicBezTo>
                  <a:pt x="154903" y="137023"/>
                  <a:pt x="160020" y="142140"/>
                  <a:pt x="160020" y="148453"/>
                </a:cubicBezTo>
                <a:cubicBezTo>
                  <a:pt x="160020" y="154765"/>
                  <a:pt x="154903" y="159883"/>
                  <a:pt x="148590" y="159883"/>
                </a:cubicBezTo>
                <a:cubicBezTo>
                  <a:pt x="142277" y="159883"/>
                  <a:pt x="137160" y="154765"/>
                  <a:pt x="137160" y="148453"/>
                </a:cubicBezTo>
                <a:close/>
                <a:moveTo>
                  <a:pt x="148590" y="297043"/>
                </a:moveTo>
                <a:cubicBezTo>
                  <a:pt x="142277" y="297043"/>
                  <a:pt x="137160" y="302161"/>
                  <a:pt x="137160" y="308473"/>
                </a:cubicBezTo>
                <a:cubicBezTo>
                  <a:pt x="137160" y="314785"/>
                  <a:pt x="142277" y="319903"/>
                  <a:pt x="148590" y="319903"/>
                </a:cubicBezTo>
                <a:cubicBezTo>
                  <a:pt x="154903" y="319903"/>
                  <a:pt x="160020" y="314785"/>
                  <a:pt x="160020" y="308473"/>
                </a:cubicBezTo>
                <a:cubicBezTo>
                  <a:pt x="160020" y="302161"/>
                  <a:pt x="154903" y="297043"/>
                  <a:pt x="148590" y="297043"/>
                </a:cubicBezTo>
                <a:close/>
                <a:moveTo>
                  <a:pt x="320040" y="194173"/>
                </a:moveTo>
                <a:cubicBezTo>
                  <a:pt x="320040" y="200484"/>
                  <a:pt x="325158" y="205603"/>
                  <a:pt x="331470" y="205603"/>
                </a:cubicBezTo>
                <a:cubicBezTo>
                  <a:pt x="337782" y="205603"/>
                  <a:pt x="342900" y="200484"/>
                  <a:pt x="342900" y="194173"/>
                </a:cubicBezTo>
                <a:cubicBezTo>
                  <a:pt x="342900" y="187861"/>
                  <a:pt x="337782" y="182743"/>
                  <a:pt x="331470" y="182743"/>
                </a:cubicBezTo>
                <a:cubicBezTo>
                  <a:pt x="325158" y="182743"/>
                  <a:pt x="320040" y="187861"/>
                  <a:pt x="320040" y="194173"/>
                </a:cubicBez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Segoe UI" panose="020B0502040204020203" pitchFamily="34" charset="0"/>
              <a:cs typeface="Segoe UI" panose="020B0502040204020203" pitchFamily="34" charset="0"/>
            </a:endParaRPr>
          </a:p>
        </p:txBody>
      </p:sp>
      <p:grpSp>
        <p:nvGrpSpPr>
          <p:cNvPr id="1082" name="Group 1081">
            <a:extLst>
              <a:ext uri="{FF2B5EF4-FFF2-40B4-BE49-F238E27FC236}">
                <a16:creationId xmlns:a16="http://schemas.microsoft.com/office/drawing/2014/main" id="{0CC2B738-07A0-B446-75AC-F4647994B8AF}"/>
              </a:ext>
            </a:extLst>
          </p:cNvPr>
          <p:cNvGrpSpPr/>
          <p:nvPr/>
        </p:nvGrpSpPr>
        <p:grpSpPr>
          <a:xfrm>
            <a:off x="5461989" y="1885041"/>
            <a:ext cx="1208955" cy="835435"/>
            <a:chOff x="4096492" y="2748616"/>
            <a:chExt cx="906716" cy="626576"/>
          </a:xfrm>
        </p:grpSpPr>
        <p:sp>
          <p:nvSpPr>
            <p:cNvPr id="1083" name="Rounded Rectangle 9">
              <a:extLst>
                <a:ext uri="{FF2B5EF4-FFF2-40B4-BE49-F238E27FC236}">
                  <a16:creationId xmlns:a16="http://schemas.microsoft.com/office/drawing/2014/main" id="{7E397FF2-6037-8ED8-2E04-D8A404176246}"/>
                </a:ext>
              </a:extLst>
            </p:cNvPr>
            <p:cNvSpPr/>
            <p:nvPr/>
          </p:nvSpPr>
          <p:spPr bwMode="auto">
            <a:xfrm rot="10800000" flipH="1" flipV="1">
              <a:off x="4096492" y="2748616"/>
              <a:ext cx="906716" cy="626576"/>
            </a:xfrm>
            <a:prstGeom prst="roundRect">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solidFill>
                  <a:srgbClr val="FFFFFF"/>
                </a:solidFill>
                <a:effectLst/>
                <a:uLnTx/>
                <a:uFillTx/>
                <a:latin typeface="Segoe UI" panose="020B0502040204020203" pitchFamily="34" charset="0"/>
                <a:ea typeface="Open Sans" panose="020B0606030504020204" pitchFamily="34" charset="0"/>
                <a:cs typeface="Segoe UI" panose="020B0502040204020203" pitchFamily="34" charset="0"/>
              </a:endParaRPr>
            </a:p>
          </p:txBody>
        </p:sp>
        <p:sp>
          <p:nvSpPr>
            <p:cNvPr id="1084" name="Rectangle 1083">
              <a:extLst>
                <a:ext uri="{FF2B5EF4-FFF2-40B4-BE49-F238E27FC236}">
                  <a16:creationId xmlns:a16="http://schemas.microsoft.com/office/drawing/2014/main" id="{B4E66B39-6247-75E9-0C6C-6BEA196C4344}"/>
                </a:ext>
              </a:extLst>
            </p:cNvPr>
            <p:cNvSpPr/>
            <p:nvPr/>
          </p:nvSpPr>
          <p:spPr>
            <a:xfrm>
              <a:off x="4162522" y="2904971"/>
              <a:ext cx="774656" cy="360098"/>
            </a:xfrm>
            <a:prstGeom prst="rect">
              <a:avLst/>
            </a:prstGeom>
            <a:no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1600" b="1" i="0" u="none" strike="noStrike" kern="0" cap="none" spc="0" normalizeH="0" baseline="0" noProof="0">
                  <a:ln w="3175">
                    <a:noFill/>
                  </a:ln>
                  <a:solidFill>
                    <a:srgbClr val="FFFFFF"/>
                  </a:solidFill>
                  <a:effectLst/>
                  <a:uLnTx/>
                  <a:uFillTx/>
                  <a:latin typeface="Segoe UI" panose="020B0502040204020203" pitchFamily="34" charset="0"/>
                  <a:ea typeface="Open Sans" panose="020B0606030504020204" pitchFamily="34" charset="0"/>
                  <a:cs typeface="Segoe UI" panose="020B0502040204020203" pitchFamily="34" charset="0"/>
                </a:rPr>
                <a:t>.NET</a:t>
              </a:r>
            </a:p>
          </p:txBody>
        </p:sp>
      </p:grpSp>
      <p:sp>
        <p:nvSpPr>
          <p:cNvPr id="1102" name="Graphic 1074">
            <a:extLst>
              <a:ext uri="{FF2B5EF4-FFF2-40B4-BE49-F238E27FC236}">
                <a16:creationId xmlns:a16="http://schemas.microsoft.com/office/drawing/2014/main" id="{5F8DBBDB-3401-41C0-662B-1C187EE3F44D}"/>
              </a:ext>
            </a:extLst>
          </p:cNvPr>
          <p:cNvSpPr/>
          <p:nvPr/>
        </p:nvSpPr>
        <p:spPr>
          <a:xfrm>
            <a:off x="3515283" y="2992747"/>
            <a:ext cx="506729" cy="506729"/>
          </a:xfrm>
          <a:custGeom>
            <a:avLst/>
            <a:gdLst>
              <a:gd name="connsiteX0" fmla="*/ 273633 w 641259"/>
              <a:gd name="connsiteY0" fmla="*/ 442730 h 641258"/>
              <a:gd name="connsiteX1" fmla="*/ 209814 w 641259"/>
              <a:gd name="connsiteY1" fmla="*/ 442730 h 641258"/>
              <a:gd name="connsiteX2" fmla="*/ 211338 w 641259"/>
              <a:gd name="connsiteY2" fmla="*/ 451726 h 641258"/>
              <a:gd name="connsiteX3" fmla="*/ 304169 w 641259"/>
              <a:gd name="connsiteY3" fmla="*/ 610639 h 641258"/>
              <a:gd name="connsiteX4" fmla="*/ 348445 w 641259"/>
              <a:gd name="connsiteY4" fmla="*/ 580131 h 641258"/>
              <a:gd name="connsiteX5" fmla="*/ 334706 w 641259"/>
              <a:gd name="connsiteY5" fmla="*/ 580131 h 641258"/>
              <a:gd name="connsiteX6" fmla="*/ 273633 w 641259"/>
              <a:gd name="connsiteY6" fmla="*/ 519053 h 641258"/>
              <a:gd name="connsiteX7" fmla="*/ 273633 w 641259"/>
              <a:gd name="connsiteY7" fmla="*/ 442730 h 641258"/>
              <a:gd name="connsiteX8" fmla="*/ 273633 w 641259"/>
              <a:gd name="connsiteY8" fmla="*/ 396926 h 641258"/>
              <a:gd name="connsiteX9" fmla="*/ 202791 w 641259"/>
              <a:gd name="connsiteY9" fmla="*/ 396926 h 641258"/>
              <a:gd name="connsiteX10" fmla="*/ 197293 w 641259"/>
              <a:gd name="connsiteY10" fmla="*/ 305297 h 641258"/>
              <a:gd name="connsiteX11" fmla="*/ 198516 w 641259"/>
              <a:gd name="connsiteY11" fmla="*/ 259126 h 641258"/>
              <a:gd name="connsiteX12" fmla="*/ 199734 w 641259"/>
              <a:gd name="connsiteY12" fmla="*/ 244209 h 641258"/>
              <a:gd name="connsiteX13" fmla="*/ 408910 w 641259"/>
              <a:gd name="connsiteY13" fmla="*/ 244209 h 641258"/>
              <a:gd name="connsiteX14" fmla="*/ 411046 w 641259"/>
              <a:gd name="connsiteY14" fmla="*/ 305281 h 641258"/>
              <a:gd name="connsiteX15" fmla="*/ 334706 w 641259"/>
              <a:gd name="connsiteY15" fmla="*/ 305281 h 641258"/>
              <a:gd name="connsiteX16" fmla="*/ 273633 w 641259"/>
              <a:gd name="connsiteY16" fmla="*/ 366360 h 641258"/>
              <a:gd name="connsiteX17" fmla="*/ 273633 w 641259"/>
              <a:gd name="connsiteY17" fmla="*/ 396926 h 641258"/>
              <a:gd name="connsiteX18" fmla="*/ 609531 w 641259"/>
              <a:gd name="connsiteY18" fmla="*/ 305281 h 641258"/>
              <a:gd name="connsiteX19" fmla="*/ 609531 w 641259"/>
              <a:gd name="connsiteY19" fmla="*/ 305281 h 641258"/>
              <a:gd name="connsiteX20" fmla="*/ 456850 w 641259"/>
              <a:gd name="connsiteY20" fmla="*/ 305281 h 641258"/>
              <a:gd name="connsiteX21" fmla="*/ 455933 w 641259"/>
              <a:gd name="connsiteY21" fmla="*/ 264256 h 641258"/>
              <a:gd name="connsiteX22" fmla="*/ 454714 w 641259"/>
              <a:gd name="connsiteY22" fmla="*/ 244228 h 641258"/>
              <a:gd name="connsiteX23" fmla="*/ 603425 w 641259"/>
              <a:gd name="connsiteY23" fmla="*/ 244209 h 641258"/>
              <a:gd name="connsiteX24" fmla="*/ 609531 w 641259"/>
              <a:gd name="connsiteY24" fmla="*/ 305281 h 641258"/>
              <a:gd name="connsiteX25" fmla="*/ 162787 w 641259"/>
              <a:gd name="connsiteY25" fmla="*/ 442730 h 641258"/>
              <a:gd name="connsiteX26" fmla="*/ 31480 w 641259"/>
              <a:gd name="connsiteY26" fmla="*/ 442737 h 641258"/>
              <a:gd name="connsiteX27" fmla="*/ 35756 w 641259"/>
              <a:gd name="connsiteY27" fmla="*/ 451253 h 641258"/>
              <a:gd name="connsiteX28" fmla="*/ 217448 w 641259"/>
              <a:gd name="connsiteY28" fmla="*/ 598278 h 641258"/>
              <a:gd name="connsiteX29" fmla="*/ 162787 w 641259"/>
              <a:gd name="connsiteY29" fmla="*/ 442730 h 641258"/>
              <a:gd name="connsiteX30" fmla="*/ 153625 w 641259"/>
              <a:gd name="connsiteY30" fmla="*/ 244228 h 641258"/>
              <a:gd name="connsiteX31" fmla="*/ 4914 w 641259"/>
              <a:gd name="connsiteY31" fmla="*/ 244209 h 641258"/>
              <a:gd name="connsiteX32" fmla="*/ -1192 w 641259"/>
              <a:gd name="connsiteY32" fmla="*/ 305297 h 641258"/>
              <a:gd name="connsiteX33" fmla="*/ 12853 w 641259"/>
              <a:gd name="connsiteY33" fmla="*/ 396926 h 641258"/>
              <a:gd name="connsiteX34" fmla="*/ 156376 w 641259"/>
              <a:gd name="connsiteY34" fmla="*/ 396926 h 641258"/>
              <a:gd name="connsiteX35" fmla="*/ 154542 w 641259"/>
              <a:gd name="connsiteY35" fmla="*/ 379206 h 641258"/>
              <a:gd name="connsiteX36" fmla="*/ 151489 w 641259"/>
              <a:gd name="connsiteY36" fmla="*/ 305297 h 641258"/>
              <a:gd name="connsiteX37" fmla="*/ 153625 w 641259"/>
              <a:gd name="connsiteY37" fmla="*/ 244228 h 641258"/>
              <a:gd name="connsiteX38" fmla="*/ 390891 w 641259"/>
              <a:gd name="connsiteY38" fmla="*/ 12318 h 641258"/>
              <a:gd name="connsiteX39" fmla="*/ 393944 w 641259"/>
              <a:gd name="connsiteY39" fmla="*/ 17515 h 641258"/>
              <a:gd name="connsiteX40" fmla="*/ 450133 w 641259"/>
              <a:gd name="connsiteY40" fmla="*/ 198408 h 641258"/>
              <a:gd name="connsiteX41" fmla="*/ 590293 w 641259"/>
              <a:gd name="connsiteY41" fmla="*/ 198399 h 641258"/>
              <a:gd name="connsiteX42" fmla="*/ 390891 w 641259"/>
              <a:gd name="connsiteY42" fmla="*/ 12318 h 641258"/>
              <a:gd name="connsiteX43" fmla="*/ 217448 w 641259"/>
              <a:gd name="connsiteY43" fmla="*/ 12318 h 641258"/>
              <a:gd name="connsiteX44" fmla="*/ 213784 w 641259"/>
              <a:gd name="connsiteY44" fmla="*/ 13442 h 641258"/>
              <a:gd name="connsiteX45" fmla="*/ 18046 w 641259"/>
              <a:gd name="connsiteY45" fmla="*/ 198399 h 641258"/>
              <a:gd name="connsiteX46" fmla="*/ 158206 w 641259"/>
              <a:gd name="connsiteY46" fmla="*/ 198408 h 641258"/>
              <a:gd name="connsiteX47" fmla="*/ 160040 w 641259"/>
              <a:gd name="connsiteY47" fmla="*/ 184975 h 641258"/>
              <a:gd name="connsiteX48" fmla="*/ 217448 w 641259"/>
              <a:gd name="connsiteY48" fmla="*/ 12318 h 641258"/>
              <a:gd name="connsiteX49" fmla="*/ 402189 w 641259"/>
              <a:gd name="connsiteY49" fmla="*/ 188786 h 641258"/>
              <a:gd name="connsiteX50" fmla="*/ 304169 w 641259"/>
              <a:gd name="connsiteY50" fmla="*/ -49 h 641258"/>
              <a:gd name="connsiteX51" fmla="*/ 204621 w 641259"/>
              <a:gd name="connsiteY51" fmla="*/ 198399 h 641258"/>
              <a:gd name="connsiteX52" fmla="*/ 403718 w 641259"/>
              <a:gd name="connsiteY52" fmla="*/ 198399 h 641258"/>
              <a:gd name="connsiteX53" fmla="*/ 402189 w 641259"/>
              <a:gd name="connsiteY53" fmla="*/ 188786 h 641258"/>
              <a:gd name="connsiteX54" fmla="*/ 304169 w 641259"/>
              <a:gd name="connsiteY54" fmla="*/ 366360 h 641258"/>
              <a:gd name="connsiteX55" fmla="*/ 334706 w 641259"/>
              <a:gd name="connsiteY55" fmla="*/ 335821 h 641258"/>
              <a:gd name="connsiteX56" fmla="*/ 609531 w 641259"/>
              <a:gd name="connsiteY56" fmla="*/ 335821 h 641258"/>
              <a:gd name="connsiteX57" fmla="*/ 640067 w 641259"/>
              <a:gd name="connsiteY57" fmla="*/ 366360 h 641258"/>
              <a:gd name="connsiteX58" fmla="*/ 640067 w 641259"/>
              <a:gd name="connsiteY58" fmla="*/ 519053 h 641258"/>
              <a:gd name="connsiteX59" fmla="*/ 609531 w 641259"/>
              <a:gd name="connsiteY59" fmla="*/ 549592 h 641258"/>
              <a:gd name="connsiteX60" fmla="*/ 517922 w 641259"/>
              <a:gd name="connsiteY60" fmla="*/ 549592 h 641258"/>
              <a:gd name="connsiteX61" fmla="*/ 517922 w 641259"/>
              <a:gd name="connsiteY61" fmla="*/ 610670 h 641258"/>
              <a:gd name="connsiteX62" fmla="*/ 533191 w 641259"/>
              <a:gd name="connsiteY62" fmla="*/ 610670 h 641258"/>
              <a:gd name="connsiteX63" fmla="*/ 548459 w 641259"/>
              <a:gd name="connsiteY63" fmla="*/ 625941 h 641258"/>
              <a:gd name="connsiteX64" fmla="*/ 533191 w 641259"/>
              <a:gd name="connsiteY64" fmla="*/ 641209 h 641258"/>
              <a:gd name="connsiteX65" fmla="*/ 411046 w 641259"/>
              <a:gd name="connsiteY65" fmla="*/ 641209 h 641258"/>
              <a:gd name="connsiteX66" fmla="*/ 395778 w 641259"/>
              <a:gd name="connsiteY66" fmla="*/ 625941 h 641258"/>
              <a:gd name="connsiteX67" fmla="*/ 411046 w 641259"/>
              <a:gd name="connsiteY67" fmla="*/ 610670 h 641258"/>
              <a:gd name="connsiteX68" fmla="*/ 426314 w 641259"/>
              <a:gd name="connsiteY68" fmla="*/ 610670 h 641258"/>
              <a:gd name="connsiteX69" fmla="*/ 426314 w 641259"/>
              <a:gd name="connsiteY69" fmla="*/ 549592 h 641258"/>
              <a:gd name="connsiteX70" fmla="*/ 334706 w 641259"/>
              <a:gd name="connsiteY70" fmla="*/ 549592 h 641258"/>
              <a:gd name="connsiteX71" fmla="*/ 304169 w 641259"/>
              <a:gd name="connsiteY71" fmla="*/ 519053 h 641258"/>
              <a:gd name="connsiteX72" fmla="*/ 304169 w 641259"/>
              <a:gd name="connsiteY72" fmla="*/ 366360 h 641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41259" h="641258">
                <a:moveTo>
                  <a:pt x="273633" y="442730"/>
                </a:moveTo>
                <a:lnTo>
                  <a:pt x="209814" y="442730"/>
                </a:lnTo>
                <a:lnTo>
                  <a:pt x="211338" y="451726"/>
                </a:lnTo>
                <a:cubicBezTo>
                  <a:pt x="230882" y="546694"/>
                  <a:pt x="267528" y="610639"/>
                  <a:pt x="304169" y="610639"/>
                </a:cubicBezTo>
                <a:cubicBezTo>
                  <a:pt x="319438" y="610639"/>
                  <a:pt x="334400" y="599695"/>
                  <a:pt x="348445" y="580131"/>
                </a:cubicBezTo>
                <a:lnTo>
                  <a:pt x="334706" y="580131"/>
                </a:lnTo>
                <a:cubicBezTo>
                  <a:pt x="301117" y="580131"/>
                  <a:pt x="273633" y="552786"/>
                  <a:pt x="273633" y="519053"/>
                </a:cubicBezTo>
                <a:lnTo>
                  <a:pt x="273633" y="442730"/>
                </a:lnTo>
                <a:close/>
                <a:moveTo>
                  <a:pt x="273633" y="396926"/>
                </a:moveTo>
                <a:lnTo>
                  <a:pt x="202791" y="396926"/>
                </a:lnTo>
                <a:cubicBezTo>
                  <a:pt x="199127" y="368042"/>
                  <a:pt x="197293" y="337274"/>
                  <a:pt x="197293" y="305297"/>
                </a:cubicBezTo>
                <a:cubicBezTo>
                  <a:pt x="197293" y="289589"/>
                  <a:pt x="197599" y="274174"/>
                  <a:pt x="198516" y="259126"/>
                </a:cubicBezTo>
                <a:lnTo>
                  <a:pt x="199734" y="244209"/>
                </a:lnTo>
                <a:lnTo>
                  <a:pt x="408910" y="244209"/>
                </a:lnTo>
                <a:cubicBezTo>
                  <a:pt x="410435" y="263923"/>
                  <a:pt x="411046" y="284343"/>
                  <a:pt x="411046" y="305281"/>
                </a:cubicBezTo>
                <a:lnTo>
                  <a:pt x="334706" y="305281"/>
                </a:lnTo>
                <a:cubicBezTo>
                  <a:pt x="301117" y="305281"/>
                  <a:pt x="273633" y="332627"/>
                  <a:pt x="273633" y="366360"/>
                </a:cubicBezTo>
                <a:lnTo>
                  <a:pt x="273633" y="396926"/>
                </a:lnTo>
                <a:close/>
                <a:moveTo>
                  <a:pt x="609531" y="305281"/>
                </a:moveTo>
                <a:lnTo>
                  <a:pt x="609531" y="305281"/>
                </a:lnTo>
                <a:lnTo>
                  <a:pt x="456850" y="305281"/>
                </a:lnTo>
                <a:cubicBezTo>
                  <a:pt x="456850" y="291409"/>
                  <a:pt x="456544" y="277723"/>
                  <a:pt x="455933" y="264256"/>
                </a:cubicBezTo>
                <a:lnTo>
                  <a:pt x="454714" y="244228"/>
                </a:lnTo>
                <a:lnTo>
                  <a:pt x="603425" y="244209"/>
                </a:lnTo>
                <a:cubicBezTo>
                  <a:pt x="607395" y="263942"/>
                  <a:pt x="609531" y="284364"/>
                  <a:pt x="609531" y="305281"/>
                </a:cubicBezTo>
                <a:close/>
                <a:moveTo>
                  <a:pt x="162787" y="442730"/>
                </a:moveTo>
                <a:lnTo>
                  <a:pt x="31480" y="442737"/>
                </a:lnTo>
                <a:lnTo>
                  <a:pt x="35756" y="451253"/>
                </a:lnTo>
                <a:cubicBezTo>
                  <a:pt x="74231" y="521575"/>
                  <a:pt x="139274" y="575162"/>
                  <a:pt x="217448" y="598278"/>
                </a:cubicBezTo>
                <a:cubicBezTo>
                  <a:pt x="193017" y="560420"/>
                  <a:pt x="174085" y="506319"/>
                  <a:pt x="162787" y="442730"/>
                </a:cubicBezTo>
                <a:close/>
                <a:moveTo>
                  <a:pt x="153625" y="244228"/>
                </a:moveTo>
                <a:lnTo>
                  <a:pt x="4914" y="244209"/>
                </a:lnTo>
                <a:cubicBezTo>
                  <a:pt x="944" y="263948"/>
                  <a:pt x="-1192" y="284379"/>
                  <a:pt x="-1192" y="305297"/>
                </a:cubicBezTo>
                <a:cubicBezTo>
                  <a:pt x="-1192" y="337219"/>
                  <a:pt x="3695" y="367999"/>
                  <a:pt x="12853" y="396926"/>
                </a:cubicBezTo>
                <a:lnTo>
                  <a:pt x="156376" y="396926"/>
                </a:lnTo>
                <a:lnTo>
                  <a:pt x="154542" y="379206"/>
                </a:lnTo>
                <a:cubicBezTo>
                  <a:pt x="152406" y="355355"/>
                  <a:pt x="151489" y="330626"/>
                  <a:pt x="151489" y="305297"/>
                </a:cubicBezTo>
                <a:cubicBezTo>
                  <a:pt x="151489" y="284483"/>
                  <a:pt x="152100" y="264076"/>
                  <a:pt x="153625" y="244228"/>
                </a:cubicBezTo>
                <a:close/>
                <a:moveTo>
                  <a:pt x="390891" y="12318"/>
                </a:moveTo>
                <a:lnTo>
                  <a:pt x="393944" y="17515"/>
                </a:lnTo>
                <a:cubicBezTo>
                  <a:pt x="421122" y="61209"/>
                  <a:pt x="440665" y="124596"/>
                  <a:pt x="450133" y="198408"/>
                </a:cubicBezTo>
                <a:lnTo>
                  <a:pt x="590293" y="198399"/>
                </a:lnTo>
                <a:cubicBezTo>
                  <a:pt x="557010" y="109050"/>
                  <a:pt x="483111" y="39526"/>
                  <a:pt x="390891" y="12318"/>
                </a:cubicBezTo>
                <a:close/>
                <a:moveTo>
                  <a:pt x="217448" y="12318"/>
                </a:moveTo>
                <a:lnTo>
                  <a:pt x="213784" y="13442"/>
                </a:lnTo>
                <a:cubicBezTo>
                  <a:pt x="123394" y="41404"/>
                  <a:pt x="51024" y="110257"/>
                  <a:pt x="18046" y="198399"/>
                </a:cubicBezTo>
                <a:lnTo>
                  <a:pt x="158206" y="198408"/>
                </a:lnTo>
                <a:lnTo>
                  <a:pt x="160040" y="184975"/>
                </a:lnTo>
                <a:cubicBezTo>
                  <a:pt x="170727" y="113985"/>
                  <a:pt x="190576" y="53530"/>
                  <a:pt x="217448" y="12318"/>
                </a:cubicBezTo>
                <a:close/>
                <a:moveTo>
                  <a:pt x="402189" y="188786"/>
                </a:moveTo>
                <a:cubicBezTo>
                  <a:pt x="385091" y="77574"/>
                  <a:pt x="344476" y="-49"/>
                  <a:pt x="304169" y="-49"/>
                </a:cubicBezTo>
                <a:cubicBezTo>
                  <a:pt x="262641" y="-49"/>
                  <a:pt x="221112" y="82072"/>
                  <a:pt x="204621" y="198399"/>
                </a:cubicBezTo>
                <a:lnTo>
                  <a:pt x="403718" y="198399"/>
                </a:lnTo>
                <a:lnTo>
                  <a:pt x="402189" y="188786"/>
                </a:lnTo>
                <a:close/>
                <a:moveTo>
                  <a:pt x="304169" y="366360"/>
                </a:moveTo>
                <a:cubicBezTo>
                  <a:pt x="304169" y="349492"/>
                  <a:pt x="317909" y="335821"/>
                  <a:pt x="334706" y="335821"/>
                </a:cubicBezTo>
                <a:lnTo>
                  <a:pt x="609531" y="335821"/>
                </a:lnTo>
                <a:cubicBezTo>
                  <a:pt x="626327" y="335821"/>
                  <a:pt x="640067" y="349492"/>
                  <a:pt x="640067" y="366360"/>
                </a:cubicBezTo>
                <a:lnTo>
                  <a:pt x="640067" y="519053"/>
                </a:lnTo>
                <a:cubicBezTo>
                  <a:pt x="640067" y="535921"/>
                  <a:pt x="626327" y="549592"/>
                  <a:pt x="609531" y="549592"/>
                </a:cubicBezTo>
                <a:lnTo>
                  <a:pt x="517922" y="549592"/>
                </a:lnTo>
                <a:lnTo>
                  <a:pt x="517922" y="610670"/>
                </a:lnTo>
                <a:lnTo>
                  <a:pt x="533191" y="610670"/>
                </a:lnTo>
                <a:cubicBezTo>
                  <a:pt x="541742" y="610670"/>
                  <a:pt x="548459" y="617510"/>
                  <a:pt x="548459" y="625941"/>
                </a:cubicBezTo>
                <a:cubicBezTo>
                  <a:pt x="548459" y="634372"/>
                  <a:pt x="541742" y="641209"/>
                  <a:pt x="533191" y="641209"/>
                </a:cubicBezTo>
                <a:lnTo>
                  <a:pt x="411046" y="641209"/>
                </a:lnTo>
                <a:cubicBezTo>
                  <a:pt x="402495" y="641209"/>
                  <a:pt x="395778" y="634372"/>
                  <a:pt x="395778" y="625941"/>
                </a:cubicBezTo>
                <a:cubicBezTo>
                  <a:pt x="395778" y="617510"/>
                  <a:pt x="402495" y="610670"/>
                  <a:pt x="411046" y="610670"/>
                </a:cubicBezTo>
                <a:lnTo>
                  <a:pt x="426314" y="610670"/>
                </a:lnTo>
                <a:lnTo>
                  <a:pt x="426314" y="549592"/>
                </a:lnTo>
                <a:lnTo>
                  <a:pt x="334706" y="549592"/>
                </a:lnTo>
                <a:cubicBezTo>
                  <a:pt x="317909" y="549592"/>
                  <a:pt x="304169" y="535921"/>
                  <a:pt x="304169" y="519053"/>
                </a:cubicBezTo>
                <a:lnTo>
                  <a:pt x="304169" y="366360"/>
                </a:ln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Segoe UI" panose="020B0502040204020203" pitchFamily="34" charset="0"/>
              <a:cs typeface="Segoe UI" panose="020B0502040204020203" pitchFamily="34" charset="0"/>
            </a:endParaRPr>
          </a:p>
        </p:txBody>
      </p:sp>
      <p:sp>
        <p:nvSpPr>
          <p:cNvPr id="3" name="Title 2">
            <a:extLst>
              <a:ext uri="{FF2B5EF4-FFF2-40B4-BE49-F238E27FC236}">
                <a16:creationId xmlns:a16="http://schemas.microsoft.com/office/drawing/2014/main" id="{74EA264E-393D-1E4C-B1A1-F52238DFA468}"/>
              </a:ext>
            </a:extLst>
          </p:cNvPr>
          <p:cNvSpPr>
            <a:spLocks noGrp="1"/>
          </p:cNvSpPr>
          <p:nvPr>
            <p:ph type="title"/>
          </p:nvPr>
        </p:nvSpPr>
        <p:spPr>
          <a:xfrm>
            <a:off x="609600" y="429991"/>
            <a:ext cx="10972800" cy="822960"/>
          </a:xfrm>
        </p:spPr>
        <p:txBody>
          <a:bodyPr>
            <a:normAutofit/>
          </a:bodyPr>
          <a:lstStyle/>
          <a:p>
            <a:r>
              <a:rPr lang="en-US" dirty="0"/>
              <a:t>Build anything with a unified platform</a:t>
            </a:r>
          </a:p>
        </p:txBody>
      </p:sp>
    </p:spTree>
    <p:extLst>
      <p:ext uri="{BB962C8B-B14F-4D97-AF65-F5344CB8AC3E}">
        <p14:creationId xmlns:p14="http://schemas.microsoft.com/office/powerpoint/2010/main" val="2613835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2410A-0AC1-CB47-0086-7DF3E0851D1A}"/>
              </a:ext>
            </a:extLst>
          </p:cNvPr>
          <p:cNvSpPr>
            <a:spLocks noGrp="1"/>
          </p:cNvSpPr>
          <p:nvPr>
            <p:ph type="title"/>
          </p:nvPr>
        </p:nvSpPr>
        <p:spPr/>
        <p:txBody>
          <a:bodyPr/>
          <a:lstStyle/>
          <a:p>
            <a:r>
              <a:rPr lang="en-US"/>
              <a:t>After</a:t>
            </a:r>
          </a:p>
        </p:txBody>
      </p:sp>
      <p:pic>
        <p:nvPicPr>
          <p:cNvPr id="5" name="Picture 4">
            <a:extLst>
              <a:ext uri="{FF2B5EF4-FFF2-40B4-BE49-F238E27FC236}">
                <a16:creationId xmlns:a16="http://schemas.microsoft.com/office/drawing/2014/main" id="{40315C81-CF6A-7623-0119-8A2A795FD101}"/>
              </a:ext>
            </a:extLst>
          </p:cNvPr>
          <p:cNvPicPr>
            <a:picLocks noChangeAspect="1"/>
          </p:cNvPicPr>
          <p:nvPr/>
        </p:nvPicPr>
        <p:blipFill>
          <a:blip r:embed="rId3"/>
          <a:stretch>
            <a:fillRect/>
          </a:stretch>
        </p:blipFill>
        <p:spPr>
          <a:xfrm>
            <a:off x="6474980" y="179381"/>
            <a:ext cx="3309960" cy="2758300"/>
          </a:xfrm>
          <a:prstGeom prst="rect">
            <a:avLst/>
          </a:prstGeom>
        </p:spPr>
      </p:pic>
      <p:pic>
        <p:nvPicPr>
          <p:cNvPr id="7" name="Picture 6">
            <a:extLst>
              <a:ext uri="{FF2B5EF4-FFF2-40B4-BE49-F238E27FC236}">
                <a16:creationId xmlns:a16="http://schemas.microsoft.com/office/drawing/2014/main" id="{D01448CC-B8F5-76F7-AC53-7E8EE32756CA}"/>
              </a:ext>
            </a:extLst>
          </p:cNvPr>
          <p:cNvPicPr>
            <a:picLocks noChangeAspect="1"/>
          </p:cNvPicPr>
          <p:nvPr/>
        </p:nvPicPr>
        <p:blipFill>
          <a:blip r:embed="rId4"/>
          <a:stretch>
            <a:fillRect/>
          </a:stretch>
        </p:blipFill>
        <p:spPr>
          <a:xfrm>
            <a:off x="1601503" y="2234523"/>
            <a:ext cx="4300713" cy="703158"/>
          </a:xfrm>
          <a:prstGeom prst="rect">
            <a:avLst/>
          </a:prstGeom>
        </p:spPr>
      </p:pic>
      <p:pic>
        <p:nvPicPr>
          <p:cNvPr id="9" name="Picture 8">
            <a:extLst>
              <a:ext uri="{FF2B5EF4-FFF2-40B4-BE49-F238E27FC236}">
                <a16:creationId xmlns:a16="http://schemas.microsoft.com/office/drawing/2014/main" id="{8258B15E-3FB1-C75F-545B-64B462FABAB1}"/>
              </a:ext>
            </a:extLst>
          </p:cNvPr>
          <p:cNvPicPr>
            <a:picLocks noChangeAspect="1"/>
          </p:cNvPicPr>
          <p:nvPr/>
        </p:nvPicPr>
        <p:blipFill rotWithShape="1">
          <a:blip r:embed="rId5" cstate="email">
            <a:extLst>
              <a:ext uri="{28A0092B-C50C-407E-A947-70E740481C1C}">
                <a14:useLocalDpi xmlns:a14="http://schemas.microsoft.com/office/drawing/2010/main"/>
              </a:ext>
            </a:extLst>
          </a:blip>
          <a:srcRect t="-2"/>
          <a:stretch/>
        </p:blipFill>
        <p:spPr>
          <a:xfrm>
            <a:off x="470704" y="3209713"/>
            <a:ext cx="11250592" cy="3611691"/>
          </a:xfrm>
          <a:prstGeom prst="rect">
            <a:avLst/>
          </a:prstGeom>
        </p:spPr>
      </p:pic>
    </p:spTree>
    <p:extLst>
      <p:ext uri="{BB962C8B-B14F-4D97-AF65-F5344CB8AC3E}">
        <p14:creationId xmlns:p14="http://schemas.microsoft.com/office/powerpoint/2010/main" val="35139717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F293A3A-A305-ADC3-8251-6CF4E38841CB}"/>
              </a:ext>
            </a:extLst>
          </p:cNvPr>
          <p:cNvSpPr>
            <a:spLocks noGrp="1"/>
          </p:cNvSpPr>
          <p:nvPr>
            <p:ph type="title"/>
          </p:nvPr>
        </p:nvSpPr>
        <p:spPr/>
        <p:txBody>
          <a:bodyPr/>
          <a:lstStyle/>
          <a:p>
            <a:r>
              <a:rPr lang="en-US"/>
              <a:t>DEMO</a:t>
            </a:r>
          </a:p>
        </p:txBody>
      </p:sp>
      <p:sp>
        <p:nvSpPr>
          <p:cNvPr id="2" name="Text Placeholder 2">
            <a:extLst>
              <a:ext uri="{FF2B5EF4-FFF2-40B4-BE49-F238E27FC236}">
                <a16:creationId xmlns:a16="http://schemas.microsoft.com/office/drawing/2014/main" id="{EE7905B8-A2B4-5A75-A6DA-98368DE8E18A}"/>
              </a:ext>
            </a:extLst>
          </p:cNvPr>
          <p:cNvSpPr>
            <a:spLocks noGrp="1"/>
          </p:cNvSpPr>
          <p:nvPr>
            <p:ph type="body" idx="1"/>
          </p:nvPr>
        </p:nvSpPr>
        <p:spPr>
          <a:xfrm>
            <a:off x="609600" y="4589463"/>
            <a:ext cx="6591300" cy="1500187"/>
          </a:xfrm>
        </p:spPr>
        <p:txBody>
          <a:bodyPr/>
          <a:lstStyle/>
          <a:p>
            <a:r>
              <a:rPr lang="en-US"/>
              <a:t>.NET Aspire - Orchestration</a:t>
            </a:r>
          </a:p>
        </p:txBody>
      </p:sp>
    </p:spTree>
    <p:extLst>
      <p:ext uri="{BB962C8B-B14F-4D97-AF65-F5344CB8AC3E}">
        <p14:creationId xmlns:p14="http://schemas.microsoft.com/office/powerpoint/2010/main" val="2510074975"/>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F293A3A-A305-ADC3-8251-6CF4E38841CB}"/>
              </a:ext>
            </a:extLst>
          </p:cNvPr>
          <p:cNvSpPr>
            <a:spLocks noGrp="1"/>
          </p:cNvSpPr>
          <p:nvPr>
            <p:ph type="title"/>
          </p:nvPr>
        </p:nvSpPr>
        <p:spPr/>
        <p:txBody>
          <a:bodyPr/>
          <a:lstStyle/>
          <a:p>
            <a:r>
              <a:rPr lang="en-US" dirty="0"/>
              <a:t>Q&amp;A</a:t>
            </a:r>
          </a:p>
        </p:txBody>
      </p:sp>
      <p:sp>
        <p:nvSpPr>
          <p:cNvPr id="2" name="Text Placeholder 2">
            <a:extLst>
              <a:ext uri="{FF2B5EF4-FFF2-40B4-BE49-F238E27FC236}">
                <a16:creationId xmlns:a16="http://schemas.microsoft.com/office/drawing/2014/main" id="{EE7905B8-A2B4-5A75-A6DA-98368DE8E18A}"/>
              </a:ext>
            </a:extLst>
          </p:cNvPr>
          <p:cNvSpPr>
            <a:spLocks noGrp="1"/>
          </p:cNvSpPr>
          <p:nvPr>
            <p:ph type="body" idx="1"/>
          </p:nvPr>
        </p:nvSpPr>
        <p:spPr>
          <a:xfrm>
            <a:off x="609600" y="4589463"/>
            <a:ext cx="6591300" cy="1500187"/>
          </a:xfrm>
        </p:spPr>
        <p:txBody>
          <a:bodyPr/>
          <a:lstStyle/>
          <a:p>
            <a:r>
              <a:rPr lang="en-US"/>
              <a:t>.NET Aspire - Orchestration</a:t>
            </a:r>
          </a:p>
        </p:txBody>
      </p:sp>
    </p:spTree>
    <p:extLst>
      <p:ext uri="{BB962C8B-B14F-4D97-AF65-F5344CB8AC3E}">
        <p14:creationId xmlns:p14="http://schemas.microsoft.com/office/powerpoint/2010/main" val="3032227083"/>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3546D-2DC3-5B0A-832B-AC848EB3BE41}"/>
              </a:ext>
            </a:extLst>
          </p:cNvPr>
          <p:cNvSpPr>
            <a:spLocks noGrp="1"/>
          </p:cNvSpPr>
          <p:nvPr>
            <p:ph type="title"/>
          </p:nvPr>
        </p:nvSpPr>
        <p:spPr/>
        <p:txBody>
          <a:bodyPr/>
          <a:lstStyle/>
          <a:p>
            <a:r>
              <a:rPr lang="en-US" dirty="0"/>
              <a:t>Visual Studio Tooling for .NET Aspire</a:t>
            </a:r>
          </a:p>
        </p:txBody>
      </p:sp>
      <p:pic>
        <p:nvPicPr>
          <p:cNvPr id="4" name="Untitled Project">
            <a:hlinkClick r:id="" action="ppaction://media"/>
            <a:extLst>
              <a:ext uri="{FF2B5EF4-FFF2-40B4-BE49-F238E27FC236}">
                <a16:creationId xmlns:a16="http://schemas.microsoft.com/office/drawing/2014/main" id="{E1EE074E-8A37-C4A2-24C6-057BAB49AE6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47875" y="1614646"/>
            <a:ext cx="8096250" cy="5029200"/>
          </a:xfrm>
          <a:prstGeom prst="rect">
            <a:avLst/>
          </a:prstGeom>
        </p:spPr>
      </p:pic>
    </p:spTree>
    <p:extLst>
      <p:ext uri="{BB962C8B-B14F-4D97-AF65-F5344CB8AC3E}">
        <p14:creationId xmlns:p14="http://schemas.microsoft.com/office/powerpoint/2010/main" val="4140758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54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7723FA5-0F9E-5CC6-BE60-567BB941AB19}"/>
              </a:ext>
            </a:extLst>
          </p:cNvPr>
          <p:cNvSpPr txBox="1"/>
          <p:nvPr/>
        </p:nvSpPr>
        <p:spPr>
          <a:xfrm>
            <a:off x="2882518" y="731801"/>
            <a:ext cx="6182770" cy="228251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endParaRPr lang="en-US" sz="9948" b="1" kern="0" spc="-75">
              <a:latin typeface="Segoe UI Semibold" panose="020B0502040204020203" pitchFamily="34" charset="0"/>
              <a:cs typeface="Segoe UI Semibold" panose="020B0502040204020203" pitchFamily="34" charset="0"/>
            </a:endParaRPr>
          </a:p>
        </p:txBody>
      </p:sp>
      <p:sp>
        <p:nvSpPr>
          <p:cNvPr id="57" name="TextBox 56">
            <a:extLst>
              <a:ext uri="{FF2B5EF4-FFF2-40B4-BE49-F238E27FC236}">
                <a16:creationId xmlns:a16="http://schemas.microsoft.com/office/drawing/2014/main" id="{6F0696DA-AD91-A9CC-C02C-2715E0DD8C45}"/>
              </a:ext>
            </a:extLst>
          </p:cNvPr>
          <p:cNvSpPr txBox="1"/>
          <p:nvPr/>
        </p:nvSpPr>
        <p:spPr>
          <a:xfrm>
            <a:off x="2237682" y="3428939"/>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Smart Defaults</a:t>
            </a:r>
          </a:p>
        </p:txBody>
      </p:sp>
      <p:sp>
        <p:nvSpPr>
          <p:cNvPr id="58" name="TextBox 57">
            <a:extLst>
              <a:ext uri="{FF2B5EF4-FFF2-40B4-BE49-F238E27FC236}">
                <a16:creationId xmlns:a16="http://schemas.microsoft.com/office/drawing/2014/main" id="{BDDFFCEE-376A-7227-C67A-E7F8E9C0343A}"/>
              </a:ext>
            </a:extLst>
          </p:cNvPr>
          <p:cNvSpPr txBox="1"/>
          <p:nvPr/>
        </p:nvSpPr>
        <p:spPr>
          <a:xfrm>
            <a:off x="6287359" y="3428939"/>
            <a:ext cx="3736223"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Developer Dashboard</a:t>
            </a:r>
          </a:p>
        </p:txBody>
      </p:sp>
      <p:sp>
        <p:nvSpPr>
          <p:cNvPr id="59" name="TextBox 58">
            <a:extLst>
              <a:ext uri="{FF2B5EF4-FFF2-40B4-BE49-F238E27FC236}">
                <a16:creationId xmlns:a16="http://schemas.microsoft.com/office/drawing/2014/main" id="{8EAECDA8-2113-EF21-90C4-37414A2EB1C2}"/>
              </a:ext>
            </a:extLst>
          </p:cNvPr>
          <p:cNvSpPr txBox="1"/>
          <p:nvPr/>
        </p:nvSpPr>
        <p:spPr>
          <a:xfrm>
            <a:off x="2237682" y="4276415"/>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Orchestration</a:t>
            </a:r>
          </a:p>
        </p:txBody>
      </p:sp>
      <p:sp>
        <p:nvSpPr>
          <p:cNvPr id="60" name="TextBox 59">
            <a:extLst>
              <a:ext uri="{FF2B5EF4-FFF2-40B4-BE49-F238E27FC236}">
                <a16:creationId xmlns:a16="http://schemas.microsoft.com/office/drawing/2014/main" id="{3AE55DF2-574F-2C71-6B87-4E7A8FA65F6E}"/>
              </a:ext>
            </a:extLst>
          </p:cNvPr>
          <p:cNvSpPr txBox="1"/>
          <p:nvPr/>
        </p:nvSpPr>
        <p:spPr>
          <a:xfrm>
            <a:off x="6287360" y="4276415"/>
            <a:ext cx="3736222"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Service Discovery</a:t>
            </a:r>
          </a:p>
        </p:txBody>
      </p:sp>
      <p:sp>
        <p:nvSpPr>
          <p:cNvPr id="61" name="TextBox 60">
            <a:extLst>
              <a:ext uri="{FF2B5EF4-FFF2-40B4-BE49-F238E27FC236}">
                <a16:creationId xmlns:a16="http://schemas.microsoft.com/office/drawing/2014/main" id="{6B1DB59E-D497-2683-30BD-1600A87AC873}"/>
              </a:ext>
            </a:extLst>
          </p:cNvPr>
          <p:cNvSpPr txBox="1"/>
          <p:nvPr/>
        </p:nvSpPr>
        <p:spPr>
          <a:xfrm>
            <a:off x="6287360" y="5123891"/>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Deployment</a:t>
            </a:r>
          </a:p>
        </p:txBody>
      </p:sp>
      <p:sp>
        <p:nvSpPr>
          <p:cNvPr id="4" name="TextBox 3">
            <a:extLst>
              <a:ext uri="{FF2B5EF4-FFF2-40B4-BE49-F238E27FC236}">
                <a16:creationId xmlns:a16="http://schemas.microsoft.com/office/drawing/2014/main" id="{2A2849DE-C5CF-4C8F-35B8-14ACC7AD892D}"/>
              </a:ext>
            </a:extLst>
          </p:cNvPr>
          <p:cNvSpPr txBox="1"/>
          <p:nvPr/>
        </p:nvSpPr>
        <p:spPr>
          <a:xfrm>
            <a:off x="2121418" y="2233266"/>
            <a:ext cx="7949165" cy="954088"/>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defTabSz="914184" fontAlgn="base">
              <a:spcBef>
                <a:spcPct val="0"/>
              </a:spcBef>
              <a:spcAft>
                <a:spcPct val="0"/>
              </a:spcAft>
              <a:defRPr/>
            </a:pPr>
            <a:r>
              <a:rPr lang="ja-JP" altLang="en-US"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t>観測可能で本番環境に対応可能な</a:t>
            </a:r>
            <a:br>
              <a:rPr lang="en-US" altLang="ja-JP"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br>
            <a:r>
              <a:rPr lang="ja-JP" altLang="en-US"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t>クラウド対応分散アプリケーション</a:t>
            </a:r>
            <a:endParaRPr lang="en-US" altLang="ja-JP"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endParaRPr>
          </a:p>
        </p:txBody>
      </p:sp>
      <p:pic>
        <p:nvPicPr>
          <p:cNvPr id="5" name="Picture 4">
            <a:extLst>
              <a:ext uri="{FF2B5EF4-FFF2-40B4-BE49-F238E27FC236}">
                <a16:creationId xmlns:a16="http://schemas.microsoft.com/office/drawing/2014/main" id="{EDE4B226-BF59-DD80-B46D-B38CFE82BB10}"/>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574758" y="960264"/>
            <a:ext cx="5425204" cy="1456880"/>
          </a:xfrm>
          <a:prstGeom prst="rect">
            <a:avLst/>
          </a:prstGeom>
        </p:spPr>
      </p:pic>
      <p:sp>
        <p:nvSpPr>
          <p:cNvPr id="2" name="TextBox 1">
            <a:extLst>
              <a:ext uri="{FF2B5EF4-FFF2-40B4-BE49-F238E27FC236}">
                <a16:creationId xmlns:a16="http://schemas.microsoft.com/office/drawing/2014/main" id="{8D8F07D5-626B-DDA9-CD00-771AC86161F3}"/>
              </a:ext>
            </a:extLst>
          </p:cNvPr>
          <p:cNvSpPr txBox="1"/>
          <p:nvPr/>
        </p:nvSpPr>
        <p:spPr>
          <a:xfrm>
            <a:off x="2237682" y="5123891"/>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Components</a:t>
            </a:r>
          </a:p>
        </p:txBody>
      </p:sp>
    </p:spTree>
    <p:extLst>
      <p:ext uri="{BB962C8B-B14F-4D97-AF65-F5344CB8AC3E}">
        <p14:creationId xmlns:p14="http://schemas.microsoft.com/office/powerpoint/2010/main" val="2621509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492D2-6C67-94D2-0EB4-F40C43FE9ACF}"/>
              </a:ext>
            </a:extLst>
          </p:cNvPr>
          <p:cNvSpPr>
            <a:spLocks noGrp="1"/>
          </p:cNvSpPr>
          <p:nvPr>
            <p:ph type="title"/>
          </p:nvPr>
        </p:nvSpPr>
        <p:spPr/>
        <p:txBody>
          <a:bodyPr/>
          <a:lstStyle/>
          <a:p>
            <a:r>
              <a:rPr lang="en-US"/>
              <a:t>Before</a:t>
            </a:r>
          </a:p>
        </p:txBody>
      </p:sp>
      <p:sp>
        <p:nvSpPr>
          <p:cNvPr id="3" name="TextBox 2">
            <a:extLst>
              <a:ext uri="{FF2B5EF4-FFF2-40B4-BE49-F238E27FC236}">
                <a16:creationId xmlns:a16="http://schemas.microsoft.com/office/drawing/2014/main" id="{DD9BB7A5-AC74-B389-A35C-C6BACF4D8870}"/>
              </a:ext>
            </a:extLst>
          </p:cNvPr>
          <p:cNvSpPr txBox="1"/>
          <p:nvPr/>
        </p:nvSpPr>
        <p:spPr>
          <a:xfrm>
            <a:off x="3741822" y="4864768"/>
            <a:ext cx="7926803" cy="1815882"/>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noProof="1">
                <a:latin typeface="Consolas"/>
              </a:rPr>
              <a:t>builder.Services.AddHttpClient&lt;ProductService&gt;(c =&gt;</a:t>
            </a:r>
          </a:p>
          <a:p>
            <a:r>
              <a:rPr lang="en-US" sz="1600" noProof="1">
                <a:latin typeface="Consolas"/>
              </a:rPr>
              <a:t>{</a:t>
            </a:r>
          </a:p>
          <a:p>
            <a:r>
              <a:rPr lang="en-US" sz="1600" noProof="1">
                <a:latin typeface="Consolas"/>
              </a:rPr>
              <a:t>    </a:t>
            </a:r>
            <a:r>
              <a:rPr lang="en-US" sz="1600" noProof="1">
                <a:solidFill>
                  <a:srgbClr val="0000FF"/>
                </a:solidFill>
                <a:latin typeface="Consolas"/>
              </a:rPr>
              <a:t>var</a:t>
            </a:r>
            <a:r>
              <a:rPr lang="en-US" sz="1600" noProof="1">
                <a:latin typeface="Consolas"/>
              </a:rPr>
              <a:t> url = builder.Configuration[</a:t>
            </a:r>
            <a:r>
              <a:rPr lang="en-US" sz="1600" noProof="1">
                <a:solidFill>
                  <a:srgbClr val="A31515"/>
                </a:solidFill>
                <a:latin typeface="Consolas"/>
              </a:rPr>
              <a:t>"ProductEndpoint"</a:t>
            </a:r>
            <a:r>
              <a:rPr lang="en-US" sz="1600" noProof="1">
                <a:latin typeface="Consolas"/>
              </a:rPr>
              <a:t>] ?? </a:t>
            </a:r>
            <a:r>
              <a:rPr lang="en-US" sz="1600" noProof="1">
                <a:solidFill>
                  <a:srgbClr val="0000FF"/>
                </a:solidFill>
                <a:latin typeface="Consolas"/>
              </a:rPr>
              <a:t>throw</a:t>
            </a:r>
            <a:r>
              <a:rPr lang="en-US" sz="1600" noProof="1">
                <a:latin typeface="Consolas"/>
              </a:rPr>
              <a:t> </a:t>
            </a:r>
            <a:r>
              <a:rPr lang="en-US" sz="1600" noProof="1">
                <a:solidFill>
                  <a:srgbClr val="0000FF"/>
                </a:solidFill>
                <a:latin typeface="Consolas"/>
              </a:rPr>
              <a:t>new</a:t>
            </a:r>
            <a:r>
              <a:rPr lang="en-US" sz="1600" noProof="1">
                <a:solidFill>
                  <a:srgbClr val="000000"/>
                </a:solidFill>
                <a:latin typeface="Consolas"/>
              </a:rPr>
              <a:t> </a:t>
            </a:r>
            <a:endParaRPr lang="en-US" sz="1600" noProof="1">
              <a:latin typeface="Consolas"/>
            </a:endParaRPr>
          </a:p>
          <a:p>
            <a:r>
              <a:rPr lang="en-US" sz="1600" noProof="1">
                <a:latin typeface="Consolas"/>
              </a:rPr>
              <a:t>        InvalidOperationException(</a:t>
            </a:r>
            <a:r>
              <a:rPr lang="en-US" sz="1600" noProof="1">
                <a:solidFill>
                  <a:srgbClr val="A31515"/>
                </a:solidFill>
                <a:latin typeface="Consolas"/>
              </a:rPr>
              <a:t>"ProductEndpoint is not set"</a:t>
            </a:r>
            <a:r>
              <a:rPr lang="en-US" sz="1600" noProof="1">
                <a:latin typeface="Consolas"/>
              </a:rPr>
              <a:t>);</a:t>
            </a:r>
          </a:p>
          <a:p>
            <a:endParaRPr lang="en-US" sz="1600" noProof="1">
              <a:latin typeface="Consolas"/>
            </a:endParaRPr>
          </a:p>
          <a:p>
            <a:r>
              <a:rPr lang="en-US" sz="1600" noProof="1">
                <a:latin typeface="Consolas"/>
              </a:rPr>
              <a:t>    c.BaseAddress = </a:t>
            </a:r>
            <a:r>
              <a:rPr lang="en-US" sz="1600" noProof="1">
                <a:solidFill>
                  <a:srgbClr val="0000FF"/>
                </a:solidFill>
                <a:latin typeface="Consolas"/>
              </a:rPr>
              <a:t>new</a:t>
            </a:r>
            <a:r>
              <a:rPr lang="en-US" sz="1600" noProof="1">
                <a:latin typeface="Consolas"/>
              </a:rPr>
              <a:t>(url);</a:t>
            </a:r>
          </a:p>
          <a:p>
            <a:r>
              <a:rPr lang="en-US" sz="1600" noProof="1">
                <a:latin typeface="Consolas"/>
              </a:rPr>
              <a:t>});</a:t>
            </a:r>
            <a:endParaRPr lang="en-US" sz="1600" noProof="1"/>
          </a:p>
        </p:txBody>
      </p:sp>
      <p:sp>
        <p:nvSpPr>
          <p:cNvPr id="5" name="TextBox 4">
            <a:extLst>
              <a:ext uri="{FF2B5EF4-FFF2-40B4-BE49-F238E27FC236}">
                <a16:creationId xmlns:a16="http://schemas.microsoft.com/office/drawing/2014/main" id="{632A242B-209D-2A5C-5DE6-F9184E7327F3}"/>
              </a:ext>
            </a:extLst>
          </p:cNvPr>
          <p:cNvSpPr txBox="1"/>
          <p:nvPr/>
        </p:nvSpPr>
        <p:spPr>
          <a:xfrm>
            <a:off x="834190" y="1696453"/>
            <a:ext cx="6292515" cy="2800767"/>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noProof="1">
                <a:latin typeface="Consolas"/>
              </a:rPr>
              <a:t>{</a:t>
            </a:r>
          </a:p>
          <a:p>
            <a:r>
              <a:rPr lang="en-US" sz="1600" noProof="1">
                <a:latin typeface="Consolas"/>
              </a:rPr>
              <a:t>  </a:t>
            </a:r>
            <a:r>
              <a:rPr lang="en-US" sz="1600" noProof="1">
                <a:solidFill>
                  <a:srgbClr val="0451A5"/>
                </a:solidFill>
                <a:latin typeface="Consolas"/>
              </a:rPr>
              <a:t>"Logging"</a:t>
            </a:r>
            <a:r>
              <a:rPr lang="en-US" sz="1600" noProof="1">
                <a:latin typeface="Consolas"/>
              </a:rPr>
              <a:t>: {</a:t>
            </a:r>
          </a:p>
          <a:p>
            <a:r>
              <a:rPr lang="en-US" sz="1600" noProof="1">
                <a:latin typeface="Consolas"/>
              </a:rPr>
              <a:t>    </a:t>
            </a:r>
            <a:r>
              <a:rPr lang="en-US" sz="1600" noProof="1">
                <a:solidFill>
                  <a:srgbClr val="0451A5"/>
                </a:solidFill>
                <a:latin typeface="Consolas"/>
              </a:rPr>
              <a:t>"LogLevel"</a:t>
            </a:r>
            <a:r>
              <a:rPr lang="en-US" sz="1600" noProof="1">
                <a:latin typeface="Consolas"/>
              </a:rPr>
              <a:t>: {</a:t>
            </a:r>
          </a:p>
          <a:p>
            <a:r>
              <a:rPr lang="en-US" sz="1600" noProof="1">
                <a:latin typeface="Consolas"/>
              </a:rPr>
              <a:t>      </a:t>
            </a:r>
            <a:r>
              <a:rPr lang="en-US" sz="1600" noProof="1">
                <a:solidFill>
                  <a:srgbClr val="0451A5"/>
                </a:solidFill>
                <a:latin typeface="Consolas"/>
              </a:rPr>
              <a:t>"Default"</a:t>
            </a:r>
            <a:r>
              <a:rPr lang="en-US" sz="1600" noProof="1">
                <a:latin typeface="Consolas"/>
              </a:rPr>
              <a:t>: </a:t>
            </a:r>
            <a:r>
              <a:rPr lang="en-US" sz="1600" noProof="1">
                <a:solidFill>
                  <a:srgbClr val="A31515"/>
                </a:solidFill>
                <a:latin typeface="Consolas"/>
              </a:rPr>
              <a:t>"Information"</a:t>
            </a:r>
            <a:r>
              <a:rPr lang="en-US" sz="1600" noProof="1">
                <a:latin typeface="Consolas"/>
              </a:rPr>
              <a:t>,</a:t>
            </a:r>
          </a:p>
          <a:p>
            <a:r>
              <a:rPr lang="en-US" sz="1600" noProof="1">
                <a:latin typeface="Consolas"/>
              </a:rPr>
              <a:t>      </a:t>
            </a:r>
            <a:r>
              <a:rPr lang="en-US" sz="1600" noProof="1">
                <a:solidFill>
                  <a:srgbClr val="0451A5"/>
                </a:solidFill>
                <a:latin typeface="Consolas"/>
              </a:rPr>
              <a:t>"Microsoft.AspNetCore"</a:t>
            </a:r>
            <a:r>
              <a:rPr lang="en-US" sz="1600" noProof="1">
                <a:latin typeface="Consolas"/>
              </a:rPr>
              <a:t>: </a:t>
            </a:r>
            <a:r>
              <a:rPr lang="en-US" sz="1600" noProof="1">
                <a:solidFill>
                  <a:srgbClr val="A31515"/>
                </a:solidFill>
                <a:latin typeface="Consolas"/>
              </a:rPr>
              <a:t>"Warning"</a:t>
            </a:r>
          </a:p>
          <a:p>
            <a:r>
              <a:rPr lang="en-US" sz="1600" noProof="1">
                <a:latin typeface="Consolas"/>
              </a:rPr>
              <a:t>    }</a:t>
            </a:r>
          </a:p>
          <a:p>
            <a:r>
              <a:rPr lang="en-US" sz="1600" noProof="1">
                <a:latin typeface="Consolas"/>
              </a:rPr>
              <a:t>  },</a:t>
            </a:r>
          </a:p>
          <a:p>
            <a:r>
              <a:rPr lang="en-US" sz="1600" noProof="1">
                <a:latin typeface="Consolas"/>
              </a:rPr>
              <a:t>  </a:t>
            </a:r>
            <a:r>
              <a:rPr lang="en-US" sz="1600" noProof="1">
                <a:solidFill>
                  <a:srgbClr val="0451A5"/>
                </a:solidFill>
                <a:latin typeface="Consolas"/>
              </a:rPr>
              <a:t>"AllowedHosts"</a:t>
            </a:r>
            <a:r>
              <a:rPr lang="en-US" sz="1600" noProof="1">
                <a:latin typeface="Consolas"/>
              </a:rPr>
              <a:t>: </a:t>
            </a:r>
            <a:r>
              <a:rPr lang="en-US" sz="1600" noProof="1">
                <a:solidFill>
                  <a:srgbClr val="A31515"/>
                </a:solidFill>
                <a:latin typeface="Consolas"/>
              </a:rPr>
              <a:t>"*"</a:t>
            </a:r>
            <a:r>
              <a:rPr lang="en-US" sz="1600" noProof="1">
                <a:latin typeface="Consolas"/>
              </a:rPr>
              <a:t>,</a:t>
            </a:r>
          </a:p>
          <a:p>
            <a:r>
              <a:rPr lang="en-US" sz="1600" noProof="1">
                <a:latin typeface="Consolas"/>
              </a:rPr>
              <a:t>  </a:t>
            </a:r>
            <a:r>
              <a:rPr lang="en-US" sz="1600" noProof="1">
                <a:solidFill>
                  <a:srgbClr val="0451A5"/>
                </a:solidFill>
                <a:latin typeface="Consolas"/>
              </a:rPr>
              <a:t>"ProductEndpoint"</a:t>
            </a:r>
            <a:r>
              <a:rPr lang="en-US" sz="1600" noProof="1">
                <a:latin typeface="Consolas"/>
              </a:rPr>
              <a:t>: </a:t>
            </a:r>
            <a:r>
              <a:rPr lang="en-US" sz="1600" noProof="1">
                <a:solidFill>
                  <a:srgbClr val="A31515"/>
                </a:solidFill>
                <a:latin typeface="Consolas"/>
              </a:rPr>
              <a:t>"http://localhost:5228"</a:t>
            </a:r>
            <a:r>
              <a:rPr lang="en-US" sz="1600" noProof="1">
                <a:latin typeface="Consolas"/>
              </a:rPr>
              <a:t>,</a:t>
            </a:r>
          </a:p>
          <a:p>
            <a:r>
              <a:rPr lang="en-US" sz="1600" noProof="1">
                <a:latin typeface="Consolas"/>
              </a:rPr>
              <a:t>  </a:t>
            </a:r>
            <a:r>
              <a:rPr lang="en-US" sz="1600" noProof="1">
                <a:solidFill>
                  <a:srgbClr val="0451A5"/>
                </a:solidFill>
                <a:latin typeface="Consolas"/>
              </a:rPr>
              <a:t>"ProductEndpointHttps"</a:t>
            </a:r>
            <a:r>
              <a:rPr lang="en-US" sz="1600" noProof="1">
                <a:latin typeface="Consolas"/>
              </a:rPr>
              <a:t>: </a:t>
            </a:r>
            <a:r>
              <a:rPr lang="en-US" sz="1600" noProof="1">
                <a:solidFill>
                  <a:srgbClr val="A31515"/>
                </a:solidFill>
                <a:latin typeface="Consolas"/>
              </a:rPr>
              <a:t>"https://localhost:7130"</a:t>
            </a:r>
          </a:p>
          <a:p>
            <a:r>
              <a:rPr lang="en-US" sz="1600" noProof="1">
                <a:latin typeface="Consolas"/>
              </a:rPr>
              <a:t>}</a:t>
            </a:r>
          </a:p>
        </p:txBody>
      </p:sp>
    </p:spTree>
    <p:extLst>
      <p:ext uri="{BB962C8B-B14F-4D97-AF65-F5344CB8AC3E}">
        <p14:creationId xmlns:p14="http://schemas.microsoft.com/office/powerpoint/2010/main" val="205265164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B5053D98-B331-1B53-A697-415B294716B6}"/>
              </a:ext>
            </a:extLst>
          </p:cNvPr>
          <p:cNvSpPr/>
          <p:nvPr/>
        </p:nvSpPr>
        <p:spPr>
          <a:xfrm>
            <a:off x="2064433" y="403439"/>
            <a:ext cx="8065615" cy="3292633"/>
          </a:xfrm>
          <a:prstGeom prst="roundRect">
            <a:avLst/>
          </a:prstGeom>
          <a:solidFill>
            <a:srgbClr val="FAFAF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 name="Rectangle: Rounded Corners 8">
            <a:extLst>
              <a:ext uri="{FF2B5EF4-FFF2-40B4-BE49-F238E27FC236}">
                <a16:creationId xmlns:a16="http://schemas.microsoft.com/office/drawing/2014/main" id="{F3F89D38-5E28-2839-04C9-FD75C340A6D8}"/>
              </a:ext>
            </a:extLst>
          </p:cNvPr>
          <p:cNvSpPr/>
          <p:nvPr/>
        </p:nvSpPr>
        <p:spPr>
          <a:xfrm>
            <a:off x="2064344" y="3958975"/>
            <a:ext cx="8065615" cy="2470264"/>
          </a:xfrm>
          <a:prstGeom prst="roundRect">
            <a:avLst/>
          </a:prstGeom>
          <a:solidFill>
            <a:srgbClr val="FAFAF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 name="TextBox 12">
            <a:extLst>
              <a:ext uri="{FF2B5EF4-FFF2-40B4-BE49-F238E27FC236}">
                <a16:creationId xmlns:a16="http://schemas.microsoft.com/office/drawing/2014/main" id="{B1CBACB0-AD77-7CB7-0B88-828DAE95D364}"/>
              </a:ext>
            </a:extLst>
          </p:cNvPr>
          <p:cNvSpPr txBox="1"/>
          <p:nvPr/>
        </p:nvSpPr>
        <p:spPr>
          <a:xfrm>
            <a:off x="3513171" y="161108"/>
            <a:ext cx="5155530" cy="491523"/>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a:defRPr/>
            </a:pPr>
            <a:r>
              <a:rPr lang="en-US" sz="2699">
                <a:solidFill>
                  <a:schemeClr val="bg1"/>
                </a:solidFill>
              </a:rPr>
              <a:t>Service Discovery</a:t>
            </a:r>
          </a:p>
        </p:txBody>
      </p:sp>
      <p:sp>
        <p:nvSpPr>
          <p:cNvPr id="5" name="TextBox 4">
            <a:extLst>
              <a:ext uri="{FF2B5EF4-FFF2-40B4-BE49-F238E27FC236}">
                <a16:creationId xmlns:a16="http://schemas.microsoft.com/office/drawing/2014/main" id="{77C91CCF-4DFF-81F6-A045-76DB459A3384}"/>
              </a:ext>
            </a:extLst>
          </p:cNvPr>
          <p:cNvSpPr txBox="1"/>
          <p:nvPr/>
        </p:nvSpPr>
        <p:spPr>
          <a:xfrm>
            <a:off x="2091448" y="919054"/>
            <a:ext cx="8318091" cy="2308324"/>
          </a:xfrm>
          <a:prstGeom prst="rect">
            <a:avLst/>
          </a:prstGeom>
          <a:noFill/>
        </p:spPr>
        <p:txBody>
          <a:bodyPr wrap="square">
            <a:spAutoFit/>
          </a:bodyPr>
          <a:lstStyle/>
          <a:p>
            <a:r>
              <a:rPr lang="en-US" sz="1600" b="0" noProof="1">
                <a:solidFill>
                  <a:srgbClr val="0000FF"/>
                </a:solidFill>
                <a:effectLst/>
                <a:latin typeface="Consolas" panose="020B0609020204030204" pitchFamily="49" charset="0"/>
              </a:rPr>
              <a:t>var</a:t>
            </a:r>
            <a:r>
              <a:rPr lang="en-US" sz="1600" b="0" noProof="1">
                <a:solidFill>
                  <a:srgbClr val="000000"/>
                </a:solidFill>
                <a:effectLst/>
                <a:latin typeface="Consolas" panose="020B0609020204030204" pitchFamily="49" charset="0"/>
              </a:rPr>
              <a:t> </a:t>
            </a:r>
            <a:r>
              <a:rPr lang="en-US" sz="1600" b="0" noProof="1">
                <a:solidFill>
                  <a:srgbClr val="001080"/>
                </a:solidFill>
                <a:effectLst/>
                <a:latin typeface="Consolas" panose="020B0609020204030204" pitchFamily="49" charset="0"/>
              </a:rPr>
              <a:t>builder</a:t>
            </a:r>
            <a:r>
              <a:rPr lang="en-US" sz="1600" b="0" noProof="1">
                <a:solidFill>
                  <a:srgbClr val="000000"/>
                </a:solidFill>
                <a:effectLst/>
                <a:latin typeface="Consolas" panose="020B0609020204030204" pitchFamily="49" charset="0"/>
              </a:rPr>
              <a:t> = </a:t>
            </a:r>
            <a:r>
              <a:rPr lang="en-US" sz="1600" b="0" noProof="1">
                <a:solidFill>
                  <a:srgbClr val="267F99"/>
                </a:solidFill>
                <a:effectLst/>
                <a:latin typeface="Consolas" panose="020B0609020204030204" pitchFamily="49" charset="0"/>
              </a:rPr>
              <a:t>DistributedApplication</a:t>
            </a:r>
            <a:r>
              <a:rPr lang="en-US" sz="1600" b="0" noProof="1">
                <a:solidFill>
                  <a:srgbClr val="000000"/>
                </a:solidFill>
                <a:effectLst/>
                <a:latin typeface="Consolas" panose="020B0609020204030204" pitchFamily="49" charset="0"/>
              </a:rPr>
              <a:t>.</a:t>
            </a:r>
            <a:r>
              <a:rPr lang="en-US" sz="1600" b="0" noProof="1">
                <a:solidFill>
                  <a:srgbClr val="795E26"/>
                </a:solidFill>
                <a:effectLst/>
                <a:latin typeface="Consolas" panose="020B0609020204030204" pitchFamily="49" charset="0"/>
              </a:rPr>
              <a:t>CreateBuilder</a:t>
            </a:r>
            <a:r>
              <a:rPr lang="en-US" sz="1600" b="0" noProof="1">
                <a:solidFill>
                  <a:srgbClr val="000000"/>
                </a:solidFill>
                <a:effectLst/>
                <a:latin typeface="Consolas" panose="020B0609020204030204" pitchFamily="49" charset="0"/>
              </a:rPr>
              <a:t>(</a:t>
            </a:r>
            <a:r>
              <a:rPr lang="en-US" sz="1600" b="0" noProof="1">
                <a:solidFill>
                  <a:srgbClr val="0000FF"/>
                </a:solidFill>
                <a:effectLst/>
                <a:latin typeface="Consolas" panose="020B0609020204030204" pitchFamily="49" charset="0"/>
              </a:rPr>
              <a:t>args</a:t>
            </a:r>
            <a:r>
              <a:rPr lang="en-US" sz="1600" b="0" noProof="1">
                <a:solidFill>
                  <a:srgbClr val="000000"/>
                </a:solidFill>
                <a:effectLst/>
                <a:latin typeface="Consolas" panose="020B0609020204030204" pitchFamily="49" charset="0"/>
              </a:rPr>
              <a:t>);</a:t>
            </a:r>
          </a:p>
          <a:p>
            <a:br>
              <a:rPr lang="en-US" sz="1600" b="0" noProof="1">
                <a:solidFill>
                  <a:srgbClr val="000000"/>
                </a:solidFill>
                <a:effectLst/>
                <a:latin typeface="Consolas" panose="020B0609020204030204" pitchFamily="49" charset="0"/>
              </a:rPr>
            </a:br>
            <a:br>
              <a:rPr lang="en-US" sz="1600" b="0" noProof="1">
                <a:solidFill>
                  <a:srgbClr val="000000"/>
                </a:solidFill>
                <a:effectLst/>
                <a:latin typeface="Consolas" panose="020B0609020204030204" pitchFamily="49" charset="0"/>
              </a:rPr>
            </a:br>
            <a:r>
              <a:rPr lang="en-US" sz="1600" b="0" noProof="1">
                <a:solidFill>
                  <a:srgbClr val="0000FF"/>
                </a:solidFill>
                <a:effectLst/>
                <a:latin typeface="Consolas" panose="020B0609020204030204" pitchFamily="49" charset="0"/>
              </a:rPr>
              <a:t>var</a:t>
            </a:r>
            <a:r>
              <a:rPr lang="en-US" sz="1600" b="0" noProof="1">
                <a:solidFill>
                  <a:srgbClr val="000000"/>
                </a:solidFill>
                <a:effectLst/>
                <a:latin typeface="Consolas" panose="020B0609020204030204" pitchFamily="49" charset="0"/>
              </a:rPr>
              <a:t> </a:t>
            </a:r>
            <a:r>
              <a:rPr lang="en-US" sz="1600" b="0" noProof="1">
                <a:solidFill>
                  <a:srgbClr val="001080"/>
                </a:solidFill>
                <a:effectLst/>
                <a:latin typeface="Consolas" panose="020B0609020204030204" pitchFamily="49" charset="0"/>
              </a:rPr>
              <a:t>apiService</a:t>
            </a:r>
            <a:r>
              <a:rPr lang="en-US" sz="1600" b="0" noProof="1">
                <a:solidFill>
                  <a:srgbClr val="000000"/>
                </a:solidFill>
                <a:effectLst/>
                <a:latin typeface="Consolas" panose="020B0609020204030204" pitchFamily="49" charset="0"/>
              </a:rPr>
              <a:t> = </a:t>
            </a:r>
            <a:r>
              <a:rPr lang="en-US" sz="1600" b="0" noProof="1">
                <a:solidFill>
                  <a:srgbClr val="001080"/>
                </a:solidFill>
                <a:effectLst/>
                <a:latin typeface="Consolas" panose="020B0609020204030204" pitchFamily="49" charset="0"/>
              </a:rPr>
              <a:t>builder</a:t>
            </a:r>
            <a:r>
              <a:rPr lang="en-US" sz="1600" b="0" noProof="1">
                <a:solidFill>
                  <a:srgbClr val="000000"/>
                </a:solidFill>
                <a:effectLst/>
                <a:latin typeface="Consolas" panose="020B0609020204030204" pitchFamily="49" charset="0"/>
              </a:rPr>
              <a:t>.</a:t>
            </a:r>
            <a:r>
              <a:rPr lang="en-US" sz="1600" b="0" noProof="1">
                <a:solidFill>
                  <a:srgbClr val="795E26"/>
                </a:solidFill>
                <a:effectLst/>
                <a:latin typeface="Consolas" panose="020B0609020204030204" pitchFamily="49" charset="0"/>
              </a:rPr>
              <a:t>AddProject</a:t>
            </a:r>
            <a:r>
              <a:rPr lang="en-US" sz="1600" b="0" noProof="1">
                <a:solidFill>
                  <a:srgbClr val="000000"/>
                </a:solidFill>
                <a:effectLst/>
                <a:latin typeface="Consolas" panose="020B0609020204030204" pitchFamily="49" charset="0"/>
              </a:rPr>
              <a:t>&lt;</a:t>
            </a:r>
            <a:r>
              <a:rPr lang="en-US" sz="1600" b="0" noProof="1">
                <a:solidFill>
                  <a:srgbClr val="267F99"/>
                </a:solidFill>
                <a:effectLst/>
                <a:latin typeface="Consolas" panose="020B0609020204030204" pitchFamily="49" charset="0"/>
              </a:rPr>
              <a:t>Projects</a:t>
            </a:r>
            <a:r>
              <a:rPr lang="en-US" sz="1600" b="0" noProof="1">
                <a:solidFill>
                  <a:srgbClr val="000000"/>
                </a:solidFill>
                <a:effectLst/>
                <a:latin typeface="Consolas" panose="020B0609020204030204" pitchFamily="49" charset="0"/>
              </a:rPr>
              <a:t>.</a:t>
            </a:r>
            <a:r>
              <a:rPr lang="en-US" sz="1600" b="0" noProof="1">
                <a:solidFill>
                  <a:srgbClr val="267F99"/>
                </a:solidFill>
                <a:effectLst/>
                <a:latin typeface="Consolas" panose="020B0609020204030204" pitchFamily="49" charset="0"/>
              </a:rPr>
              <a:t>ApiService</a:t>
            </a:r>
            <a:r>
              <a:rPr lang="en-US" sz="1600" b="0" noProof="1">
                <a:solidFill>
                  <a:srgbClr val="000000"/>
                </a:solidFill>
                <a:effectLst/>
                <a:latin typeface="Consolas" panose="020B0609020204030204" pitchFamily="49" charset="0"/>
              </a:rPr>
              <a:t>&gt;(</a:t>
            </a:r>
            <a:r>
              <a:rPr lang="en-US" sz="1600" b="0" noProof="1">
                <a:solidFill>
                  <a:srgbClr val="A31515"/>
                </a:solidFill>
                <a:effectLst/>
                <a:latin typeface="Consolas" panose="020B0609020204030204" pitchFamily="49" charset="0"/>
              </a:rPr>
              <a:t>"</a:t>
            </a:r>
            <a:r>
              <a:rPr lang="en-US" sz="1600" b="1" noProof="1">
                <a:solidFill>
                  <a:srgbClr val="A31515"/>
                </a:solidFill>
                <a:effectLst/>
                <a:latin typeface="Consolas" panose="020B0609020204030204" pitchFamily="49" charset="0"/>
              </a:rPr>
              <a:t>apiservice</a:t>
            </a:r>
            <a:r>
              <a:rPr lang="en-US" sz="1600" b="0" noProof="1">
                <a:solidFill>
                  <a:srgbClr val="A31515"/>
                </a:solidFill>
                <a:effectLst/>
                <a:latin typeface="Consolas" panose="020B0609020204030204" pitchFamily="49" charset="0"/>
              </a:rPr>
              <a:t>"</a:t>
            </a:r>
            <a:r>
              <a:rPr lang="en-US" sz="1600" b="0" noProof="1">
                <a:solidFill>
                  <a:srgbClr val="000000"/>
                </a:solidFill>
                <a:effectLst/>
                <a:latin typeface="Consolas" panose="020B0609020204030204" pitchFamily="49" charset="0"/>
              </a:rPr>
              <a:t>);</a:t>
            </a:r>
          </a:p>
          <a:p>
            <a:br>
              <a:rPr lang="en-US" sz="1600" b="0" noProof="1">
                <a:solidFill>
                  <a:srgbClr val="000000"/>
                </a:solidFill>
                <a:effectLst/>
                <a:latin typeface="Consolas" panose="020B0609020204030204" pitchFamily="49" charset="0"/>
              </a:rPr>
            </a:br>
            <a:r>
              <a:rPr lang="en-US" sz="1600" b="0" noProof="1">
                <a:solidFill>
                  <a:srgbClr val="001080"/>
                </a:solidFill>
                <a:effectLst/>
                <a:latin typeface="Consolas" panose="020B0609020204030204" pitchFamily="49" charset="0"/>
              </a:rPr>
              <a:t>builder</a:t>
            </a:r>
            <a:r>
              <a:rPr lang="en-US" sz="1600" b="0" noProof="1">
                <a:solidFill>
                  <a:srgbClr val="000000"/>
                </a:solidFill>
                <a:effectLst/>
                <a:latin typeface="Consolas" panose="020B0609020204030204" pitchFamily="49" charset="0"/>
              </a:rPr>
              <a:t>.</a:t>
            </a:r>
            <a:r>
              <a:rPr lang="en-US" sz="1600" b="0" noProof="1">
                <a:solidFill>
                  <a:srgbClr val="795E26"/>
                </a:solidFill>
                <a:effectLst/>
                <a:latin typeface="Consolas" panose="020B0609020204030204" pitchFamily="49" charset="0"/>
              </a:rPr>
              <a:t>AddProject</a:t>
            </a:r>
            <a:r>
              <a:rPr lang="en-US" sz="1600" b="0" noProof="1">
                <a:solidFill>
                  <a:srgbClr val="000000"/>
                </a:solidFill>
                <a:effectLst/>
                <a:latin typeface="Consolas" panose="020B0609020204030204" pitchFamily="49" charset="0"/>
              </a:rPr>
              <a:t>&lt;</a:t>
            </a:r>
            <a:r>
              <a:rPr lang="en-US" sz="1600" b="0" noProof="1">
                <a:solidFill>
                  <a:srgbClr val="267F99"/>
                </a:solidFill>
                <a:effectLst/>
                <a:latin typeface="Consolas" panose="020B0609020204030204" pitchFamily="49" charset="0"/>
              </a:rPr>
              <a:t>Projects</a:t>
            </a:r>
            <a:r>
              <a:rPr lang="en-US" sz="1600" b="0" noProof="1">
                <a:solidFill>
                  <a:srgbClr val="000000"/>
                </a:solidFill>
                <a:effectLst/>
                <a:latin typeface="Consolas" panose="020B0609020204030204" pitchFamily="49" charset="0"/>
              </a:rPr>
              <a:t>.</a:t>
            </a:r>
            <a:r>
              <a:rPr lang="en-US" sz="1600" b="0" noProof="1">
                <a:solidFill>
                  <a:srgbClr val="267F99"/>
                </a:solidFill>
                <a:effectLst/>
                <a:latin typeface="Consolas" panose="020B0609020204030204" pitchFamily="49" charset="0"/>
              </a:rPr>
              <a:t>Web</a:t>
            </a:r>
            <a:r>
              <a:rPr lang="en-US" sz="1600" b="0" noProof="1">
                <a:solidFill>
                  <a:srgbClr val="000000"/>
                </a:solidFill>
                <a:effectLst/>
                <a:latin typeface="Consolas" panose="020B0609020204030204" pitchFamily="49" charset="0"/>
              </a:rPr>
              <a:t>&gt;(</a:t>
            </a:r>
            <a:r>
              <a:rPr lang="en-US" sz="1600" b="0" noProof="1">
                <a:solidFill>
                  <a:srgbClr val="A31515"/>
                </a:solidFill>
                <a:effectLst/>
                <a:latin typeface="Consolas" panose="020B0609020204030204" pitchFamily="49" charset="0"/>
              </a:rPr>
              <a:t>"</a:t>
            </a:r>
            <a:r>
              <a:rPr lang="en-US" sz="1600" b="1" noProof="1">
                <a:solidFill>
                  <a:srgbClr val="A31515"/>
                </a:solidFill>
                <a:effectLst/>
                <a:latin typeface="Consolas" panose="020B0609020204030204" pitchFamily="49" charset="0"/>
              </a:rPr>
              <a:t>webfrontend</a:t>
            </a:r>
            <a:r>
              <a:rPr lang="en-US" sz="1600" b="0" noProof="1">
                <a:solidFill>
                  <a:srgbClr val="A31515"/>
                </a:solidFill>
                <a:effectLst/>
                <a:latin typeface="Consolas" panose="020B0609020204030204" pitchFamily="49" charset="0"/>
              </a:rPr>
              <a:t>"</a:t>
            </a:r>
            <a:r>
              <a:rPr lang="en-US" sz="1600" b="0" noProof="1">
                <a:solidFill>
                  <a:srgbClr val="000000"/>
                </a:solidFill>
                <a:effectLst/>
                <a:latin typeface="Consolas" panose="020B0609020204030204" pitchFamily="49" charset="0"/>
              </a:rPr>
              <a:t>)</a:t>
            </a:r>
          </a:p>
          <a:p>
            <a:r>
              <a:rPr lang="en-US" sz="1600" b="0" noProof="1">
                <a:solidFill>
                  <a:srgbClr val="000000"/>
                </a:solidFill>
                <a:effectLst/>
                <a:latin typeface="Consolas" panose="020B0609020204030204" pitchFamily="49" charset="0"/>
              </a:rPr>
              <a:t>       </a:t>
            </a:r>
            <a:r>
              <a:rPr lang="en-US" sz="1600" b="1" noProof="1">
                <a:solidFill>
                  <a:srgbClr val="000000"/>
                </a:solidFill>
                <a:effectLst/>
                <a:latin typeface="Consolas" panose="020B0609020204030204" pitchFamily="49" charset="0"/>
              </a:rPr>
              <a:t>.</a:t>
            </a:r>
            <a:r>
              <a:rPr lang="en-US" sz="1600" b="1" noProof="1">
                <a:solidFill>
                  <a:srgbClr val="795E26"/>
                </a:solidFill>
                <a:effectLst/>
                <a:latin typeface="Consolas" panose="020B0609020204030204" pitchFamily="49" charset="0"/>
              </a:rPr>
              <a:t>WithReference</a:t>
            </a:r>
            <a:r>
              <a:rPr lang="en-US" sz="1600" b="1" noProof="1">
                <a:solidFill>
                  <a:srgbClr val="000000"/>
                </a:solidFill>
                <a:effectLst/>
                <a:latin typeface="Consolas" panose="020B0609020204030204" pitchFamily="49" charset="0"/>
              </a:rPr>
              <a:t>(</a:t>
            </a:r>
            <a:r>
              <a:rPr lang="en-US" sz="1600" b="1" noProof="1">
                <a:solidFill>
                  <a:srgbClr val="001080"/>
                </a:solidFill>
                <a:effectLst/>
                <a:latin typeface="Consolas" panose="020B0609020204030204" pitchFamily="49" charset="0"/>
              </a:rPr>
              <a:t>apiService</a:t>
            </a:r>
            <a:r>
              <a:rPr lang="en-US" sz="1600" b="1" noProof="1">
                <a:solidFill>
                  <a:srgbClr val="000000"/>
                </a:solidFill>
                <a:effectLst/>
                <a:latin typeface="Consolas" panose="020B0609020204030204" pitchFamily="49" charset="0"/>
              </a:rPr>
              <a:t>);</a:t>
            </a:r>
          </a:p>
          <a:p>
            <a:br>
              <a:rPr lang="en-US" sz="1600" b="0" noProof="1">
                <a:solidFill>
                  <a:srgbClr val="000000"/>
                </a:solidFill>
                <a:effectLst/>
                <a:latin typeface="Consolas" panose="020B0609020204030204" pitchFamily="49" charset="0"/>
              </a:rPr>
            </a:br>
            <a:r>
              <a:rPr lang="en-US" sz="1600" b="0" noProof="1">
                <a:solidFill>
                  <a:srgbClr val="001080"/>
                </a:solidFill>
                <a:effectLst/>
                <a:latin typeface="Consolas" panose="020B0609020204030204" pitchFamily="49" charset="0"/>
              </a:rPr>
              <a:t>builder</a:t>
            </a:r>
            <a:r>
              <a:rPr lang="en-US" sz="1600" b="0" noProof="1">
                <a:solidFill>
                  <a:srgbClr val="000000"/>
                </a:solidFill>
                <a:effectLst/>
                <a:latin typeface="Consolas" panose="020B0609020204030204" pitchFamily="49" charset="0"/>
              </a:rPr>
              <a:t>.</a:t>
            </a:r>
            <a:r>
              <a:rPr lang="en-US" sz="1600" b="0" noProof="1">
                <a:solidFill>
                  <a:srgbClr val="795E26"/>
                </a:solidFill>
                <a:effectLst/>
                <a:latin typeface="Consolas" panose="020B0609020204030204" pitchFamily="49" charset="0"/>
              </a:rPr>
              <a:t>Build</a:t>
            </a:r>
            <a:r>
              <a:rPr lang="en-US" sz="1600" b="0" noProof="1">
                <a:solidFill>
                  <a:srgbClr val="000000"/>
                </a:solidFill>
                <a:effectLst/>
                <a:latin typeface="Consolas" panose="020B0609020204030204" pitchFamily="49" charset="0"/>
              </a:rPr>
              <a:t>().</a:t>
            </a:r>
            <a:r>
              <a:rPr lang="en-US" sz="1600" b="0" noProof="1">
                <a:solidFill>
                  <a:srgbClr val="795E26"/>
                </a:solidFill>
                <a:effectLst/>
                <a:latin typeface="Consolas" panose="020B0609020204030204" pitchFamily="49" charset="0"/>
              </a:rPr>
              <a:t>Run</a:t>
            </a:r>
            <a:r>
              <a:rPr lang="en-US" sz="1600" b="0" noProof="1">
                <a:solidFill>
                  <a:srgbClr val="000000"/>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0636C344-56E7-0488-BC02-DB93B2F7D7A3}"/>
              </a:ext>
            </a:extLst>
          </p:cNvPr>
          <p:cNvSpPr txBox="1"/>
          <p:nvPr/>
        </p:nvSpPr>
        <p:spPr>
          <a:xfrm>
            <a:off x="2136477" y="4738617"/>
            <a:ext cx="7908918" cy="1200329"/>
          </a:xfrm>
          <a:prstGeom prst="rect">
            <a:avLst/>
          </a:prstGeom>
          <a:noFill/>
        </p:spPr>
        <p:txBody>
          <a:bodyPr wrap="square">
            <a:spAutoFit/>
          </a:bodyPr>
          <a:lstStyle/>
          <a:p>
            <a:r>
              <a:rPr lang="en-US" b="0" noProof="1">
                <a:solidFill>
                  <a:srgbClr val="001080"/>
                </a:solidFill>
                <a:effectLst/>
                <a:latin typeface="Consolas" panose="020B0609020204030204" pitchFamily="49" charset="0"/>
              </a:rPr>
              <a:t>builder</a:t>
            </a:r>
            <a:r>
              <a:rPr lang="en-US" b="0" noProof="1">
                <a:solidFill>
                  <a:srgbClr val="000000"/>
                </a:solidFill>
                <a:effectLst/>
                <a:latin typeface="Consolas" panose="020B0609020204030204" pitchFamily="49" charset="0"/>
              </a:rPr>
              <a:t>.</a:t>
            </a:r>
            <a:r>
              <a:rPr lang="en-US" b="0" noProof="1">
                <a:solidFill>
                  <a:srgbClr val="001080"/>
                </a:solidFill>
                <a:effectLst/>
                <a:latin typeface="Consolas" panose="020B0609020204030204" pitchFamily="49" charset="0"/>
              </a:rPr>
              <a:t>Services</a:t>
            </a:r>
            <a:r>
              <a:rPr lang="en-US" b="0" noProof="1">
                <a:solidFill>
                  <a:srgbClr val="000000"/>
                </a:solidFill>
                <a:effectLst/>
                <a:latin typeface="Consolas" panose="020B0609020204030204" pitchFamily="49" charset="0"/>
              </a:rPr>
              <a:t>.</a:t>
            </a:r>
            <a:r>
              <a:rPr lang="en-US" b="0" noProof="1">
                <a:solidFill>
                  <a:srgbClr val="795E26"/>
                </a:solidFill>
                <a:effectLst/>
                <a:latin typeface="Consolas" panose="020B0609020204030204" pitchFamily="49" charset="0"/>
              </a:rPr>
              <a:t>AddHttpClient</a:t>
            </a:r>
            <a:r>
              <a:rPr lang="en-US" b="0" noProof="1">
                <a:solidFill>
                  <a:srgbClr val="000000"/>
                </a:solidFill>
                <a:effectLst/>
                <a:latin typeface="Consolas" panose="020B0609020204030204" pitchFamily="49" charset="0"/>
              </a:rPr>
              <a:t>&lt;</a:t>
            </a:r>
            <a:r>
              <a:rPr lang="en-US" b="0" noProof="1">
                <a:solidFill>
                  <a:srgbClr val="267F99"/>
                </a:solidFill>
                <a:effectLst/>
                <a:latin typeface="Consolas" panose="020B0609020204030204" pitchFamily="49" charset="0"/>
              </a:rPr>
              <a:t>WeatherApiClient</a:t>
            </a:r>
            <a:r>
              <a:rPr lang="en-US" b="0" noProof="1">
                <a:solidFill>
                  <a:srgbClr val="000000"/>
                </a:solidFill>
                <a:effectLst/>
                <a:latin typeface="Consolas" panose="020B0609020204030204" pitchFamily="49" charset="0"/>
              </a:rPr>
              <a:t>&gt;(</a:t>
            </a:r>
            <a:r>
              <a:rPr lang="en-US" b="0" noProof="1">
                <a:solidFill>
                  <a:srgbClr val="001080"/>
                </a:solidFill>
                <a:effectLst/>
                <a:latin typeface="Consolas" panose="020B0609020204030204" pitchFamily="49" charset="0"/>
              </a:rPr>
              <a:t>client</a:t>
            </a:r>
            <a:r>
              <a:rPr lang="en-US" b="0" noProof="1">
                <a:solidFill>
                  <a:srgbClr val="000000"/>
                </a:solidFill>
                <a:effectLst/>
                <a:latin typeface="Consolas" panose="020B0609020204030204" pitchFamily="49" charset="0"/>
              </a:rPr>
              <a:t> =&gt;</a:t>
            </a:r>
          </a:p>
          <a:p>
            <a:r>
              <a:rPr lang="en-US" b="0" noProof="1">
                <a:solidFill>
                  <a:srgbClr val="000000"/>
                </a:solidFill>
                <a:effectLst/>
                <a:latin typeface="Consolas" panose="020B0609020204030204" pitchFamily="49" charset="0"/>
              </a:rPr>
              <a:t>    {</a:t>
            </a:r>
          </a:p>
          <a:p>
            <a:r>
              <a:rPr lang="en-US" b="0" noProof="1">
                <a:solidFill>
                  <a:srgbClr val="000000"/>
                </a:solidFill>
                <a:effectLst/>
                <a:latin typeface="Consolas" panose="020B0609020204030204" pitchFamily="49" charset="0"/>
              </a:rPr>
              <a:t>        </a:t>
            </a:r>
            <a:r>
              <a:rPr lang="en-US" b="0" noProof="1">
                <a:solidFill>
                  <a:srgbClr val="001080"/>
                </a:solidFill>
                <a:effectLst/>
                <a:latin typeface="Consolas" panose="020B0609020204030204" pitchFamily="49" charset="0"/>
              </a:rPr>
              <a:t>client</a:t>
            </a:r>
            <a:r>
              <a:rPr lang="en-US" b="0" noProof="1">
                <a:solidFill>
                  <a:srgbClr val="000000"/>
                </a:solidFill>
                <a:effectLst/>
                <a:latin typeface="Consolas" panose="020B0609020204030204" pitchFamily="49" charset="0"/>
              </a:rPr>
              <a:t>.</a:t>
            </a:r>
            <a:r>
              <a:rPr lang="en-US" b="0" noProof="1">
                <a:solidFill>
                  <a:srgbClr val="001080"/>
                </a:solidFill>
                <a:effectLst/>
                <a:latin typeface="Consolas" panose="020B0609020204030204" pitchFamily="49" charset="0"/>
              </a:rPr>
              <a:t>BaseAddress</a:t>
            </a:r>
            <a:r>
              <a:rPr lang="en-US" b="0" noProof="1">
                <a:solidFill>
                  <a:srgbClr val="000000"/>
                </a:solidFill>
                <a:effectLst/>
                <a:latin typeface="Consolas" panose="020B0609020204030204" pitchFamily="49" charset="0"/>
              </a:rPr>
              <a:t> = </a:t>
            </a:r>
            <a:r>
              <a:rPr lang="en-US" b="0" noProof="1">
                <a:solidFill>
                  <a:srgbClr val="0000FF"/>
                </a:solidFill>
                <a:effectLst/>
                <a:latin typeface="Consolas" panose="020B0609020204030204" pitchFamily="49" charset="0"/>
              </a:rPr>
              <a:t>new</a:t>
            </a:r>
            <a:r>
              <a:rPr lang="en-US" b="0" noProof="1">
                <a:solidFill>
                  <a:srgbClr val="000000"/>
                </a:solidFill>
                <a:effectLst/>
                <a:latin typeface="Consolas" panose="020B0609020204030204" pitchFamily="49" charset="0"/>
              </a:rPr>
              <a:t>(</a:t>
            </a:r>
            <a:r>
              <a:rPr lang="en-US" b="0" noProof="1">
                <a:solidFill>
                  <a:srgbClr val="A31515"/>
                </a:solidFill>
                <a:effectLst/>
                <a:latin typeface="Consolas" panose="020B0609020204030204" pitchFamily="49" charset="0"/>
              </a:rPr>
              <a:t>"</a:t>
            </a:r>
            <a:r>
              <a:rPr lang="en-US" b="1" noProof="1">
                <a:solidFill>
                  <a:srgbClr val="A31515"/>
                </a:solidFill>
                <a:effectLst/>
                <a:latin typeface="Consolas" panose="020B0609020204030204" pitchFamily="49" charset="0"/>
              </a:rPr>
              <a:t>https+http://apiservice</a:t>
            </a:r>
            <a:r>
              <a:rPr lang="en-US" b="0" noProof="1">
                <a:solidFill>
                  <a:srgbClr val="A31515"/>
                </a:solidFill>
                <a:effectLst/>
                <a:latin typeface="Consolas" panose="020B0609020204030204" pitchFamily="49" charset="0"/>
              </a:rPr>
              <a:t>"</a:t>
            </a:r>
            <a:r>
              <a:rPr lang="en-US" b="0" noProof="1">
                <a:solidFill>
                  <a:srgbClr val="000000"/>
                </a:solidFill>
                <a:effectLst/>
                <a:latin typeface="Consolas" panose="020B0609020204030204" pitchFamily="49" charset="0"/>
              </a:rPr>
              <a:t>);</a:t>
            </a:r>
          </a:p>
          <a:p>
            <a:r>
              <a:rPr lang="en-US" b="0" noProof="1">
                <a:solidFill>
                  <a:srgbClr val="000000"/>
                </a:solidFill>
                <a:effectLst/>
                <a:latin typeface="Consolas" panose="020B0609020204030204" pitchFamily="49" charset="0"/>
              </a:rPr>
              <a:t>    });</a:t>
            </a:r>
          </a:p>
        </p:txBody>
      </p:sp>
    </p:spTree>
    <p:extLst>
      <p:ext uri="{BB962C8B-B14F-4D97-AF65-F5344CB8AC3E}">
        <p14:creationId xmlns:p14="http://schemas.microsoft.com/office/powerpoint/2010/main" val="404694238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42" presetClass="path" presetSubtype="0" decel="100000" fill="hold" grpId="1" nodeType="withEffect">
                                  <p:stCondLst>
                                    <p:cond delay="0"/>
                                  </p:stCondLst>
                                  <p:childTnLst>
                                    <p:animMotion origin="layout" path="M 0 0.04606 L 0 0 " pathEditMode="relative" rAng="0" ptsTypes="AA">
                                      <p:cBhvr>
                                        <p:cTn id="9" dur="500" fill="hold"/>
                                        <p:tgtEl>
                                          <p:spTgt spid="13"/>
                                        </p:tgtEl>
                                        <p:attrNameLst>
                                          <p:attrName>ppt_x</p:attrName>
                                          <p:attrName>ppt_y</p:attrName>
                                        </p:attrNameLst>
                                      </p:cBhvr>
                                      <p:rCtr x="0" y="-23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492D2-6C67-94D2-0EB4-F40C43FE9ACF}"/>
              </a:ext>
            </a:extLst>
          </p:cNvPr>
          <p:cNvSpPr>
            <a:spLocks noGrp="1"/>
          </p:cNvSpPr>
          <p:nvPr>
            <p:ph type="title"/>
          </p:nvPr>
        </p:nvSpPr>
        <p:spPr>
          <a:xfrm>
            <a:off x="838200" y="231013"/>
            <a:ext cx="10515600" cy="1325563"/>
          </a:xfrm>
        </p:spPr>
        <p:txBody>
          <a:bodyPr>
            <a:normAutofit/>
          </a:bodyPr>
          <a:lstStyle/>
          <a:p>
            <a:r>
              <a:rPr lang="ja-JP" altLang="en-US" sz="4000" dirty="0">
                <a:latin typeface="Yu Gothic UI" panose="020B0500000000000000" pitchFamily="50" charset="-128"/>
                <a:ea typeface="Yu Gothic UI" panose="020B0500000000000000" pitchFamily="50" charset="-128"/>
              </a:rPr>
              <a:t>接続文字列が無くなるわけではない</a:t>
            </a:r>
            <a:endParaRPr lang="en-US" sz="4000" dirty="0">
              <a:latin typeface="Yu Gothic UI" panose="020B0500000000000000" pitchFamily="50" charset="-128"/>
              <a:ea typeface="Yu Gothic UI" panose="020B0500000000000000" pitchFamily="50" charset="-128"/>
            </a:endParaRPr>
          </a:p>
        </p:txBody>
      </p:sp>
      <p:pic>
        <p:nvPicPr>
          <p:cNvPr id="4" name="Picture 3">
            <a:extLst>
              <a:ext uri="{FF2B5EF4-FFF2-40B4-BE49-F238E27FC236}">
                <a16:creationId xmlns:a16="http://schemas.microsoft.com/office/drawing/2014/main" id="{4D0355ED-BE93-8895-EDEB-FD75589D6096}"/>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585862" y="1377387"/>
            <a:ext cx="9020275" cy="5306991"/>
          </a:xfrm>
          <a:prstGeom prst="rect">
            <a:avLst/>
          </a:prstGeom>
        </p:spPr>
      </p:pic>
      <p:sp>
        <p:nvSpPr>
          <p:cNvPr id="5" name="Rectangle 4">
            <a:extLst>
              <a:ext uri="{FF2B5EF4-FFF2-40B4-BE49-F238E27FC236}">
                <a16:creationId xmlns:a16="http://schemas.microsoft.com/office/drawing/2014/main" id="{224B585F-3355-C895-053D-346CF75B5543}"/>
              </a:ext>
            </a:extLst>
          </p:cNvPr>
          <p:cNvSpPr/>
          <p:nvPr/>
        </p:nvSpPr>
        <p:spPr>
          <a:xfrm>
            <a:off x="1886544" y="6080568"/>
            <a:ext cx="5162308" cy="596094"/>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7187280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F293A3A-A305-ADC3-8251-6CF4E38841CB}"/>
              </a:ext>
            </a:extLst>
          </p:cNvPr>
          <p:cNvSpPr>
            <a:spLocks noGrp="1"/>
          </p:cNvSpPr>
          <p:nvPr>
            <p:ph type="title"/>
          </p:nvPr>
        </p:nvSpPr>
        <p:spPr/>
        <p:txBody>
          <a:bodyPr/>
          <a:lstStyle/>
          <a:p>
            <a:r>
              <a:rPr lang="en-US"/>
              <a:t>DEMO</a:t>
            </a:r>
          </a:p>
        </p:txBody>
      </p:sp>
      <p:sp>
        <p:nvSpPr>
          <p:cNvPr id="2" name="Text Placeholder 2">
            <a:extLst>
              <a:ext uri="{FF2B5EF4-FFF2-40B4-BE49-F238E27FC236}">
                <a16:creationId xmlns:a16="http://schemas.microsoft.com/office/drawing/2014/main" id="{EE7905B8-A2B4-5A75-A6DA-98368DE8E18A}"/>
              </a:ext>
            </a:extLst>
          </p:cNvPr>
          <p:cNvSpPr>
            <a:spLocks noGrp="1"/>
          </p:cNvSpPr>
          <p:nvPr>
            <p:ph type="body" idx="1"/>
          </p:nvPr>
        </p:nvSpPr>
        <p:spPr>
          <a:xfrm>
            <a:off x="609600" y="4589463"/>
            <a:ext cx="6591300" cy="1500187"/>
          </a:xfrm>
        </p:spPr>
        <p:txBody>
          <a:bodyPr/>
          <a:lstStyle/>
          <a:p>
            <a:r>
              <a:rPr lang="en-US"/>
              <a:t>.NET Aspire - Service Discovery</a:t>
            </a:r>
          </a:p>
        </p:txBody>
      </p:sp>
    </p:spTree>
    <p:extLst>
      <p:ext uri="{BB962C8B-B14F-4D97-AF65-F5344CB8AC3E}">
        <p14:creationId xmlns:p14="http://schemas.microsoft.com/office/powerpoint/2010/main" val="3888769113"/>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F293A3A-A305-ADC3-8251-6CF4E38841CB}"/>
              </a:ext>
            </a:extLst>
          </p:cNvPr>
          <p:cNvSpPr>
            <a:spLocks noGrp="1"/>
          </p:cNvSpPr>
          <p:nvPr>
            <p:ph type="title"/>
          </p:nvPr>
        </p:nvSpPr>
        <p:spPr/>
        <p:txBody>
          <a:bodyPr/>
          <a:lstStyle/>
          <a:p>
            <a:r>
              <a:rPr lang="en-US" dirty="0"/>
              <a:t>Q&amp;A</a:t>
            </a:r>
          </a:p>
        </p:txBody>
      </p:sp>
      <p:sp>
        <p:nvSpPr>
          <p:cNvPr id="2" name="Text Placeholder 2">
            <a:extLst>
              <a:ext uri="{FF2B5EF4-FFF2-40B4-BE49-F238E27FC236}">
                <a16:creationId xmlns:a16="http://schemas.microsoft.com/office/drawing/2014/main" id="{EE7905B8-A2B4-5A75-A6DA-98368DE8E18A}"/>
              </a:ext>
            </a:extLst>
          </p:cNvPr>
          <p:cNvSpPr>
            <a:spLocks noGrp="1"/>
          </p:cNvSpPr>
          <p:nvPr>
            <p:ph type="body" idx="1"/>
          </p:nvPr>
        </p:nvSpPr>
        <p:spPr>
          <a:xfrm>
            <a:off x="609600" y="4589463"/>
            <a:ext cx="6591300" cy="1500187"/>
          </a:xfrm>
        </p:spPr>
        <p:txBody>
          <a:bodyPr/>
          <a:lstStyle/>
          <a:p>
            <a:r>
              <a:rPr lang="en-US"/>
              <a:t>.NET Aspire - Service Discovery</a:t>
            </a:r>
          </a:p>
        </p:txBody>
      </p:sp>
    </p:spTree>
    <p:extLst>
      <p:ext uri="{BB962C8B-B14F-4D97-AF65-F5344CB8AC3E}">
        <p14:creationId xmlns:p14="http://schemas.microsoft.com/office/powerpoint/2010/main" val="8528922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279AE876-ADE7-FA81-5A31-712928C035DA}"/>
              </a:ext>
            </a:extLst>
          </p:cNvPr>
          <p:cNvGrpSpPr/>
          <p:nvPr/>
        </p:nvGrpSpPr>
        <p:grpSpPr>
          <a:xfrm>
            <a:off x="1058651" y="2379368"/>
            <a:ext cx="10074698" cy="2679649"/>
            <a:chOff x="1058651" y="2379368"/>
            <a:chExt cx="10074698" cy="2679649"/>
          </a:xfrm>
        </p:grpSpPr>
        <p:sp>
          <p:nvSpPr>
            <p:cNvPr id="14" name="Rounded Rectangle 9">
              <a:extLst>
                <a:ext uri="{FF2B5EF4-FFF2-40B4-BE49-F238E27FC236}">
                  <a16:creationId xmlns:a16="http://schemas.microsoft.com/office/drawing/2014/main" id="{0B92C295-DB4F-3167-FF5D-E1153E6026F8}"/>
                </a:ext>
              </a:extLst>
            </p:cNvPr>
            <p:cNvSpPr/>
            <p:nvPr/>
          </p:nvSpPr>
          <p:spPr>
            <a:xfrm>
              <a:off x="1058651" y="2379368"/>
              <a:ext cx="10074698" cy="2679649"/>
            </a:xfrm>
            <a:prstGeom prst="roundRect">
              <a:avLst>
                <a:gd name="adj" fmla="val 5765"/>
              </a:avLst>
            </a:prstGeom>
            <a:solidFill>
              <a:srgbClr val="F4F3F5"/>
            </a:solidFill>
            <a:effectLst>
              <a:outerShdw blurRad="63500" dist="127000" dir="2700000" algn="tl" rotWithShape="0">
                <a:srgbClr val="B1B3B3">
                  <a:alpha val="50000"/>
                </a:srgbClr>
              </a:outerShdw>
            </a:effectLst>
          </p:spPr>
          <p:txBody>
            <a:bodyPr wrap="square" lIns="0" tIns="0" rIns="0" bIns="0" anchor="t" anchorCtr="0">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0" i="0" u="none" strike="noStrike" kern="0" cap="none" spc="0" normalizeH="0" baseline="0" noProof="0">
                <a:ln w="3175">
                  <a:noFill/>
                </a:ln>
                <a:solidFill>
                  <a:srgbClr val="3A20A0"/>
                </a:solidFill>
                <a:effectLst/>
                <a:uLnTx/>
                <a:uFillTx/>
                <a:latin typeface="Open Sans SemiBold" panose="020B0706030804020204" pitchFamily="34" charset="0"/>
                <a:ea typeface="Open Sans SemiBold" panose="020B0706030804020204" pitchFamily="34" charset="0"/>
                <a:cs typeface="Open Sans SemiBold" panose="020B0706030804020204" pitchFamily="34" charset="0"/>
              </a:endParaRPr>
            </a:p>
          </p:txBody>
        </p:sp>
        <p:grpSp>
          <p:nvGrpSpPr>
            <p:cNvPr id="26" name="Group 25">
              <a:extLst>
                <a:ext uri="{FF2B5EF4-FFF2-40B4-BE49-F238E27FC236}">
                  <a16:creationId xmlns:a16="http://schemas.microsoft.com/office/drawing/2014/main" id="{5D683E86-4206-2324-B2F6-C70DEB5ECD95}"/>
                </a:ext>
              </a:extLst>
            </p:cNvPr>
            <p:cNvGrpSpPr/>
            <p:nvPr/>
          </p:nvGrpSpPr>
          <p:grpSpPr>
            <a:xfrm>
              <a:off x="1848518" y="3301038"/>
              <a:ext cx="8585802" cy="1530696"/>
              <a:chOff x="1848518" y="3301038"/>
              <a:chExt cx="8585802" cy="1530696"/>
            </a:xfrm>
          </p:grpSpPr>
          <p:grpSp>
            <p:nvGrpSpPr>
              <p:cNvPr id="13" name="Group 12">
                <a:extLst>
                  <a:ext uri="{FF2B5EF4-FFF2-40B4-BE49-F238E27FC236}">
                    <a16:creationId xmlns:a16="http://schemas.microsoft.com/office/drawing/2014/main" id="{DC485A93-8953-FEC3-4516-C36F27F03944}"/>
                  </a:ext>
                </a:extLst>
              </p:cNvPr>
              <p:cNvGrpSpPr>
                <a:grpSpLocks noChangeAspect="1"/>
              </p:cNvGrpSpPr>
              <p:nvPr/>
            </p:nvGrpSpPr>
            <p:grpSpPr>
              <a:xfrm>
                <a:off x="2486314" y="3301038"/>
                <a:ext cx="548640" cy="548695"/>
                <a:chOff x="2378210" y="2756054"/>
                <a:chExt cx="575831" cy="575889"/>
              </a:xfrm>
            </p:grpSpPr>
            <p:sp>
              <p:nvSpPr>
                <p:cNvPr id="11" name="Freeform: Shape 10">
                  <a:extLst>
                    <a:ext uri="{FF2B5EF4-FFF2-40B4-BE49-F238E27FC236}">
                      <a16:creationId xmlns:a16="http://schemas.microsoft.com/office/drawing/2014/main" id="{C7055C36-2FB8-805E-A360-C2AE4CA5E3F0}"/>
                    </a:ext>
                  </a:extLst>
                </p:cNvPr>
                <p:cNvSpPr/>
                <p:nvPr/>
              </p:nvSpPr>
              <p:spPr>
                <a:xfrm>
                  <a:off x="2378210" y="2756054"/>
                  <a:ext cx="575831" cy="575889"/>
                </a:xfrm>
                <a:custGeom>
                  <a:avLst/>
                  <a:gdLst>
                    <a:gd name="connsiteX0" fmla="*/ 42986 w 575831"/>
                    <a:gd name="connsiteY0" fmla="*/ 392948 h 575889"/>
                    <a:gd name="connsiteX1" fmla="*/ 18650 w 575831"/>
                    <a:gd name="connsiteY1" fmla="*/ 374498 h 575889"/>
                    <a:gd name="connsiteX2" fmla="*/ 202 w 575831"/>
                    <a:gd name="connsiteY2" fmla="*/ 392948 h 575889"/>
                    <a:gd name="connsiteX3" fmla="*/ 0 w 575831"/>
                    <a:gd name="connsiteY3" fmla="*/ 395884 h 575889"/>
                    <a:gd name="connsiteX4" fmla="*/ 0 w 575831"/>
                    <a:gd name="connsiteY4" fmla="*/ 496712 h 575889"/>
                    <a:gd name="connsiteX5" fmla="*/ 144 w 575831"/>
                    <a:gd name="connsiteY5" fmla="*/ 501751 h 575889"/>
                    <a:gd name="connsiteX6" fmla="*/ 74369 w 575831"/>
                    <a:gd name="connsiteY6" fmla="*/ 575745 h 575889"/>
                    <a:gd name="connsiteX7" fmla="*/ 79177 w 575831"/>
                    <a:gd name="connsiteY7" fmla="*/ 575889 h 575889"/>
                    <a:gd name="connsiteX8" fmla="*/ 179947 w 575831"/>
                    <a:gd name="connsiteY8" fmla="*/ 575889 h 575889"/>
                    <a:gd name="connsiteX9" fmla="*/ 182884 w 575831"/>
                    <a:gd name="connsiteY9" fmla="*/ 575717 h 575889"/>
                    <a:gd name="connsiteX10" fmla="*/ 201454 w 575831"/>
                    <a:gd name="connsiteY10" fmla="*/ 551474 h 575889"/>
                    <a:gd name="connsiteX11" fmla="*/ 182884 w 575831"/>
                    <a:gd name="connsiteY11" fmla="*/ 532903 h 575889"/>
                    <a:gd name="connsiteX12" fmla="*/ 179947 w 575831"/>
                    <a:gd name="connsiteY12" fmla="*/ 532702 h 575889"/>
                    <a:gd name="connsiteX13" fmla="*/ 79177 w 575831"/>
                    <a:gd name="connsiteY13" fmla="*/ 532702 h 575889"/>
                    <a:gd name="connsiteX14" fmla="*/ 75492 w 575831"/>
                    <a:gd name="connsiteY14" fmla="*/ 532529 h 575889"/>
                    <a:gd name="connsiteX15" fmla="*/ 43389 w 575831"/>
                    <a:gd name="connsiteY15" fmla="*/ 500398 h 575889"/>
                    <a:gd name="connsiteX16" fmla="*/ 43187 w 575831"/>
                    <a:gd name="connsiteY16" fmla="*/ 496712 h 575889"/>
                    <a:gd name="connsiteX17" fmla="*/ 43187 w 575831"/>
                    <a:gd name="connsiteY17" fmla="*/ 395884 h 575889"/>
                    <a:gd name="connsiteX18" fmla="*/ 42986 w 575831"/>
                    <a:gd name="connsiteY18" fmla="*/ 392948 h 575889"/>
                    <a:gd name="connsiteX19" fmla="*/ 575630 w 575831"/>
                    <a:gd name="connsiteY19" fmla="*/ 392948 h 575889"/>
                    <a:gd name="connsiteX20" fmla="*/ 551296 w 575831"/>
                    <a:gd name="connsiteY20" fmla="*/ 374498 h 575889"/>
                    <a:gd name="connsiteX21" fmla="*/ 532644 w 575831"/>
                    <a:gd name="connsiteY21" fmla="*/ 395884 h 575889"/>
                    <a:gd name="connsiteX22" fmla="*/ 532644 w 575831"/>
                    <a:gd name="connsiteY22" fmla="*/ 496712 h 575889"/>
                    <a:gd name="connsiteX23" fmla="*/ 532472 w 575831"/>
                    <a:gd name="connsiteY23" fmla="*/ 500398 h 575889"/>
                    <a:gd name="connsiteX24" fmla="*/ 496655 w 575831"/>
                    <a:gd name="connsiteY24" fmla="*/ 532702 h 575889"/>
                    <a:gd name="connsiteX25" fmla="*/ 395884 w 575831"/>
                    <a:gd name="connsiteY25" fmla="*/ 532702 h 575889"/>
                    <a:gd name="connsiteX26" fmla="*/ 392948 w 575831"/>
                    <a:gd name="connsiteY26" fmla="*/ 532903 h 575889"/>
                    <a:gd name="connsiteX27" fmla="*/ 374498 w 575831"/>
                    <a:gd name="connsiteY27" fmla="*/ 557238 h 575889"/>
                    <a:gd name="connsiteX28" fmla="*/ 395884 w 575831"/>
                    <a:gd name="connsiteY28" fmla="*/ 575889 h 575889"/>
                    <a:gd name="connsiteX29" fmla="*/ 496655 w 575831"/>
                    <a:gd name="connsiteY29" fmla="*/ 575889 h 575889"/>
                    <a:gd name="connsiteX30" fmla="*/ 501492 w 575831"/>
                    <a:gd name="connsiteY30" fmla="*/ 575745 h 575889"/>
                    <a:gd name="connsiteX31" fmla="*/ 575832 w 575831"/>
                    <a:gd name="connsiteY31" fmla="*/ 496712 h 575889"/>
                    <a:gd name="connsiteX32" fmla="*/ 575832 w 575831"/>
                    <a:gd name="connsiteY32" fmla="*/ 395884 h 575889"/>
                    <a:gd name="connsiteX33" fmla="*/ 575630 w 575831"/>
                    <a:gd name="connsiteY33" fmla="*/ 392948 h 575889"/>
                    <a:gd name="connsiteX34" fmla="*/ 201541 w 575831"/>
                    <a:gd name="connsiteY34" fmla="*/ 21594 h 575889"/>
                    <a:gd name="connsiteX35" fmla="*/ 179947 w 575831"/>
                    <a:gd name="connsiteY35" fmla="*/ 0 h 575889"/>
                    <a:gd name="connsiteX36" fmla="*/ 79177 w 575831"/>
                    <a:gd name="connsiteY36" fmla="*/ 0 h 575889"/>
                    <a:gd name="connsiteX37" fmla="*/ 74369 w 575831"/>
                    <a:gd name="connsiteY37" fmla="*/ 144 h 575889"/>
                    <a:gd name="connsiteX38" fmla="*/ 0 w 575831"/>
                    <a:gd name="connsiteY38" fmla="*/ 79177 h 575889"/>
                    <a:gd name="connsiteX39" fmla="*/ 0 w 575831"/>
                    <a:gd name="connsiteY39" fmla="*/ 180005 h 575889"/>
                    <a:gd name="connsiteX40" fmla="*/ 202 w 575831"/>
                    <a:gd name="connsiteY40" fmla="*/ 182942 h 575889"/>
                    <a:gd name="connsiteX41" fmla="*/ 24537 w 575831"/>
                    <a:gd name="connsiteY41" fmla="*/ 201391 h 575889"/>
                    <a:gd name="connsiteX42" fmla="*/ 43187 w 575831"/>
                    <a:gd name="connsiteY42" fmla="*/ 180005 h 575889"/>
                    <a:gd name="connsiteX43" fmla="*/ 43187 w 575831"/>
                    <a:gd name="connsiteY43" fmla="*/ 79177 h 575889"/>
                    <a:gd name="connsiteX44" fmla="*/ 43389 w 575831"/>
                    <a:gd name="connsiteY44" fmla="*/ 75492 h 575889"/>
                    <a:gd name="connsiteX45" fmla="*/ 79177 w 575831"/>
                    <a:gd name="connsiteY45" fmla="*/ 43187 h 575889"/>
                    <a:gd name="connsiteX46" fmla="*/ 179947 w 575831"/>
                    <a:gd name="connsiteY46" fmla="*/ 43187 h 575889"/>
                    <a:gd name="connsiteX47" fmla="*/ 182884 w 575831"/>
                    <a:gd name="connsiteY47" fmla="*/ 42986 h 575889"/>
                    <a:gd name="connsiteX48" fmla="*/ 201541 w 575831"/>
                    <a:gd name="connsiteY48" fmla="*/ 21594 h 575889"/>
                    <a:gd name="connsiteX49" fmla="*/ 501492 w 575831"/>
                    <a:gd name="connsiteY49" fmla="*/ 144 h 575889"/>
                    <a:gd name="connsiteX50" fmla="*/ 496655 w 575831"/>
                    <a:gd name="connsiteY50" fmla="*/ 0 h 575889"/>
                    <a:gd name="connsiteX51" fmla="*/ 395884 w 575831"/>
                    <a:gd name="connsiteY51" fmla="*/ 0 h 575889"/>
                    <a:gd name="connsiteX52" fmla="*/ 392948 w 575831"/>
                    <a:gd name="connsiteY52" fmla="*/ 202 h 575889"/>
                    <a:gd name="connsiteX53" fmla="*/ 374498 w 575831"/>
                    <a:gd name="connsiteY53" fmla="*/ 24537 h 575889"/>
                    <a:gd name="connsiteX54" fmla="*/ 392948 w 575831"/>
                    <a:gd name="connsiteY54" fmla="*/ 42986 h 575889"/>
                    <a:gd name="connsiteX55" fmla="*/ 395884 w 575831"/>
                    <a:gd name="connsiteY55" fmla="*/ 43187 h 575889"/>
                    <a:gd name="connsiteX56" fmla="*/ 496655 w 575831"/>
                    <a:gd name="connsiteY56" fmla="*/ 43187 h 575889"/>
                    <a:gd name="connsiteX57" fmla="*/ 500340 w 575831"/>
                    <a:gd name="connsiteY57" fmla="*/ 43360 h 575889"/>
                    <a:gd name="connsiteX58" fmla="*/ 532472 w 575831"/>
                    <a:gd name="connsiteY58" fmla="*/ 75492 h 575889"/>
                    <a:gd name="connsiteX59" fmla="*/ 532644 w 575831"/>
                    <a:gd name="connsiteY59" fmla="*/ 79177 h 575889"/>
                    <a:gd name="connsiteX60" fmla="*/ 532644 w 575831"/>
                    <a:gd name="connsiteY60" fmla="*/ 180005 h 575889"/>
                    <a:gd name="connsiteX61" fmla="*/ 532846 w 575831"/>
                    <a:gd name="connsiteY61" fmla="*/ 182942 h 575889"/>
                    <a:gd name="connsiteX62" fmla="*/ 557180 w 575831"/>
                    <a:gd name="connsiteY62" fmla="*/ 201391 h 575889"/>
                    <a:gd name="connsiteX63" fmla="*/ 575630 w 575831"/>
                    <a:gd name="connsiteY63" fmla="*/ 182942 h 575889"/>
                    <a:gd name="connsiteX64" fmla="*/ 575832 w 575831"/>
                    <a:gd name="connsiteY64" fmla="*/ 180005 h 575889"/>
                    <a:gd name="connsiteX65" fmla="*/ 575832 w 575831"/>
                    <a:gd name="connsiteY65" fmla="*/ 79177 h 575889"/>
                    <a:gd name="connsiteX66" fmla="*/ 575688 w 575831"/>
                    <a:gd name="connsiteY66" fmla="*/ 74167 h 575889"/>
                    <a:gd name="connsiteX67" fmla="*/ 501492 w 575831"/>
                    <a:gd name="connsiteY67" fmla="*/ 144 h 575889"/>
                    <a:gd name="connsiteX68" fmla="*/ 187232 w 575831"/>
                    <a:gd name="connsiteY68" fmla="*/ 331103 h 575889"/>
                    <a:gd name="connsiteX69" fmla="*/ 288002 w 575831"/>
                    <a:gd name="connsiteY69" fmla="*/ 230333 h 575889"/>
                    <a:gd name="connsiteX70" fmla="*/ 388773 w 575831"/>
                    <a:gd name="connsiteY70" fmla="*/ 331103 h 575889"/>
                    <a:gd name="connsiteX71" fmla="*/ 288002 w 575831"/>
                    <a:gd name="connsiteY71" fmla="*/ 431874 h 575889"/>
                    <a:gd name="connsiteX72" fmla="*/ 187232 w 575831"/>
                    <a:gd name="connsiteY72" fmla="*/ 331103 h 575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75831" h="575889">
                      <a:moveTo>
                        <a:pt x="42986" y="392948"/>
                      </a:moveTo>
                      <a:cubicBezTo>
                        <a:pt x="41360" y="381134"/>
                        <a:pt x="30465" y="372874"/>
                        <a:pt x="18650" y="374498"/>
                      </a:cubicBezTo>
                      <a:cubicBezTo>
                        <a:pt x="9061" y="375819"/>
                        <a:pt x="1521" y="383357"/>
                        <a:pt x="202" y="392948"/>
                      </a:cubicBezTo>
                      <a:lnTo>
                        <a:pt x="0" y="395884"/>
                      </a:lnTo>
                      <a:lnTo>
                        <a:pt x="0" y="496712"/>
                      </a:lnTo>
                      <a:lnTo>
                        <a:pt x="144" y="501751"/>
                      </a:lnTo>
                      <a:cubicBezTo>
                        <a:pt x="2685" y="541604"/>
                        <a:pt x="34507" y="573330"/>
                        <a:pt x="74369" y="575745"/>
                      </a:cubicBezTo>
                      <a:lnTo>
                        <a:pt x="79177" y="575889"/>
                      </a:lnTo>
                      <a:lnTo>
                        <a:pt x="179947" y="575889"/>
                      </a:lnTo>
                      <a:lnTo>
                        <a:pt x="182884" y="575717"/>
                      </a:lnTo>
                      <a:cubicBezTo>
                        <a:pt x="194707" y="574150"/>
                        <a:pt x="203021" y="563296"/>
                        <a:pt x="201454" y="551474"/>
                      </a:cubicBezTo>
                      <a:cubicBezTo>
                        <a:pt x="200172" y="541797"/>
                        <a:pt x="192559" y="534185"/>
                        <a:pt x="182884" y="532903"/>
                      </a:cubicBezTo>
                      <a:lnTo>
                        <a:pt x="179947" y="532702"/>
                      </a:lnTo>
                      <a:lnTo>
                        <a:pt x="79177" y="532702"/>
                      </a:lnTo>
                      <a:lnTo>
                        <a:pt x="75492" y="532529"/>
                      </a:lnTo>
                      <a:cubicBezTo>
                        <a:pt x="58530" y="530776"/>
                        <a:pt x="45126" y="517362"/>
                        <a:pt x="43389" y="500398"/>
                      </a:cubicBezTo>
                      <a:lnTo>
                        <a:pt x="43187" y="496712"/>
                      </a:lnTo>
                      <a:lnTo>
                        <a:pt x="43187" y="395884"/>
                      </a:lnTo>
                      <a:lnTo>
                        <a:pt x="42986" y="392948"/>
                      </a:lnTo>
                      <a:close/>
                      <a:moveTo>
                        <a:pt x="575630" y="392948"/>
                      </a:moveTo>
                      <a:cubicBezTo>
                        <a:pt x="574003" y="381134"/>
                        <a:pt x="563109" y="372874"/>
                        <a:pt x="551296" y="374498"/>
                      </a:cubicBezTo>
                      <a:cubicBezTo>
                        <a:pt x="540608" y="375969"/>
                        <a:pt x="532647" y="385099"/>
                        <a:pt x="532644" y="395884"/>
                      </a:cubicBezTo>
                      <a:lnTo>
                        <a:pt x="532644" y="496712"/>
                      </a:lnTo>
                      <a:lnTo>
                        <a:pt x="532472" y="500398"/>
                      </a:lnTo>
                      <a:cubicBezTo>
                        <a:pt x="530583" y="518755"/>
                        <a:pt x="515110" y="532711"/>
                        <a:pt x="496655" y="532702"/>
                      </a:cubicBezTo>
                      <a:lnTo>
                        <a:pt x="395884" y="532702"/>
                      </a:lnTo>
                      <a:lnTo>
                        <a:pt x="392948" y="532903"/>
                      </a:lnTo>
                      <a:cubicBezTo>
                        <a:pt x="381134" y="534530"/>
                        <a:pt x="372874" y="545425"/>
                        <a:pt x="374498" y="557238"/>
                      </a:cubicBezTo>
                      <a:cubicBezTo>
                        <a:pt x="375969" y="567926"/>
                        <a:pt x="385099" y="575886"/>
                        <a:pt x="395884" y="575889"/>
                      </a:cubicBezTo>
                      <a:lnTo>
                        <a:pt x="496655" y="575889"/>
                      </a:lnTo>
                      <a:lnTo>
                        <a:pt x="501492" y="575745"/>
                      </a:lnTo>
                      <a:cubicBezTo>
                        <a:pt x="543266" y="573189"/>
                        <a:pt x="575835" y="538564"/>
                        <a:pt x="575832" y="496712"/>
                      </a:cubicBezTo>
                      <a:lnTo>
                        <a:pt x="575832" y="395884"/>
                      </a:lnTo>
                      <a:lnTo>
                        <a:pt x="575630" y="392948"/>
                      </a:lnTo>
                      <a:close/>
                      <a:moveTo>
                        <a:pt x="201541" y="21594"/>
                      </a:moveTo>
                      <a:cubicBezTo>
                        <a:pt x="201541" y="9668"/>
                        <a:pt x="191873" y="0"/>
                        <a:pt x="179947" y="0"/>
                      </a:cubicBezTo>
                      <a:lnTo>
                        <a:pt x="79177" y="0"/>
                      </a:lnTo>
                      <a:lnTo>
                        <a:pt x="74369" y="144"/>
                      </a:lnTo>
                      <a:cubicBezTo>
                        <a:pt x="32584" y="2686"/>
                        <a:pt x="-1" y="37315"/>
                        <a:pt x="0" y="79177"/>
                      </a:cubicBezTo>
                      <a:lnTo>
                        <a:pt x="0" y="180005"/>
                      </a:lnTo>
                      <a:lnTo>
                        <a:pt x="202" y="182942"/>
                      </a:lnTo>
                      <a:cubicBezTo>
                        <a:pt x="1827" y="194756"/>
                        <a:pt x="12722" y="203016"/>
                        <a:pt x="24537" y="201391"/>
                      </a:cubicBezTo>
                      <a:cubicBezTo>
                        <a:pt x="35222" y="199920"/>
                        <a:pt x="43184" y="190791"/>
                        <a:pt x="43187" y="180005"/>
                      </a:cubicBezTo>
                      <a:lnTo>
                        <a:pt x="43187" y="79177"/>
                      </a:lnTo>
                      <a:lnTo>
                        <a:pt x="43389" y="75492"/>
                      </a:lnTo>
                      <a:cubicBezTo>
                        <a:pt x="45278" y="57144"/>
                        <a:pt x="60732" y="43194"/>
                        <a:pt x="79177" y="43187"/>
                      </a:cubicBezTo>
                      <a:lnTo>
                        <a:pt x="179947" y="43187"/>
                      </a:lnTo>
                      <a:lnTo>
                        <a:pt x="182884" y="42986"/>
                      </a:lnTo>
                      <a:cubicBezTo>
                        <a:pt x="193574" y="41518"/>
                        <a:pt x="201541" y="32384"/>
                        <a:pt x="201541" y="21594"/>
                      </a:cubicBezTo>
                      <a:close/>
                      <a:moveTo>
                        <a:pt x="501492" y="144"/>
                      </a:moveTo>
                      <a:lnTo>
                        <a:pt x="496655" y="0"/>
                      </a:lnTo>
                      <a:lnTo>
                        <a:pt x="395884" y="0"/>
                      </a:lnTo>
                      <a:lnTo>
                        <a:pt x="392948" y="202"/>
                      </a:lnTo>
                      <a:cubicBezTo>
                        <a:pt x="381134" y="1827"/>
                        <a:pt x="372874" y="12722"/>
                        <a:pt x="374498" y="24537"/>
                      </a:cubicBezTo>
                      <a:cubicBezTo>
                        <a:pt x="375819" y="34127"/>
                        <a:pt x="383357" y="41666"/>
                        <a:pt x="392948" y="42986"/>
                      </a:cubicBezTo>
                      <a:lnTo>
                        <a:pt x="395884" y="43187"/>
                      </a:lnTo>
                      <a:lnTo>
                        <a:pt x="496655" y="43187"/>
                      </a:lnTo>
                      <a:lnTo>
                        <a:pt x="500340" y="43360"/>
                      </a:lnTo>
                      <a:cubicBezTo>
                        <a:pt x="517313" y="45100"/>
                        <a:pt x="530733" y="58519"/>
                        <a:pt x="532472" y="75492"/>
                      </a:cubicBezTo>
                      <a:lnTo>
                        <a:pt x="532644" y="79177"/>
                      </a:lnTo>
                      <a:lnTo>
                        <a:pt x="532644" y="180005"/>
                      </a:lnTo>
                      <a:lnTo>
                        <a:pt x="532846" y="182942"/>
                      </a:lnTo>
                      <a:cubicBezTo>
                        <a:pt x="534473" y="194756"/>
                        <a:pt x="545367" y="203016"/>
                        <a:pt x="557180" y="201391"/>
                      </a:cubicBezTo>
                      <a:cubicBezTo>
                        <a:pt x="566771" y="200071"/>
                        <a:pt x="574312" y="192531"/>
                        <a:pt x="575630" y="182942"/>
                      </a:cubicBezTo>
                      <a:lnTo>
                        <a:pt x="575832" y="180005"/>
                      </a:lnTo>
                      <a:lnTo>
                        <a:pt x="575832" y="79177"/>
                      </a:lnTo>
                      <a:lnTo>
                        <a:pt x="575688" y="74167"/>
                      </a:lnTo>
                      <a:cubicBezTo>
                        <a:pt x="573163" y="34312"/>
                        <a:pt x="541354" y="2576"/>
                        <a:pt x="501492" y="144"/>
                      </a:cubicBezTo>
                      <a:close/>
                      <a:moveTo>
                        <a:pt x="187232" y="331103"/>
                      </a:moveTo>
                      <a:cubicBezTo>
                        <a:pt x="187232" y="275449"/>
                        <a:pt x="232348" y="230333"/>
                        <a:pt x="288002" y="230333"/>
                      </a:cubicBezTo>
                      <a:cubicBezTo>
                        <a:pt x="343656" y="230333"/>
                        <a:pt x="388773" y="275449"/>
                        <a:pt x="388773" y="331103"/>
                      </a:cubicBezTo>
                      <a:cubicBezTo>
                        <a:pt x="388773" y="386757"/>
                        <a:pt x="343656" y="431874"/>
                        <a:pt x="288002" y="431874"/>
                      </a:cubicBezTo>
                      <a:cubicBezTo>
                        <a:pt x="232348" y="431874"/>
                        <a:pt x="187232" y="386757"/>
                        <a:pt x="187232" y="331103"/>
                      </a:cubicBez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Calibri" panose="020F0502020204030204"/>
                    <a:ea typeface="+mn-ea"/>
                    <a:cs typeface="Segoe UI" pitchFamily="34" charset="0"/>
                  </a:endParaRPr>
                </a:p>
              </p:txBody>
            </p:sp>
            <p:sp>
              <p:nvSpPr>
                <p:cNvPr id="12" name="Freeform: Shape 11">
                  <a:extLst>
                    <a:ext uri="{FF2B5EF4-FFF2-40B4-BE49-F238E27FC236}">
                      <a16:creationId xmlns:a16="http://schemas.microsoft.com/office/drawing/2014/main" id="{89A7C577-94EB-7667-DC16-17A7451C059F}"/>
                    </a:ext>
                  </a:extLst>
                </p:cNvPr>
                <p:cNvSpPr/>
                <p:nvPr/>
              </p:nvSpPr>
              <p:spPr>
                <a:xfrm>
                  <a:off x="2458340" y="2892814"/>
                  <a:ext cx="416603" cy="158356"/>
                </a:xfrm>
                <a:custGeom>
                  <a:avLst/>
                  <a:gdLst>
                    <a:gd name="connsiteX0" fmla="*/ 41169 w 416603"/>
                    <a:gd name="connsiteY0" fmla="*/ 143756 h 158356"/>
                    <a:gd name="connsiteX1" fmla="*/ 40939 w 416603"/>
                    <a:gd name="connsiteY1" fmla="*/ 144361 h 158356"/>
                    <a:gd name="connsiteX2" fmla="*/ 40939 w 416603"/>
                    <a:gd name="connsiteY2" fmla="*/ 144419 h 158356"/>
                    <a:gd name="connsiteX3" fmla="*/ 13155 w 416603"/>
                    <a:gd name="connsiteY3" fmla="*/ 156972 h 158356"/>
                    <a:gd name="connsiteX4" fmla="*/ 602 w 416603"/>
                    <a:gd name="connsiteY4" fmla="*/ 128929 h 158356"/>
                    <a:gd name="connsiteX5" fmla="*/ 774 w 416603"/>
                    <a:gd name="connsiteY5" fmla="*/ 128497 h 158356"/>
                    <a:gd name="connsiteX6" fmla="*/ 3279 w 416603"/>
                    <a:gd name="connsiteY6" fmla="*/ 122739 h 158356"/>
                    <a:gd name="connsiteX7" fmla="*/ 11053 w 416603"/>
                    <a:gd name="connsiteY7" fmla="*/ 107882 h 158356"/>
                    <a:gd name="connsiteX8" fmla="*/ 45027 w 416603"/>
                    <a:gd name="connsiteY8" fmla="*/ 63917 h 158356"/>
                    <a:gd name="connsiteX9" fmla="*/ 207872 w 416603"/>
                    <a:gd name="connsiteY9" fmla="*/ 0 h 158356"/>
                    <a:gd name="connsiteX10" fmla="*/ 370689 w 416603"/>
                    <a:gd name="connsiteY10" fmla="*/ 63917 h 158356"/>
                    <a:gd name="connsiteX11" fmla="*/ 404663 w 416603"/>
                    <a:gd name="connsiteY11" fmla="*/ 107882 h 158356"/>
                    <a:gd name="connsiteX12" fmla="*/ 414970 w 416603"/>
                    <a:gd name="connsiteY12" fmla="*/ 128497 h 158356"/>
                    <a:gd name="connsiteX13" fmla="*/ 415143 w 416603"/>
                    <a:gd name="connsiteY13" fmla="*/ 128929 h 158356"/>
                    <a:gd name="connsiteX14" fmla="*/ 415200 w 416603"/>
                    <a:gd name="connsiteY14" fmla="*/ 129073 h 158356"/>
                    <a:gd name="connsiteX15" fmla="*/ 415200 w 416603"/>
                    <a:gd name="connsiteY15" fmla="*/ 129130 h 158356"/>
                    <a:gd name="connsiteX16" fmla="*/ 415229 w 416603"/>
                    <a:gd name="connsiteY16" fmla="*/ 129188 h 158356"/>
                    <a:gd name="connsiteX17" fmla="*/ 402590 w 416603"/>
                    <a:gd name="connsiteY17" fmla="*/ 156972 h 158356"/>
                    <a:gd name="connsiteX18" fmla="*/ 374806 w 416603"/>
                    <a:gd name="connsiteY18" fmla="*/ 144361 h 158356"/>
                    <a:gd name="connsiteX19" fmla="*/ 374575 w 416603"/>
                    <a:gd name="connsiteY19" fmla="*/ 143785 h 158356"/>
                    <a:gd name="connsiteX20" fmla="*/ 373309 w 416603"/>
                    <a:gd name="connsiteY20" fmla="*/ 140906 h 158356"/>
                    <a:gd name="connsiteX21" fmla="*/ 367378 w 416603"/>
                    <a:gd name="connsiteY21" fmla="*/ 129649 h 158356"/>
                    <a:gd name="connsiteX22" fmla="*/ 340169 w 416603"/>
                    <a:gd name="connsiteY22" fmla="*/ 94436 h 158356"/>
                    <a:gd name="connsiteX23" fmla="*/ 207872 w 416603"/>
                    <a:gd name="connsiteY23" fmla="*/ 43187 h 158356"/>
                    <a:gd name="connsiteX24" fmla="*/ 75575 w 416603"/>
                    <a:gd name="connsiteY24" fmla="*/ 94436 h 158356"/>
                    <a:gd name="connsiteX25" fmla="*/ 48367 w 416603"/>
                    <a:gd name="connsiteY25" fmla="*/ 129649 h 158356"/>
                    <a:gd name="connsiteX26" fmla="*/ 41169 w 416603"/>
                    <a:gd name="connsiteY26" fmla="*/ 143756 h 15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16603" h="158356">
                      <a:moveTo>
                        <a:pt x="41169" y="143756"/>
                      </a:moveTo>
                      <a:lnTo>
                        <a:pt x="40939" y="144361"/>
                      </a:lnTo>
                      <a:lnTo>
                        <a:pt x="40939" y="144419"/>
                      </a:lnTo>
                      <a:cubicBezTo>
                        <a:pt x="36717" y="155544"/>
                        <a:pt x="24293" y="161155"/>
                        <a:pt x="13155" y="156972"/>
                      </a:cubicBezTo>
                      <a:cubicBezTo>
                        <a:pt x="-4063" y="150522"/>
                        <a:pt x="544" y="129073"/>
                        <a:pt x="602" y="128929"/>
                      </a:cubicBezTo>
                      <a:lnTo>
                        <a:pt x="774" y="128497"/>
                      </a:lnTo>
                      <a:cubicBezTo>
                        <a:pt x="1525" y="126542"/>
                        <a:pt x="2361" y="124621"/>
                        <a:pt x="3279" y="122739"/>
                      </a:cubicBezTo>
                      <a:cubicBezTo>
                        <a:pt x="5007" y="119024"/>
                        <a:pt x="7540" y="113928"/>
                        <a:pt x="11053" y="107882"/>
                      </a:cubicBezTo>
                      <a:cubicBezTo>
                        <a:pt x="20456" y="91838"/>
                        <a:pt x="31874" y="77064"/>
                        <a:pt x="45027" y="63917"/>
                      </a:cubicBezTo>
                      <a:cubicBezTo>
                        <a:pt x="77331" y="31671"/>
                        <a:pt x="129415" y="0"/>
                        <a:pt x="207872" y="0"/>
                      </a:cubicBezTo>
                      <a:cubicBezTo>
                        <a:pt x="286358" y="0"/>
                        <a:pt x="338442" y="31671"/>
                        <a:pt x="370689" y="63917"/>
                      </a:cubicBezTo>
                      <a:cubicBezTo>
                        <a:pt x="383841" y="77064"/>
                        <a:pt x="395259" y="91838"/>
                        <a:pt x="404663" y="107882"/>
                      </a:cubicBezTo>
                      <a:cubicBezTo>
                        <a:pt x="408532" y="114527"/>
                        <a:pt x="411976" y="121414"/>
                        <a:pt x="414970" y="128497"/>
                      </a:cubicBezTo>
                      <a:lnTo>
                        <a:pt x="415143" y="128929"/>
                      </a:lnTo>
                      <a:lnTo>
                        <a:pt x="415200" y="129073"/>
                      </a:lnTo>
                      <a:lnTo>
                        <a:pt x="415200" y="129130"/>
                      </a:lnTo>
                      <a:lnTo>
                        <a:pt x="415229" y="129188"/>
                      </a:lnTo>
                      <a:cubicBezTo>
                        <a:pt x="419404" y="140350"/>
                        <a:pt x="413749" y="152785"/>
                        <a:pt x="402590" y="156972"/>
                      </a:cubicBezTo>
                      <a:cubicBezTo>
                        <a:pt x="391441" y="161017"/>
                        <a:pt x="379101" y="155417"/>
                        <a:pt x="374806" y="144361"/>
                      </a:cubicBezTo>
                      <a:lnTo>
                        <a:pt x="374575" y="143785"/>
                      </a:lnTo>
                      <a:cubicBezTo>
                        <a:pt x="374575" y="143785"/>
                        <a:pt x="373913" y="142202"/>
                        <a:pt x="373309" y="140906"/>
                      </a:cubicBezTo>
                      <a:cubicBezTo>
                        <a:pt x="371506" y="137065"/>
                        <a:pt x="369528" y="133308"/>
                        <a:pt x="367378" y="129649"/>
                      </a:cubicBezTo>
                      <a:cubicBezTo>
                        <a:pt x="359846" y="116802"/>
                        <a:pt x="350701" y="104968"/>
                        <a:pt x="340169" y="94436"/>
                      </a:cubicBezTo>
                      <a:cubicBezTo>
                        <a:pt x="314833" y="69100"/>
                        <a:pt x="273373" y="43187"/>
                        <a:pt x="207872" y="43187"/>
                      </a:cubicBezTo>
                      <a:cubicBezTo>
                        <a:pt x="142400" y="43187"/>
                        <a:pt x="100911" y="69100"/>
                        <a:pt x="75575" y="94436"/>
                      </a:cubicBezTo>
                      <a:cubicBezTo>
                        <a:pt x="65043" y="104965"/>
                        <a:pt x="55899" y="116799"/>
                        <a:pt x="48367" y="129649"/>
                      </a:cubicBezTo>
                      <a:cubicBezTo>
                        <a:pt x="45699" y="134209"/>
                        <a:pt x="43296" y="138919"/>
                        <a:pt x="41169" y="143756"/>
                      </a:cubicBez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Calibri" panose="020F0502020204030204"/>
                    <a:ea typeface="+mn-ea"/>
                    <a:cs typeface="Segoe UI" pitchFamily="34" charset="0"/>
                  </a:endParaRPr>
                </a:p>
              </p:txBody>
            </p:sp>
          </p:grpSp>
          <p:sp>
            <p:nvSpPr>
              <p:cNvPr id="6" name="Graphic 239">
                <a:extLst>
                  <a:ext uri="{FF2B5EF4-FFF2-40B4-BE49-F238E27FC236}">
                    <a16:creationId xmlns:a16="http://schemas.microsoft.com/office/drawing/2014/main" id="{430F6D32-0CBF-11E9-75A7-3C96898C9F09}"/>
                  </a:ext>
                </a:extLst>
              </p:cNvPr>
              <p:cNvSpPr>
                <a:spLocks noChangeAspect="1"/>
              </p:cNvSpPr>
              <p:nvPr/>
            </p:nvSpPr>
            <p:spPr>
              <a:xfrm>
                <a:off x="4708816" y="3301038"/>
                <a:ext cx="548760" cy="548640"/>
              </a:xfrm>
              <a:custGeom>
                <a:avLst/>
                <a:gdLst>
                  <a:gd name="connsiteX0" fmla="*/ 61913 w 381083"/>
                  <a:gd name="connsiteY0" fmla="*/ 0 h 381000"/>
                  <a:gd name="connsiteX1" fmla="*/ 0 w 381083"/>
                  <a:gd name="connsiteY1" fmla="*/ 61913 h 381000"/>
                  <a:gd name="connsiteX2" fmla="*/ 0 w 381083"/>
                  <a:gd name="connsiteY2" fmla="*/ 280988 h 381000"/>
                  <a:gd name="connsiteX3" fmla="*/ 61913 w 381083"/>
                  <a:gd name="connsiteY3" fmla="*/ 342900 h 381000"/>
                  <a:gd name="connsiteX4" fmla="*/ 153429 w 381083"/>
                  <a:gd name="connsiteY4" fmla="*/ 342900 h 381000"/>
                  <a:gd name="connsiteX5" fmla="*/ 157542 w 381083"/>
                  <a:gd name="connsiteY5" fmla="*/ 331106 h 381000"/>
                  <a:gd name="connsiteX6" fmla="*/ 233658 w 381083"/>
                  <a:gd name="connsiteY6" fmla="*/ 178752 h 381000"/>
                  <a:gd name="connsiteX7" fmla="*/ 318905 w 381083"/>
                  <a:gd name="connsiteY7" fmla="*/ 178752 h 381000"/>
                  <a:gd name="connsiteX8" fmla="*/ 342900 w 381083"/>
                  <a:gd name="connsiteY8" fmla="*/ 226781 h 381000"/>
                  <a:gd name="connsiteX9" fmla="*/ 342900 w 381083"/>
                  <a:gd name="connsiteY9" fmla="*/ 61913 h 381000"/>
                  <a:gd name="connsiteX10" fmla="*/ 280988 w 381083"/>
                  <a:gd name="connsiteY10" fmla="*/ 0 h 381000"/>
                  <a:gd name="connsiteX11" fmla="*/ 61913 w 381083"/>
                  <a:gd name="connsiteY11" fmla="*/ 0 h 381000"/>
                  <a:gd name="connsiteX12" fmla="*/ 272034 w 381083"/>
                  <a:gd name="connsiteY12" fmla="*/ 119646 h 381000"/>
                  <a:gd name="connsiteX13" fmla="*/ 143376 w 381083"/>
                  <a:gd name="connsiteY13" fmla="*/ 248157 h 381000"/>
                  <a:gd name="connsiteX14" fmla="*/ 123176 w 381083"/>
                  <a:gd name="connsiteY14" fmla="*/ 248149 h 381000"/>
                  <a:gd name="connsiteX15" fmla="*/ 70869 w 381083"/>
                  <a:gd name="connsiteY15" fmla="*/ 195840 h 381000"/>
                  <a:gd name="connsiteX16" fmla="*/ 70869 w 381083"/>
                  <a:gd name="connsiteY16" fmla="*/ 175633 h 381000"/>
                  <a:gd name="connsiteX17" fmla="*/ 91075 w 381083"/>
                  <a:gd name="connsiteY17" fmla="*/ 175635 h 381000"/>
                  <a:gd name="connsiteX18" fmla="*/ 133285 w 381083"/>
                  <a:gd name="connsiteY18" fmla="*/ 217848 h 381000"/>
                  <a:gd name="connsiteX19" fmla="*/ 251841 w 381083"/>
                  <a:gd name="connsiteY19" fmla="*/ 99429 h 381000"/>
                  <a:gd name="connsiteX20" fmla="*/ 272045 w 381083"/>
                  <a:gd name="connsiteY20" fmla="*/ 99441 h 381000"/>
                  <a:gd name="connsiteX21" fmla="*/ 272034 w 381083"/>
                  <a:gd name="connsiteY21" fmla="*/ 119646 h 381000"/>
                  <a:gd name="connsiteX22" fmla="*/ 250727 w 381083"/>
                  <a:gd name="connsiteY22" fmla="*/ 187263 h 381000"/>
                  <a:gd name="connsiteX23" fmla="*/ 174586 w 381083"/>
                  <a:gd name="connsiteY23" fmla="*/ 339631 h 381000"/>
                  <a:gd name="connsiteX24" fmla="*/ 200168 w 381083"/>
                  <a:gd name="connsiteY24" fmla="*/ 381000 h 381000"/>
                  <a:gd name="connsiteX25" fmla="*/ 352450 w 381083"/>
                  <a:gd name="connsiteY25" fmla="*/ 381000 h 381000"/>
                  <a:gd name="connsiteX26" fmla="*/ 378032 w 381083"/>
                  <a:gd name="connsiteY26" fmla="*/ 339631 h 381000"/>
                  <a:gd name="connsiteX27" fmla="*/ 301891 w 381083"/>
                  <a:gd name="connsiteY27" fmla="*/ 187263 h 381000"/>
                  <a:gd name="connsiteX28" fmla="*/ 250727 w 381083"/>
                  <a:gd name="connsiteY28" fmla="*/ 187263 h 381000"/>
                  <a:gd name="connsiteX29" fmla="*/ 285841 w 381083"/>
                  <a:gd name="connsiteY29" fmla="*/ 238041 h 381000"/>
                  <a:gd name="connsiteX30" fmla="*/ 285841 w 381083"/>
                  <a:gd name="connsiteY30" fmla="*/ 295225 h 381000"/>
                  <a:gd name="connsiteX31" fmla="*/ 276309 w 381083"/>
                  <a:gd name="connsiteY31" fmla="*/ 304754 h 381000"/>
                  <a:gd name="connsiteX32" fmla="*/ 266776 w 381083"/>
                  <a:gd name="connsiteY32" fmla="*/ 295225 h 381000"/>
                  <a:gd name="connsiteX33" fmla="*/ 266776 w 381083"/>
                  <a:gd name="connsiteY33" fmla="*/ 238041 h 381000"/>
                  <a:gd name="connsiteX34" fmla="*/ 276309 w 381083"/>
                  <a:gd name="connsiteY34" fmla="*/ 228512 h 381000"/>
                  <a:gd name="connsiteX35" fmla="*/ 285841 w 381083"/>
                  <a:gd name="connsiteY35" fmla="*/ 238041 h 381000"/>
                  <a:gd name="connsiteX36" fmla="*/ 276309 w 381083"/>
                  <a:gd name="connsiteY36" fmla="*/ 342877 h 381000"/>
                  <a:gd name="connsiteX37" fmla="*/ 266776 w 381083"/>
                  <a:gd name="connsiteY37" fmla="*/ 333346 h 381000"/>
                  <a:gd name="connsiteX38" fmla="*/ 276309 w 381083"/>
                  <a:gd name="connsiteY38" fmla="*/ 323816 h 381000"/>
                  <a:gd name="connsiteX39" fmla="*/ 285841 w 381083"/>
                  <a:gd name="connsiteY39" fmla="*/ 333346 h 381000"/>
                  <a:gd name="connsiteX40" fmla="*/ 276309 w 381083"/>
                  <a:gd name="connsiteY40" fmla="*/ 342877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81083" h="381000">
                    <a:moveTo>
                      <a:pt x="61913" y="0"/>
                    </a:moveTo>
                    <a:cubicBezTo>
                      <a:pt x="27719" y="0"/>
                      <a:pt x="0" y="27719"/>
                      <a:pt x="0" y="61913"/>
                    </a:cubicBezTo>
                    <a:lnTo>
                      <a:pt x="0" y="280988"/>
                    </a:lnTo>
                    <a:cubicBezTo>
                      <a:pt x="0" y="315180"/>
                      <a:pt x="27719" y="342900"/>
                      <a:pt x="61913" y="342900"/>
                    </a:cubicBezTo>
                    <a:lnTo>
                      <a:pt x="153429" y="342900"/>
                    </a:lnTo>
                    <a:cubicBezTo>
                      <a:pt x="154252" y="338938"/>
                      <a:pt x="155606" y="334981"/>
                      <a:pt x="157542" y="331106"/>
                    </a:cubicBezTo>
                    <a:lnTo>
                      <a:pt x="233658" y="178752"/>
                    </a:lnTo>
                    <a:cubicBezTo>
                      <a:pt x="251212" y="143616"/>
                      <a:pt x="301350" y="143616"/>
                      <a:pt x="318905" y="178752"/>
                    </a:cubicBezTo>
                    <a:lnTo>
                      <a:pt x="342900" y="226781"/>
                    </a:lnTo>
                    <a:lnTo>
                      <a:pt x="342900" y="61913"/>
                    </a:lnTo>
                    <a:cubicBezTo>
                      <a:pt x="342900" y="27719"/>
                      <a:pt x="315180" y="0"/>
                      <a:pt x="280988" y="0"/>
                    </a:cubicBezTo>
                    <a:lnTo>
                      <a:pt x="61913" y="0"/>
                    </a:lnTo>
                    <a:close/>
                    <a:moveTo>
                      <a:pt x="272034" y="119646"/>
                    </a:moveTo>
                    <a:lnTo>
                      <a:pt x="143376" y="248157"/>
                    </a:lnTo>
                    <a:cubicBezTo>
                      <a:pt x="137794" y="253731"/>
                      <a:pt x="128753" y="253727"/>
                      <a:pt x="123176" y="248149"/>
                    </a:cubicBezTo>
                    <a:lnTo>
                      <a:pt x="70869" y="195840"/>
                    </a:lnTo>
                    <a:cubicBezTo>
                      <a:pt x="65289" y="190260"/>
                      <a:pt x="65289" y="181213"/>
                      <a:pt x="70869" y="175633"/>
                    </a:cubicBezTo>
                    <a:cubicBezTo>
                      <a:pt x="76449" y="170056"/>
                      <a:pt x="85495" y="170056"/>
                      <a:pt x="91075" y="175635"/>
                    </a:cubicBezTo>
                    <a:lnTo>
                      <a:pt x="133285" y="217848"/>
                    </a:lnTo>
                    <a:lnTo>
                      <a:pt x="251841" y="99429"/>
                    </a:lnTo>
                    <a:cubicBezTo>
                      <a:pt x="257423" y="93852"/>
                      <a:pt x="266470" y="93858"/>
                      <a:pt x="272045" y="99441"/>
                    </a:cubicBezTo>
                    <a:cubicBezTo>
                      <a:pt x="277623" y="105023"/>
                      <a:pt x="277618" y="114070"/>
                      <a:pt x="272034" y="119646"/>
                    </a:cubicBezTo>
                    <a:close/>
                    <a:moveTo>
                      <a:pt x="250727" y="187263"/>
                    </a:moveTo>
                    <a:lnTo>
                      <a:pt x="174586" y="339631"/>
                    </a:lnTo>
                    <a:cubicBezTo>
                      <a:pt x="165085" y="358639"/>
                      <a:pt x="178914" y="381000"/>
                      <a:pt x="200168" y="381000"/>
                    </a:cubicBezTo>
                    <a:lnTo>
                      <a:pt x="352450" y="381000"/>
                    </a:lnTo>
                    <a:cubicBezTo>
                      <a:pt x="373704" y="381000"/>
                      <a:pt x="387530" y="358641"/>
                      <a:pt x="378032" y="339631"/>
                    </a:cubicBezTo>
                    <a:lnTo>
                      <a:pt x="301891" y="187263"/>
                    </a:lnTo>
                    <a:cubicBezTo>
                      <a:pt x="291356" y="166179"/>
                      <a:pt x="261263" y="166179"/>
                      <a:pt x="250727" y="187263"/>
                    </a:cubicBezTo>
                    <a:close/>
                    <a:moveTo>
                      <a:pt x="285841" y="238041"/>
                    </a:moveTo>
                    <a:lnTo>
                      <a:pt x="285841" y="295225"/>
                    </a:lnTo>
                    <a:cubicBezTo>
                      <a:pt x="285841" y="300489"/>
                      <a:pt x="281574" y="304754"/>
                      <a:pt x="276309" y="304754"/>
                    </a:cubicBezTo>
                    <a:cubicBezTo>
                      <a:pt x="271043" y="304754"/>
                      <a:pt x="266776" y="300489"/>
                      <a:pt x="266776" y="295225"/>
                    </a:cubicBezTo>
                    <a:lnTo>
                      <a:pt x="266776" y="238041"/>
                    </a:lnTo>
                    <a:cubicBezTo>
                      <a:pt x="266776" y="232778"/>
                      <a:pt x="271043" y="228512"/>
                      <a:pt x="276309" y="228512"/>
                    </a:cubicBezTo>
                    <a:cubicBezTo>
                      <a:pt x="281574" y="228512"/>
                      <a:pt x="285841" y="232778"/>
                      <a:pt x="285841" y="238041"/>
                    </a:cubicBezTo>
                    <a:close/>
                    <a:moveTo>
                      <a:pt x="276309" y="342877"/>
                    </a:moveTo>
                    <a:cubicBezTo>
                      <a:pt x="271043" y="342877"/>
                      <a:pt x="266776" y="338610"/>
                      <a:pt x="266776" y="333346"/>
                    </a:cubicBezTo>
                    <a:cubicBezTo>
                      <a:pt x="266776" y="328083"/>
                      <a:pt x="271043" y="323816"/>
                      <a:pt x="276309" y="323816"/>
                    </a:cubicBezTo>
                    <a:cubicBezTo>
                      <a:pt x="281574" y="323816"/>
                      <a:pt x="285841" y="328083"/>
                      <a:pt x="285841" y="333346"/>
                    </a:cubicBezTo>
                    <a:cubicBezTo>
                      <a:pt x="285841" y="338610"/>
                      <a:pt x="281574" y="342877"/>
                      <a:pt x="276309" y="342877"/>
                    </a:cubicBez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Calibri" panose="020F0502020204030204"/>
                  <a:ea typeface="+mn-ea"/>
                  <a:cs typeface="Segoe UI" pitchFamily="34" charset="0"/>
                </a:endParaRPr>
              </a:p>
            </p:txBody>
          </p:sp>
          <p:sp>
            <p:nvSpPr>
              <p:cNvPr id="8" name="Graphic 211">
                <a:extLst>
                  <a:ext uri="{FF2B5EF4-FFF2-40B4-BE49-F238E27FC236}">
                    <a16:creationId xmlns:a16="http://schemas.microsoft.com/office/drawing/2014/main" id="{D816B7EE-E6F8-F54D-F31F-E78F53C36E80}"/>
                  </a:ext>
                </a:extLst>
              </p:cNvPr>
              <p:cNvSpPr>
                <a:spLocks noChangeAspect="1"/>
              </p:cNvSpPr>
              <p:nvPr/>
            </p:nvSpPr>
            <p:spPr>
              <a:xfrm>
                <a:off x="6931426" y="3301038"/>
                <a:ext cx="548664" cy="548640"/>
              </a:xfrm>
              <a:custGeom>
                <a:avLst/>
                <a:gdLst>
                  <a:gd name="connsiteX0" fmla="*/ 88939 w 342995"/>
                  <a:gd name="connsiteY0" fmla="*/ 227131 h 342980"/>
                  <a:gd name="connsiteX1" fmla="*/ 115880 w 342995"/>
                  <a:gd name="connsiteY1" fmla="*/ 227131 h 342980"/>
                  <a:gd name="connsiteX2" fmla="*/ 115880 w 342995"/>
                  <a:gd name="connsiteY2" fmla="*/ 254072 h 342980"/>
                  <a:gd name="connsiteX3" fmla="*/ 65056 w 342995"/>
                  <a:gd name="connsiteY3" fmla="*/ 304880 h 342980"/>
                  <a:gd name="connsiteX4" fmla="*/ 95250 w 342995"/>
                  <a:gd name="connsiteY4" fmla="*/ 304880 h 342980"/>
                  <a:gd name="connsiteX5" fmla="*/ 114172 w 342995"/>
                  <a:gd name="connsiteY5" fmla="*/ 321709 h 342980"/>
                  <a:gd name="connsiteX6" fmla="*/ 114300 w 342995"/>
                  <a:gd name="connsiteY6" fmla="*/ 323930 h 342980"/>
                  <a:gd name="connsiteX7" fmla="*/ 95250 w 342995"/>
                  <a:gd name="connsiteY7" fmla="*/ 342980 h 342980"/>
                  <a:gd name="connsiteX8" fmla="*/ 19050 w 342995"/>
                  <a:gd name="connsiteY8" fmla="*/ 342980 h 342980"/>
                  <a:gd name="connsiteX9" fmla="*/ 0 w 342995"/>
                  <a:gd name="connsiteY9" fmla="*/ 323930 h 342980"/>
                  <a:gd name="connsiteX10" fmla="*/ 0 w 342995"/>
                  <a:gd name="connsiteY10" fmla="*/ 247730 h 342980"/>
                  <a:gd name="connsiteX11" fmla="*/ 19050 w 342995"/>
                  <a:gd name="connsiteY11" fmla="*/ 228680 h 342980"/>
                  <a:gd name="connsiteX12" fmla="*/ 38100 w 342995"/>
                  <a:gd name="connsiteY12" fmla="*/ 247730 h 342980"/>
                  <a:gd name="connsiteX13" fmla="*/ 38100 w 342995"/>
                  <a:gd name="connsiteY13" fmla="*/ 277962 h 342980"/>
                  <a:gd name="connsiteX14" fmla="*/ 88939 w 342995"/>
                  <a:gd name="connsiteY14" fmla="*/ 227131 h 342980"/>
                  <a:gd name="connsiteX15" fmla="*/ 247745 w 342995"/>
                  <a:gd name="connsiteY15" fmla="*/ 342980 h 342980"/>
                  <a:gd name="connsiteX16" fmla="*/ 228695 w 342995"/>
                  <a:gd name="connsiteY16" fmla="*/ 323930 h 342980"/>
                  <a:gd name="connsiteX17" fmla="*/ 247745 w 342995"/>
                  <a:gd name="connsiteY17" fmla="*/ 304880 h 342980"/>
                  <a:gd name="connsiteX18" fmla="*/ 277901 w 342995"/>
                  <a:gd name="connsiteY18" fmla="*/ 304880 h 342980"/>
                  <a:gd name="connsiteX19" fmla="*/ 227126 w 342995"/>
                  <a:gd name="connsiteY19" fmla="*/ 254066 h 342980"/>
                  <a:gd name="connsiteX20" fmla="*/ 225550 w 342995"/>
                  <a:gd name="connsiteY20" fmla="*/ 228920 h 342980"/>
                  <a:gd name="connsiteX21" fmla="*/ 227137 w 342995"/>
                  <a:gd name="connsiteY21" fmla="*/ 227126 h 342980"/>
                  <a:gd name="connsiteX22" fmla="*/ 254077 w 342995"/>
                  <a:gd name="connsiteY22" fmla="*/ 227137 h 342980"/>
                  <a:gd name="connsiteX23" fmla="*/ 304895 w 342995"/>
                  <a:gd name="connsiteY23" fmla="*/ 278000 h 342980"/>
                  <a:gd name="connsiteX24" fmla="*/ 304895 w 342995"/>
                  <a:gd name="connsiteY24" fmla="*/ 247730 h 342980"/>
                  <a:gd name="connsiteX25" fmla="*/ 321724 w 342995"/>
                  <a:gd name="connsiteY25" fmla="*/ 228808 h 342980"/>
                  <a:gd name="connsiteX26" fmla="*/ 323945 w 342995"/>
                  <a:gd name="connsiteY26" fmla="*/ 228680 h 342980"/>
                  <a:gd name="connsiteX27" fmla="*/ 342995 w 342995"/>
                  <a:gd name="connsiteY27" fmla="*/ 247730 h 342980"/>
                  <a:gd name="connsiteX28" fmla="*/ 342995 w 342995"/>
                  <a:gd name="connsiteY28" fmla="*/ 323930 h 342980"/>
                  <a:gd name="connsiteX29" fmla="*/ 323945 w 342995"/>
                  <a:gd name="connsiteY29" fmla="*/ 342980 h 342980"/>
                  <a:gd name="connsiteX30" fmla="*/ 247745 w 342995"/>
                  <a:gd name="connsiteY30" fmla="*/ 342980 h 342980"/>
                  <a:gd name="connsiteX31" fmla="*/ 95250 w 342995"/>
                  <a:gd name="connsiteY31" fmla="*/ 0 h 342980"/>
                  <a:gd name="connsiteX32" fmla="*/ 114300 w 342995"/>
                  <a:gd name="connsiteY32" fmla="*/ 19050 h 342980"/>
                  <a:gd name="connsiteX33" fmla="*/ 95250 w 342995"/>
                  <a:gd name="connsiteY33" fmla="*/ 38100 h 342980"/>
                  <a:gd name="connsiteX34" fmla="*/ 65094 w 342995"/>
                  <a:gd name="connsiteY34" fmla="*/ 38100 h 342980"/>
                  <a:gd name="connsiteX35" fmla="*/ 115870 w 342995"/>
                  <a:gd name="connsiteY35" fmla="*/ 88929 h 342980"/>
                  <a:gd name="connsiteX36" fmla="*/ 117444 w 342995"/>
                  <a:gd name="connsiteY36" fmla="*/ 114075 h 342980"/>
                  <a:gd name="connsiteX37" fmla="*/ 115859 w 342995"/>
                  <a:gd name="connsiteY37" fmla="*/ 115870 h 342980"/>
                  <a:gd name="connsiteX38" fmla="*/ 88918 w 342995"/>
                  <a:gd name="connsiteY38" fmla="*/ 115859 h 342980"/>
                  <a:gd name="connsiteX39" fmla="*/ 38100 w 342995"/>
                  <a:gd name="connsiteY39" fmla="*/ 64999 h 342980"/>
                  <a:gd name="connsiteX40" fmla="*/ 38100 w 342995"/>
                  <a:gd name="connsiteY40" fmla="*/ 95250 h 342980"/>
                  <a:gd name="connsiteX41" fmla="*/ 21272 w 342995"/>
                  <a:gd name="connsiteY41" fmla="*/ 114172 h 342980"/>
                  <a:gd name="connsiteX42" fmla="*/ 19050 w 342995"/>
                  <a:gd name="connsiteY42" fmla="*/ 114300 h 342980"/>
                  <a:gd name="connsiteX43" fmla="*/ 0 w 342995"/>
                  <a:gd name="connsiteY43" fmla="*/ 95250 h 342980"/>
                  <a:gd name="connsiteX44" fmla="*/ 0 w 342995"/>
                  <a:gd name="connsiteY44" fmla="*/ 19050 h 342980"/>
                  <a:gd name="connsiteX45" fmla="*/ 19050 w 342995"/>
                  <a:gd name="connsiteY45" fmla="*/ 0 h 342980"/>
                  <a:gd name="connsiteX46" fmla="*/ 95250 w 342995"/>
                  <a:gd name="connsiteY46" fmla="*/ 0 h 342980"/>
                  <a:gd name="connsiteX47" fmla="*/ 323945 w 342995"/>
                  <a:gd name="connsiteY47" fmla="*/ 0 h 342980"/>
                  <a:gd name="connsiteX48" fmla="*/ 342995 w 342995"/>
                  <a:gd name="connsiteY48" fmla="*/ 19050 h 342980"/>
                  <a:gd name="connsiteX49" fmla="*/ 342995 w 342995"/>
                  <a:gd name="connsiteY49" fmla="*/ 95250 h 342980"/>
                  <a:gd name="connsiteX50" fmla="*/ 323945 w 342995"/>
                  <a:gd name="connsiteY50" fmla="*/ 114300 h 342980"/>
                  <a:gd name="connsiteX51" fmla="*/ 304895 w 342995"/>
                  <a:gd name="connsiteY51" fmla="*/ 95250 h 342980"/>
                  <a:gd name="connsiteX52" fmla="*/ 304895 w 342995"/>
                  <a:gd name="connsiteY52" fmla="*/ 64999 h 342980"/>
                  <a:gd name="connsiteX53" fmla="*/ 254074 w 342995"/>
                  <a:gd name="connsiteY53" fmla="*/ 115861 h 342980"/>
                  <a:gd name="connsiteX54" fmla="*/ 228930 w 342995"/>
                  <a:gd name="connsiteY54" fmla="*/ 117451 h 342980"/>
                  <a:gd name="connsiteX55" fmla="*/ 227133 w 342995"/>
                  <a:gd name="connsiteY55" fmla="*/ 115867 h 342980"/>
                  <a:gd name="connsiteX56" fmla="*/ 227129 w 342995"/>
                  <a:gd name="connsiteY56" fmla="*/ 88926 h 342980"/>
                  <a:gd name="connsiteX57" fmla="*/ 277920 w 342995"/>
                  <a:gd name="connsiteY57" fmla="*/ 38100 h 342980"/>
                  <a:gd name="connsiteX58" fmla="*/ 247745 w 342995"/>
                  <a:gd name="connsiteY58" fmla="*/ 38100 h 342980"/>
                  <a:gd name="connsiteX59" fmla="*/ 228823 w 342995"/>
                  <a:gd name="connsiteY59" fmla="*/ 21272 h 342980"/>
                  <a:gd name="connsiteX60" fmla="*/ 228695 w 342995"/>
                  <a:gd name="connsiteY60" fmla="*/ 19050 h 342980"/>
                  <a:gd name="connsiteX61" fmla="*/ 247745 w 342995"/>
                  <a:gd name="connsiteY61" fmla="*/ 0 h 342980"/>
                  <a:gd name="connsiteX62" fmla="*/ 323945 w 342995"/>
                  <a:gd name="connsiteY62" fmla="*/ 0 h 34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342995" h="342980">
                    <a:moveTo>
                      <a:pt x="88939" y="227131"/>
                    </a:moveTo>
                    <a:cubicBezTo>
                      <a:pt x="96379" y="219692"/>
                      <a:pt x="108441" y="219692"/>
                      <a:pt x="115880" y="227131"/>
                    </a:cubicBezTo>
                    <a:cubicBezTo>
                      <a:pt x="123320" y="234570"/>
                      <a:pt x="123320" y="246633"/>
                      <a:pt x="115880" y="254072"/>
                    </a:cubicBezTo>
                    <a:lnTo>
                      <a:pt x="65056" y="304880"/>
                    </a:lnTo>
                    <a:lnTo>
                      <a:pt x="95250" y="304880"/>
                    </a:lnTo>
                    <a:cubicBezTo>
                      <a:pt x="105020" y="304880"/>
                      <a:pt x="113071" y="312235"/>
                      <a:pt x="114172" y="321709"/>
                    </a:cubicBezTo>
                    <a:lnTo>
                      <a:pt x="114300" y="323930"/>
                    </a:lnTo>
                    <a:cubicBezTo>
                      <a:pt x="114300" y="334451"/>
                      <a:pt x="105771" y="342980"/>
                      <a:pt x="95250" y="342980"/>
                    </a:cubicBezTo>
                    <a:lnTo>
                      <a:pt x="19050" y="342980"/>
                    </a:lnTo>
                    <a:cubicBezTo>
                      <a:pt x="8529" y="342980"/>
                      <a:pt x="0" y="334451"/>
                      <a:pt x="0" y="323930"/>
                    </a:cubicBezTo>
                    <a:lnTo>
                      <a:pt x="0" y="247730"/>
                    </a:lnTo>
                    <a:cubicBezTo>
                      <a:pt x="0" y="237209"/>
                      <a:pt x="8529" y="228680"/>
                      <a:pt x="19050" y="228680"/>
                    </a:cubicBezTo>
                    <a:cubicBezTo>
                      <a:pt x="29571" y="228680"/>
                      <a:pt x="38100" y="237209"/>
                      <a:pt x="38100" y="247730"/>
                    </a:cubicBezTo>
                    <a:lnTo>
                      <a:pt x="38100" y="277962"/>
                    </a:lnTo>
                    <a:lnTo>
                      <a:pt x="88939" y="227131"/>
                    </a:lnTo>
                    <a:close/>
                    <a:moveTo>
                      <a:pt x="247745" y="342980"/>
                    </a:moveTo>
                    <a:cubicBezTo>
                      <a:pt x="237224" y="342980"/>
                      <a:pt x="228695" y="334451"/>
                      <a:pt x="228695" y="323930"/>
                    </a:cubicBezTo>
                    <a:cubicBezTo>
                      <a:pt x="228695" y="313409"/>
                      <a:pt x="237224" y="304880"/>
                      <a:pt x="247745" y="304880"/>
                    </a:cubicBezTo>
                    <a:lnTo>
                      <a:pt x="277901" y="304880"/>
                    </a:lnTo>
                    <a:lnTo>
                      <a:pt x="227126" y="254066"/>
                    </a:lnTo>
                    <a:cubicBezTo>
                      <a:pt x="220262" y="247197"/>
                      <a:pt x="219738" y="236391"/>
                      <a:pt x="225550" y="228920"/>
                    </a:cubicBezTo>
                    <a:lnTo>
                      <a:pt x="227137" y="227126"/>
                    </a:lnTo>
                    <a:cubicBezTo>
                      <a:pt x="234578" y="219688"/>
                      <a:pt x="246640" y="219694"/>
                      <a:pt x="254077" y="227137"/>
                    </a:cubicBezTo>
                    <a:lnTo>
                      <a:pt x="304895" y="278000"/>
                    </a:lnTo>
                    <a:lnTo>
                      <a:pt x="304895" y="247730"/>
                    </a:lnTo>
                    <a:cubicBezTo>
                      <a:pt x="304895" y="237961"/>
                      <a:pt x="312250" y="229909"/>
                      <a:pt x="321724" y="228808"/>
                    </a:cubicBezTo>
                    <a:lnTo>
                      <a:pt x="323945" y="228680"/>
                    </a:lnTo>
                    <a:cubicBezTo>
                      <a:pt x="334467" y="228680"/>
                      <a:pt x="342995" y="237209"/>
                      <a:pt x="342995" y="247730"/>
                    </a:cubicBezTo>
                    <a:lnTo>
                      <a:pt x="342995" y="323930"/>
                    </a:lnTo>
                    <a:cubicBezTo>
                      <a:pt x="342995" y="334451"/>
                      <a:pt x="334467" y="342980"/>
                      <a:pt x="323945" y="342980"/>
                    </a:cubicBezTo>
                    <a:lnTo>
                      <a:pt x="247745" y="342980"/>
                    </a:lnTo>
                    <a:close/>
                    <a:moveTo>
                      <a:pt x="95250" y="0"/>
                    </a:moveTo>
                    <a:cubicBezTo>
                      <a:pt x="105771" y="0"/>
                      <a:pt x="114300" y="8529"/>
                      <a:pt x="114300" y="19050"/>
                    </a:cubicBezTo>
                    <a:cubicBezTo>
                      <a:pt x="114300" y="29571"/>
                      <a:pt x="105771" y="38100"/>
                      <a:pt x="95250" y="38100"/>
                    </a:cubicBezTo>
                    <a:lnTo>
                      <a:pt x="65094" y="38100"/>
                    </a:lnTo>
                    <a:lnTo>
                      <a:pt x="115870" y="88929"/>
                    </a:lnTo>
                    <a:cubicBezTo>
                      <a:pt x="122734" y="95799"/>
                      <a:pt x="123258" y="106605"/>
                      <a:pt x="117444" y="114075"/>
                    </a:cubicBezTo>
                    <a:lnTo>
                      <a:pt x="115859" y="115870"/>
                    </a:lnTo>
                    <a:cubicBezTo>
                      <a:pt x="108416" y="123306"/>
                      <a:pt x="96355" y="123301"/>
                      <a:pt x="88918" y="115859"/>
                    </a:cubicBezTo>
                    <a:lnTo>
                      <a:pt x="38100" y="64999"/>
                    </a:lnTo>
                    <a:lnTo>
                      <a:pt x="38100" y="95250"/>
                    </a:lnTo>
                    <a:cubicBezTo>
                      <a:pt x="38100" y="105020"/>
                      <a:pt x="30746" y="113071"/>
                      <a:pt x="21272" y="114172"/>
                    </a:cubicBezTo>
                    <a:lnTo>
                      <a:pt x="19050" y="114300"/>
                    </a:lnTo>
                    <a:cubicBezTo>
                      <a:pt x="8529" y="114300"/>
                      <a:pt x="0" y="105771"/>
                      <a:pt x="0" y="95250"/>
                    </a:cubicBezTo>
                    <a:lnTo>
                      <a:pt x="0" y="19050"/>
                    </a:lnTo>
                    <a:cubicBezTo>
                      <a:pt x="0" y="8529"/>
                      <a:pt x="8529" y="0"/>
                      <a:pt x="19050" y="0"/>
                    </a:cubicBezTo>
                    <a:lnTo>
                      <a:pt x="95250" y="0"/>
                    </a:lnTo>
                    <a:close/>
                    <a:moveTo>
                      <a:pt x="323945" y="0"/>
                    </a:moveTo>
                    <a:cubicBezTo>
                      <a:pt x="334467" y="0"/>
                      <a:pt x="342995" y="8529"/>
                      <a:pt x="342995" y="19050"/>
                    </a:cubicBezTo>
                    <a:lnTo>
                      <a:pt x="342995" y="95250"/>
                    </a:lnTo>
                    <a:cubicBezTo>
                      <a:pt x="342995" y="105771"/>
                      <a:pt x="334467" y="114300"/>
                      <a:pt x="323945" y="114300"/>
                    </a:cubicBezTo>
                    <a:cubicBezTo>
                      <a:pt x="313424" y="114300"/>
                      <a:pt x="304895" y="105771"/>
                      <a:pt x="304895" y="95250"/>
                    </a:cubicBezTo>
                    <a:lnTo>
                      <a:pt x="304895" y="64999"/>
                    </a:lnTo>
                    <a:lnTo>
                      <a:pt x="254074" y="115861"/>
                    </a:lnTo>
                    <a:cubicBezTo>
                      <a:pt x="247208" y="122730"/>
                      <a:pt x="236403" y="123261"/>
                      <a:pt x="228930" y="117451"/>
                    </a:cubicBezTo>
                    <a:lnTo>
                      <a:pt x="227133" y="115867"/>
                    </a:lnTo>
                    <a:cubicBezTo>
                      <a:pt x="219692" y="108429"/>
                      <a:pt x="219690" y="96367"/>
                      <a:pt x="227129" y="88926"/>
                    </a:cubicBezTo>
                    <a:lnTo>
                      <a:pt x="277920" y="38100"/>
                    </a:lnTo>
                    <a:lnTo>
                      <a:pt x="247745" y="38100"/>
                    </a:lnTo>
                    <a:cubicBezTo>
                      <a:pt x="237976" y="38100"/>
                      <a:pt x="229924" y="30746"/>
                      <a:pt x="228823" y="21272"/>
                    </a:cubicBezTo>
                    <a:lnTo>
                      <a:pt x="228695" y="19050"/>
                    </a:lnTo>
                    <a:cubicBezTo>
                      <a:pt x="228695" y="8529"/>
                      <a:pt x="237224" y="0"/>
                      <a:pt x="247745" y="0"/>
                    </a:cubicBezTo>
                    <a:lnTo>
                      <a:pt x="323945" y="0"/>
                    </a:ln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Calibri" panose="020F0502020204030204"/>
                  <a:ea typeface="+mn-ea"/>
                  <a:cs typeface="Segoe UI" pitchFamily="34" charset="0"/>
                </a:endParaRPr>
              </a:p>
            </p:txBody>
          </p:sp>
          <p:sp>
            <p:nvSpPr>
              <p:cNvPr id="9" name="Graphic 118">
                <a:extLst>
                  <a:ext uri="{FF2B5EF4-FFF2-40B4-BE49-F238E27FC236}">
                    <a16:creationId xmlns:a16="http://schemas.microsoft.com/office/drawing/2014/main" id="{F7F1EB81-D7F7-B08B-62C4-5C18716193D8}"/>
                  </a:ext>
                </a:extLst>
              </p:cNvPr>
              <p:cNvSpPr>
                <a:spLocks noChangeAspect="1"/>
              </p:cNvSpPr>
              <p:nvPr/>
            </p:nvSpPr>
            <p:spPr>
              <a:xfrm>
                <a:off x="9160717" y="3301038"/>
                <a:ext cx="535208" cy="548640"/>
              </a:xfrm>
              <a:custGeom>
                <a:avLst/>
                <a:gdLst>
                  <a:gd name="connsiteX0" fmla="*/ 161925 w 381000"/>
                  <a:gd name="connsiteY0" fmla="*/ 352481 h 390562"/>
                  <a:gd name="connsiteX1" fmla="*/ 161921 w 381000"/>
                  <a:gd name="connsiteY1" fmla="*/ 315701 h 390562"/>
                  <a:gd name="connsiteX2" fmla="*/ 158191 w 381000"/>
                  <a:gd name="connsiteY2" fmla="*/ 311840 h 390562"/>
                  <a:gd name="connsiteX3" fmla="*/ 158191 w 381000"/>
                  <a:gd name="connsiteY3" fmla="*/ 187952 h 390562"/>
                  <a:gd name="connsiteX4" fmla="*/ 161910 w 381000"/>
                  <a:gd name="connsiteY4" fmla="*/ 184323 h 390562"/>
                  <a:gd name="connsiteX5" fmla="*/ 161906 w 381000"/>
                  <a:gd name="connsiteY5" fmla="*/ 133369 h 390562"/>
                  <a:gd name="connsiteX6" fmla="*/ 0 w 381000"/>
                  <a:gd name="connsiteY6" fmla="*/ 133369 h 390562"/>
                  <a:gd name="connsiteX7" fmla="*/ 0 w 381000"/>
                  <a:gd name="connsiteY7" fmla="*/ 290584 h 390562"/>
                  <a:gd name="connsiteX8" fmla="*/ 98 w 381000"/>
                  <a:gd name="connsiteY8" fmla="*/ 294097 h 390562"/>
                  <a:gd name="connsiteX9" fmla="*/ 61914 w 381000"/>
                  <a:gd name="connsiteY9" fmla="*/ 352495 h 390562"/>
                  <a:gd name="connsiteX10" fmla="*/ 161925 w 381000"/>
                  <a:gd name="connsiteY10" fmla="*/ 352481 h 390562"/>
                  <a:gd name="connsiteX11" fmla="*/ 352452 w 381000"/>
                  <a:gd name="connsiteY11" fmla="*/ 61911 h 390562"/>
                  <a:gd name="connsiteX12" fmla="*/ 352433 w 381000"/>
                  <a:gd name="connsiteY12" fmla="*/ 171064 h 390562"/>
                  <a:gd name="connsiteX13" fmla="*/ 266700 w 381000"/>
                  <a:gd name="connsiteY13" fmla="*/ 176892 h 390562"/>
                  <a:gd name="connsiteX14" fmla="*/ 190485 w 381000"/>
                  <a:gd name="connsiteY14" fmla="*/ 166944 h 390562"/>
                  <a:gd name="connsiteX15" fmla="*/ 190500 w 381000"/>
                  <a:gd name="connsiteY15" fmla="*/ 0 h 390562"/>
                  <a:gd name="connsiteX16" fmla="*/ 290539 w 381000"/>
                  <a:gd name="connsiteY16" fmla="*/ 0 h 390562"/>
                  <a:gd name="connsiteX17" fmla="*/ 352355 w 381000"/>
                  <a:gd name="connsiteY17" fmla="*/ 58398 h 390562"/>
                  <a:gd name="connsiteX18" fmla="*/ 352452 w 381000"/>
                  <a:gd name="connsiteY18" fmla="*/ 61911 h 390562"/>
                  <a:gd name="connsiteX19" fmla="*/ 161919 w 381000"/>
                  <a:gd name="connsiteY19" fmla="*/ 285429 h 390562"/>
                  <a:gd name="connsiteX20" fmla="*/ 161914 w 381000"/>
                  <a:gd name="connsiteY20" fmla="*/ 214374 h 390562"/>
                  <a:gd name="connsiteX21" fmla="*/ 171892 w 381000"/>
                  <a:gd name="connsiteY21" fmla="*/ 201188 h 390562"/>
                  <a:gd name="connsiteX22" fmla="*/ 190483 w 381000"/>
                  <a:gd name="connsiteY22" fmla="*/ 187611 h 390562"/>
                  <a:gd name="connsiteX23" fmla="*/ 261976 w 381000"/>
                  <a:gd name="connsiteY23" fmla="*/ 197340 h 390562"/>
                  <a:gd name="connsiteX24" fmla="*/ 266008 w 381000"/>
                  <a:gd name="connsiteY24" fmla="*/ 201188 h 390562"/>
                  <a:gd name="connsiteX25" fmla="*/ 266700 w 381000"/>
                  <a:gd name="connsiteY25" fmla="*/ 201902 h 390562"/>
                  <a:gd name="connsiteX26" fmla="*/ 267392 w 381000"/>
                  <a:gd name="connsiteY26" fmla="*/ 201188 h 390562"/>
                  <a:gd name="connsiteX27" fmla="*/ 271424 w 381000"/>
                  <a:gd name="connsiteY27" fmla="*/ 197340 h 390562"/>
                  <a:gd name="connsiteX28" fmla="*/ 352429 w 381000"/>
                  <a:gd name="connsiteY28" fmla="*/ 193317 h 390562"/>
                  <a:gd name="connsiteX29" fmla="*/ 361508 w 381000"/>
                  <a:gd name="connsiteY29" fmla="*/ 201188 h 390562"/>
                  <a:gd name="connsiteX30" fmla="*/ 361508 w 381000"/>
                  <a:gd name="connsiteY30" fmla="*/ 298604 h 390562"/>
                  <a:gd name="connsiteX31" fmla="*/ 276882 w 381000"/>
                  <a:gd name="connsiteY31" fmla="*/ 386198 h 390562"/>
                  <a:gd name="connsiteX32" fmla="*/ 266700 w 381000"/>
                  <a:gd name="connsiteY32" fmla="*/ 390562 h 390562"/>
                  <a:gd name="connsiteX33" fmla="*/ 256518 w 381000"/>
                  <a:gd name="connsiteY33" fmla="*/ 386198 h 390562"/>
                  <a:gd name="connsiteX34" fmla="*/ 171892 w 381000"/>
                  <a:gd name="connsiteY34" fmla="*/ 298604 h 390562"/>
                  <a:gd name="connsiteX35" fmla="*/ 161919 w 381000"/>
                  <a:gd name="connsiteY35" fmla="*/ 285429 h 390562"/>
                  <a:gd name="connsiteX36" fmla="*/ 161906 w 381000"/>
                  <a:gd name="connsiteY36" fmla="*/ 104794 h 390562"/>
                  <a:gd name="connsiteX37" fmla="*/ 161925 w 381000"/>
                  <a:gd name="connsiteY37" fmla="*/ 0 h 390562"/>
                  <a:gd name="connsiteX38" fmla="*/ 61925 w 381000"/>
                  <a:gd name="connsiteY38" fmla="*/ 0 h 390562"/>
                  <a:gd name="connsiteX39" fmla="*/ 11 w 381000"/>
                  <a:gd name="connsiteY39" fmla="*/ 61911 h 390562"/>
                  <a:gd name="connsiteX40" fmla="*/ 0 w 381000"/>
                  <a:gd name="connsiteY40" fmla="*/ 104794 h 390562"/>
                  <a:gd name="connsiteX41" fmla="*/ 161906 w 381000"/>
                  <a:gd name="connsiteY41" fmla="*/ 104794 h 390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381000" h="390562">
                    <a:moveTo>
                      <a:pt x="161925" y="352481"/>
                    </a:moveTo>
                    <a:lnTo>
                      <a:pt x="161921" y="315701"/>
                    </a:lnTo>
                    <a:lnTo>
                      <a:pt x="158191" y="311840"/>
                    </a:lnTo>
                    <a:cubicBezTo>
                      <a:pt x="125069" y="277558"/>
                      <a:pt x="125069" y="222234"/>
                      <a:pt x="158191" y="187952"/>
                    </a:cubicBezTo>
                    <a:cubicBezTo>
                      <a:pt x="159405" y="186697"/>
                      <a:pt x="160645" y="185487"/>
                      <a:pt x="161910" y="184323"/>
                    </a:cubicBezTo>
                    <a:lnTo>
                      <a:pt x="161906" y="133369"/>
                    </a:lnTo>
                    <a:lnTo>
                      <a:pt x="0" y="133369"/>
                    </a:lnTo>
                    <a:lnTo>
                      <a:pt x="0" y="290584"/>
                    </a:lnTo>
                    <a:lnTo>
                      <a:pt x="98" y="294097"/>
                    </a:lnTo>
                    <a:cubicBezTo>
                      <a:pt x="1919" y="326657"/>
                      <a:pt x="28899" y="352495"/>
                      <a:pt x="61914" y="352495"/>
                    </a:cubicBezTo>
                    <a:lnTo>
                      <a:pt x="161925" y="352481"/>
                    </a:lnTo>
                    <a:close/>
                    <a:moveTo>
                      <a:pt x="352452" y="61911"/>
                    </a:moveTo>
                    <a:lnTo>
                      <a:pt x="352433" y="171064"/>
                    </a:lnTo>
                    <a:cubicBezTo>
                      <a:pt x="325218" y="157224"/>
                      <a:pt x="292320" y="159168"/>
                      <a:pt x="266700" y="176892"/>
                    </a:cubicBezTo>
                    <a:cubicBezTo>
                      <a:pt x="244002" y="161189"/>
                      <a:pt x="215595" y="157874"/>
                      <a:pt x="190485" y="166944"/>
                    </a:cubicBezTo>
                    <a:lnTo>
                      <a:pt x="190500" y="0"/>
                    </a:lnTo>
                    <a:lnTo>
                      <a:pt x="290539" y="0"/>
                    </a:lnTo>
                    <a:cubicBezTo>
                      <a:pt x="323553" y="0"/>
                      <a:pt x="350533" y="25838"/>
                      <a:pt x="352355" y="58398"/>
                    </a:cubicBezTo>
                    <a:lnTo>
                      <a:pt x="352452" y="61911"/>
                    </a:lnTo>
                    <a:close/>
                    <a:moveTo>
                      <a:pt x="161919" y="285429"/>
                    </a:moveTo>
                    <a:cubicBezTo>
                      <a:pt x="149228" y="263645"/>
                      <a:pt x="149226" y="236160"/>
                      <a:pt x="161914" y="214374"/>
                    </a:cubicBezTo>
                    <a:cubicBezTo>
                      <a:pt x="164649" y="209675"/>
                      <a:pt x="167975" y="205242"/>
                      <a:pt x="171892" y="201188"/>
                    </a:cubicBezTo>
                    <a:cubicBezTo>
                      <a:pt x="177455" y="195429"/>
                      <a:pt x="183758" y="190905"/>
                      <a:pt x="190483" y="187611"/>
                    </a:cubicBezTo>
                    <a:cubicBezTo>
                      <a:pt x="213602" y="176292"/>
                      <a:pt x="241722" y="179534"/>
                      <a:pt x="261976" y="197340"/>
                    </a:cubicBezTo>
                    <a:cubicBezTo>
                      <a:pt x="263359" y="198553"/>
                      <a:pt x="264704" y="199837"/>
                      <a:pt x="266008" y="201188"/>
                    </a:cubicBezTo>
                    <a:lnTo>
                      <a:pt x="266700" y="201902"/>
                    </a:lnTo>
                    <a:lnTo>
                      <a:pt x="267392" y="201188"/>
                    </a:lnTo>
                    <a:cubicBezTo>
                      <a:pt x="268696" y="199837"/>
                      <a:pt x="270041" y="198553"/>
                      <a:pt x="271424" y="197340"/>
                    </a:cubicBezTo>
                    <a:cubicBezTo>
                      <a:pt x="294557" y="177006"/>
                      <a:pt x="327944" y="175665"/>
                      <a:pt x="352429" y="193317"/>
                    </a:cubicBezTo>
                    <a:cubicBezTo>
                      <a:pt x="355622" y="195618"/>
                      <a:pt x="358662" y="198241"/>
                      <a:pt x="361508" y="201188"/>
                    </a:cubicBezTo>
                    <a:cubicBezTo>
                      <a:pt x="387498" y="228089"/>
                      <a:pt x="387498" y="271704"/>
                      <a:pt x="361508" y="298604"/>
                    </a:cubicBezTo>
                    <a:lnTo>
                      <a:pt x="276882" y="386198"/>
                    </a:lnTo>
                    <a:cubicBezTo>
                      <a:pt x="274070" y="389107"/>
                      <a:pt x="270386" y="390562"/>
                      <a:pt x="266700" y="390562"/>
                    </a:cubicBezTo>
                    <a:cubicBezTo>
                      <a:pt x="263014" y="390562"/>
                      <a:pt x="259330" y="389107"/>
                      <a:pt x="256518" y="386198"/>
                    </a:cubicBezTo>
                    <a:lnTo>
                      <a:pt x="171892" y="298604"/>
                    </a:lnTo>
                    <a:cubicBezTo>
                      <a:pt x="167979" y="294554"/>
                      <a:pt x="164655" y="290123"/>
                      <a:pt x="161919" y="285429"/>
                    </a:cubicBezTo>
                    <a:close/>
                    <a:moveTo>
                      <a:pt x="161906" y="104794"/>
                    </a:moveTo>
                    <a:lnTo>
                      <a:pt x="161925" y="0"/>
                    </a:lnTo>
                    <a:lnTo>
                      <a:pt x="61925" y="0"/>
                    </a:lnTo>
                    <a:cubicBezTo>
                      <a:pt x="27733" y="0"/>
                      <a:pt x="15" y="27720"/>
                      <a:pt x="11" y="61911"/>
                    </a:cubicBezTo>
                    <a:lnTo>
                      <a:pt x="0" y="104794"/>
                    </a:lnTo>
                    <a:lnTo>
                      <a:pt x="161906" y="104794"/>
                    </a:ln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Calibri" panose="020F0502020204030204"/>
                  <a:ea typeface="+mn-ea"/>
                  <a:cs typeface="Segoe UI" pitchFamily="34" charset="0"/>
                </a:endParaRPr>
              </a:p>
            </p:txBody>
          </p:sp>
          <p:sp>
            <p:nvSpPr>
              <p:cNvPr id="16" name="TextBox 15">
                <a:extLst>
                  <a:ext uri="{FF2B5EF4-FFF2-40B4-BE49-F238E27FC236}">
                    <a16:creationId xmlns:a16="http://schemas.microsoft.com/office/drawing/2014/main" id="{431D1D13-ED0C-8FBB-25E8-927DDF558112}"/>
                  </a:ext>
                </a:extLst>
              </p:cNvPr>
              <p:cNvSpPr txBox="1"/>
              <p:nvPr/>
            </p:nvSpPr>
            <p:spPr>
              <a:xfrm>
                <a:off x="1848518" y="4123848"/>
                <a:ext cx="1824232" cy="707886"/>
              </a:xfrm>
              <a:prstGeom prst="rect">
                <a:avLst/>
              </a:prstGeom>
              <a:noFill/>
            </p:spPr>
            <p:txBody>
              <a:bodyPr wrap="square">
                <a:sp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w="3175">
                      <a:noFill/>
                    </a:ln>
                    <a:solidFill>
                      <a:srgbClr val="3A20A0"/>
                    </a:solidFill>
                    <a:effectLst/>
                    <a:uLnTx/>
                    <a:uFillTx/>
                    <a:latin typeface="Open Sans SemiBold"/>
                    <a:ea typeface="Open Sans SemiBold"/>
                    <a:cs typeface="Open Sans SemiBold"/>
                  </a:rPr>
                  <a:t>Observability</a:t>
                </a:r>
              </a:p>
              <a:p>
                <a:pPr marL="0" marR="0" lvl="0" indent="0" algn="ctr" defTabSz="914367" rtl="0" eaLnBrk="1" fontAlgn="base" latinLnBrk="0" hangingPunct="1">
                  <a:lnSpc>
                    <a:spcPct val="100000"/>
                  </a:lnSpc>
                  <a:spcBef>
                    <a:spcPct val="0"/>
                  </a:spcBef>
                  <a:spcAft>
                    <a:spcPct val="0"/>
                  </a:spcAft>
                  <a:buClrTx/>
                  <a:buSzTx/>
                  <a:buFontTx/>
                  <a:buNone/>
                  <a:tabLst/>
                  <a:defRPr/>
                </a:pPr>
                <a:r>
                  <a:rPr kumimoji="0" lang="ja-JP" altLang="en-US" sz="2000" b="0" i="0" u="none" strike="noStrike" kern="0" cap="none" spc="0" normalizeH="0" baseline="0" noProof="0" dirty="0">
                    <a:ln w="3175">
                      <a:noFill/>
                    </a:ln>
                    <a:solidFill>
                      <a:srgbClr val="3A20A0"/>
                    </a:solidFill>
                    <a:effectLst/>
                    <a:uLnTx/>
                    <a:uFillTx/>
                    <a:latin typeface="Open Sans SemiBold"/>
                    <a:ea typeface="Open Sans SemiBold"/>
                    <a:cs typeface="Open Sans SemiBold"/>
                  </a:rPr>
                  <a:t>可観測性</a:t>
                </a:r>
                <a:endParaRPr kumimoji="0" lang="en-US" sz="2000" b="0" i="0" u="none" strike="noStrike" kern="0" cap="none" spc="0" normalizeH="0" baseline="0" noProof="0" dirty="0">
                  <a:ln w="3175">
                    <a:noFill/>
                  </a:ln>
                  <a:solidFill>
                    <a:srgbClr val="3A20A0"/>
                  </a:solidFill>
                  <a:effectLst/>
                  <a:uLnTx/>
                  <a:uFillTx/>
                  <a:latin typeface="Open Sans SemiBold"/>
                  <a:ea typeface="Open Sans SemiBold"/>
                  <a:cs typeface="Open Sans SemiBold"/>
                </a:endParaRPr>
              </a:p>
            </p:txBody>
          </p:sp>
          <p:sp>
            <p:nvSpPr>
              <p:cNvPr id="17" name="TextBox 16">
                <a:extLst>
                  <a:ext uri="{FF2B5EF4-FFF2-40B4-BE49-F238E27FC236}">
                    <a16:creationId xmlns:a16="http://schemas.microsoft.com/office/drawing/2014/main" id="{CF61E97F-5FD9-2D9A-47D5-47356385B71A}"/>
                  </a:ext>
                </a:extLst>
              </p:cNvPr>
              <p:cNvSpPr txBox="1"/>
              <p:nvPr/>
            </p:nvSpPr>
            <p:spPr>
              <a:xfrm>
                <a:off x="4071080" y="4123848"/>
                <a:ext cx="1824232" cy="707886"/>
              </a:xfrm>
              <a:prstGeom prst="rect">
                <a:avLst/>
              </a:prstGeom>
              <a:noFill/>
            </p:spPr>
            <p:txBody>
              <a:bodyPr wrap="square">
                <a:sp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w="3175">
                      <a:noFill/>
                    </a:ln>
                    <a:solidFill>
                      <a:srgbClr val="3A20A0"/>
                    </a:solidFill>
                    <a:effectLst/>
                    <a:uLnTx/>
                    <a:uFillTx/>
                    <a:latin typeface="Open Sans SemiBold"/>
                    <a:ea typeface="Open Sans SemiBold"/>
                    <a:cs typeface="Open Sans SemiBold"/>
                  </a:rPr>
                  <a:t>Resiliency</a:t>
                </a:r>
              </a:p>
              <a:p>
                <a:pPr marL="0" marR="0" lvl="0" indent="0" algn="ctr" defTabSz="914367" rtl="0" eaLnBrk="1" fontAlgn="base" latinLnBrk="0" hangingPunct="1">
                  <a:lnSpc>
                    <a:spcPct val="100000"/>
                  </a:lnSpc>
                  <a:spcBef>
                    <a:spcPct val="0"/>
                  </a:spcBef>
                  <a:spcAft>
                    <a:spcPct val="0"/>
                  </a:spcAft>
                  <a:buClrTx/>
                  <a:buSzTx/>
                  <a:buFontTx/>
                  <a:buNone/>
                  <a:tabLst/>
                  <a:defRPr/>
                </a:pPr>
                <a:r>
                  <a:rPr lang="ja-JP" altLang="en-US" sz="2000" kern="0" dirty="0">
                    <a:ln w="3175">
                      <a:noFill/>
                    </a:ln>
                    <a:solidFill>
                      <a:srgbClr val="3A20A0"/>
                    </a:solidFill>
                    <a:latin typeface="Open Sans SemiBold"/>
                    <a:ea typeface="Open Sans SemiBold"/>
                    <a:cs typeface="Open Sans SemiBold"/>
                  </a:rPr>
                  <a:t>回復力</a:t>
                </a:r>
                <a:endParaRPr kumimoji="0" lang="en-US" sz="2000" b="0" i="0" u="none" strike="noStrike" kern="0" cap="none" spc="0" normalizeH="0" baseline="0" noProof="0" dirty="0">
                  <a:ln w="3175">
                    <a:noFill/>
                  </a:ln>
                  <a:solidFill>
                    <a:srgbClr val="3A20A0"/>
                  </a:solidFill>
                  <a:effectLst/>
                  <a:uLnTx/>
                  <a:uFillTx/>
                  <a:latin typeface="Open Sans SemiBold"/>
                  <a:ea typeface="Open Sans SemiBold"/>
                  <a:cs typeface="Open Sans SemiBold"/>
                </a:endParaRPr>
              </a:p>
            </p:txBody>
          </p:sp>
          <p:sp>
            <p:nvSpPr>
              <p:cNvPr id="18" name="TextBox 17">
                <a:extLst>
                  <a:ext uri="{FF2B5EF4-FFF2-40B4-BE49-F238E27FC236}">
                    <a16:creationId xmlns:a16="http://schemas.microsoft.com/office/drawing/2014/main" id="{BD50A11F-1C7D-D71B-20A1-A5E446C42AF8}"/>
                  </a:ext>
                </a:extLst>
              </p:cNvPr>
              <p:cNvSpPr txBox="1"/>
              <p:nvPr/>
            </p:nvSpPr>
            <p:spPr>
              <a:xfrm>
                <a:off x="6293642" y="4123848"/>
                <a:ext cx="1824232" cy="707886"/>
              </a:xfrm>
              <a:prstGeom prst="rect">
                <a:avLst/>
              </a:prstGeom>
              <a:noFill/>
            </p:spPr>
            <p:txBody>
              <a:bodyPr wrap="square">
                <a:sp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w="3175">
                      <a:noFill/>
                    </a:ln>
                    <a:solidFill>
                      <a:srgbClr val="3A20A0"/>
                    </a:solidFill>
                    <a:effectLst/>
                    <a:uLnTx/>
                    <a:uFillTx/>
                    <a:latin typeface="Open Sans SemiBold"/>
                    <a:ea typeface="Open Sans SemiBold"/>
                    <a:cs typeface="Open Sans SemiBold"/>
                  </a:rPr>
                  <a:t>Scalability</a:t>
                </a:r>
              </a:p>
              <a:p>
                <a:pPr marL="0" marR="0" lvl="0" indent="0" algn="ctr" defTabSz="914367" rtl="0" eaLnBrk="1" fontAlgn="base" latinLnBrk="0" hangingPunct="1">
                  <a:lnSpc>
                    <a:spcPct val="100000"/>
                  </a:lnSpc>
                  <a:spcBef>
                    <a:spcPct val="0"/>
                  </a:spcBef>
                  <a:spcAft>
                    <a:spcPct val="0"/>
                  </a:spcAft>
                  <a:buClrTx/>
                  <a:buSzTx/>
                  <a:buFontTx/>
                  <a:buNone/>
                  <a:tabLst/>
                  <a:defRPr/>
                </a:pPr>
                <a:r>
                  <a:rPr lang="ja-JP" altLang="en-US" sz="2000" kern="0" dirty="0">
                    <a:ln w="3175">
                      <a:noFill/>
                    </a:ln>
                    <a:solidFill>
                      <a:srgbClr val="3A20A0"/>
                    </a:solidFill>
                    <a:latin typeface="Open Sans SemiBold"/>
                    <a:ea typeface="Open Sans SemiBold"/>
                    <a:cs typeface="Open Sans SemiBold"/>
                  </a:rPr>
                  <a:t>拡張性</a:t>
                </a:r>
                <a:endParaRPr kumimoji="0" lang="en-US" sz="2000" b="0" i="0" u="none" strike="noStrike" kern="0" cap="none" spc="0" normalizeH="0" baseline="0" noProof="0" dirty="0">
                  <a:ln w="3175">
                    <a:noFill/>
                  </a:ln>
                  <a:solidFill>
                    <a:srgbClr val="3A20A0"/>
                  </a:solidFill>
                  <a:effectLst/>
                  <a:uLnTx/>
                  <a:uFillTx/>
                  <a:latin typeface="Open Sans SemiBold"/>
                  <a:ea typeface="Open Sans SemiBold"/>
                  <a:cs typeface="Open Sans SemiBold"/>
                </a:endParaRPr>
              </a:p>
            </p:txBody>
          </p:sp>
          <p:sp>
            <p:nvSpPr>
              <p:cNvPr id="19" name="TextBox 18">
                <a:extLst>
                  <a:ext uri="{FF2B5EF4-FFF2-40B4-BE49-F238E27FC236}">
                    <a16:creationId xmlns:a16="http://schemas.microsoft.com/office/drawing/2014/main" id="{588C837F-CAD1-FC92-5BD8-59BA737EA2B9}"/>
                  </a:ext>
                </a:extLst>
              </p:cNvPr>
              <p:cNvSpPr txBox="1"/>
              <p:nvPr/>
            </p:nvSpPr>
            <p:spPr>
              <a:xfrm>
                <a:off x="8422322" y="4123848"/>
                <a:ext cx="2011998" cy="707886"/>
              </a:xfrm>
              <a:prstGeom prst="rect">
                <a:avLst/>
              </a:prstGeom>
              <a:noFill/>
            </p:spPr>
            <p:txBody>
              <a:bodyPr wrap="square">
                <a:sp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w="3175">
                      <a:noFill/>
                    </a:ln>
                    <a:solidFill>
                      <a:srgbClr val="3A20A0"/>
                    </a:solidFill>
                    <a:effectLst/>
                    <a:uLnTx/>
                    <a:uFillTx/>
                    <a:latin typeface="Open Sans SemiBold"/>
                    <a:ea typeface="Open Sans SemiBold"/>
                    <a:cs typeface="Open Sans SemiBold"/>
                  </a:rPr>
                  <a:t>Manageability</a:t>
                </a:r>
              </a:p>
              <a:p>
                <a:pPr marL="0" marR="0" lvl="0" indent="0" algn="ctr" defTabSz="914367" rtl="0" eaLnBrk="1" fontAlgn="base" latinLnBrk="0" hangingPunct="1">
                  <a:lnSpc>
                    <a:spcPct val="100000"/>
                  </a:lnSpc>
                  <a:spcBef>
                    <a:spcPct val="0"/>
                  </a:spcBef>
                  <a:spcAft>
                    <a:spcPct val="0"/>
                  </a:spcAft>
                  <a:buClrTx/>
                  <a:buSzTx/>
                  <a:buFontTx/>
                  <a:buNone/>
                  <a:tabLst/>
                  <a:defRPr/>
                </a:pPr>
                <a:r>
                  <a:rPr lang="ja-JP" altLang="en-US" sz="2000" kern="0" dirty="0">
                    <a:ln w="3175">
                      <a:noFill/>
                    </a:ln>
                    <a:solidFill>
                      <a:srgbClr val="3A20A0"/>
                    </a:solidFill>
                    <a:latin typeface="Open Sans SemiBold"/>
                    <a:ea typeface="Open Sans SemiBold"/>
                    <a:cs typeface="Open Sans SemiBold"/>
                  </a:rPr>
                  <a:t>管理性</a:t>
                </a:r>
                <a:endParaRPr kumimoji="0" lang="en-US" sz="2000" b="0" i="0" u="none" strike="noStrike" kern="0" cap="none" spc="0" normalizeH="0" baseline="0" noProof="0" dirty="0">
                  <a:ln w="3175">
                    <a:noFill/>
                  </a:ln>
                  <a:solidFill>
                    <a:srgbClr val="3A20A0"/>
                  </a:solidFill>
                  <a:effectLst/>
                  <a:uLnTx/>
                  <a:uFillTx/>
                  <a:latin typeface="Open Sans SemiBold"/>
                  <a:ea typeface="Open Sans SemiBold"/>
                  <a:cs typeface="Open Sans SemiBold"/>
                </a:endParaRPr>
              </a:p>
            </p:txBody>
          </p:sp>
        </p:grpSp>
      </p:grpSp>
      <p:sp>
        <p:nvSpPr>
          <p:cNvPr id="39" name="TextBox 38">
            <a:extLst>
              <a:ext uri="{FF2B5EF4-FFF2-40B4-BE49-F238E27FC236}">
                <a16:creationId xmlns:a16="http://schemas.microsoft.com/office/drawing/2014/main" id="{13F71C0F-D5E8-504F-70BB-8E077C132D73}"/>
              </a:ext>
            </a:extLst>
          </p:cNvPr>
          <p:cNvSpPr txBox="1"/>
          <p:nvPr/>
        </p:nvSpPr>
        <p:spPr>
          <a:xfrm>
            <a:off x="586740" y="1989683"/>
            <a:ext cx="11018520" cy="721422"/>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24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Every App</a:t>
            </a:r>
            <a:r>
              <a:rPr kumimoji="0" lang="en-US" sz="2400" b="1" i="0" u="none" strike="noStrike" kern="0" cap="none" spc="0" normalizeH="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 Needs</a:t>
            </a:r>
            <a:endParaRPr kumimoji="0" lang="en-US" sz="24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13069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par>
                                <p:cTn id="8" presetID="42" presetClass="path" presetSubtype="0" decel="100000" fill="hold" grpId="1" nodeType="withEffect">
                                  <p:stCondLst>
                                    <p:cond delay="0"/>
                                  </p:stCondLst>
                                  <p:childTnLst>
                                    <p:animMotion origin="layout" path="M 4.16667E-6 0.04606 L 4.16667E-6 0 " pathEditMode="relative" rAng="0" ptsTypes="AA">
                                      <p:cBhvr>
                                        <p:cTn id="9" dur="500" fill="hold"/>
                                        <p:tgtEl>
                                          <p:spTgt spid="39"/>
                                        </p:tgtEl>
                                        <p:attrNameLst>
                                          <p:attrName>ppt_x</p:attrName>
                                          <p:attrName>ppt_y</p:attrName>
                                        </p:attrNameLst>
                                      </p:cBhvr>
                                      <p:rCtr x="0" y="-2315"/>
                                    </p:animMotion>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par>
                                <p:cTn id="14" presetID="42" presetClass="path" presetSubtype="0" decel="100000" fill="hold" nodeType="withEffect">
                                  <p:stCondLst>
                                    <p:cond delay="0"/>
                                  </p:stCondLst>
                                  <p:childTnLst>
                                    <p:animMotion origin="layout" path="M 4.16667E-6 0.04606 L 4.16667E-6 0 " pathEditMode="relative" rAng="0" ptsTypes="AA">
                                      <p:cBhvr>
                                        <p:cTn id="15" dur="500" fill="hold"/>
                                        <p:tgtEl>
                                          <p:spTgt spid="27"/>
                                        </p:tgtEl>
                                        <p:attrNameLst>
                                          <p:attrName>ppt_x</p:attrName>
                                          <p:attrName>ppt_y</p:attrName>
                                        </p:attrNameLst>
                                      </p:cBhvr>
                                      <p:rCtr x="0" y="-23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39" grpId="1"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7723FA5-0F9E-5CC6-BE60-567BB941AB19}"/>
              </a:ext>
            </a:extLst>
          </p:cNvPr>
          <p:cNvSpPr txBox="1"/>
          <p:nvPr/>
        </p:nvSpPr>
        <p:spPr>
          <a:xfrm>
            <a:off x="2882518" y="731801"/>
            <a:ext cx="6182770" cy="228251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endParaRPr lang="en-US" sz="9948" b="1" kern="0" spc="-75">
              <a:latin typeface="Segoe UI Semibold" panose="020B0502040204020203" pitchFamily="34" charset="0"/>
              <a:cs typeface="Segoe UI Semibold" panose="020B0502040204020203" pitchFamily="34" charset="0"/>
            </a:endParaRPr>
          </a:p>
        </p:txBody>
      </p:sp>
      <p:sp>
        <p:nvSpPr>
          <p:cNvPr id="57" name="TextBox 56">
            <a:extLst>
              <a:ext uri="{FF2B5EF4-FFF2-40B4-BE49-F238E27FC236}">
                <a16:creationId xmlns:a16="http://schemas.microsoft.com/office/drawing/2014/main" id="{6F0696DA-AD91-A9CC-C02C-2715E0DD8C45}"/>
              </a:ext>
            </a:extLst>
          </p:cNvPr>
          <p:cNvSpPr txBox="1"/>
          <p:nvPr/>
        </p:nvSpPr>
        <p:spPr>
          <a:xfrm>
            <a:off x="2237682" y="3428939"/>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Smart Defaults</a:t>
            </a:r>
          </a:p>
        </p:txBody>
      </p:sp>
      <p:sp>
        <p:nvSpPr>
          <p:cNvPr id="58" name="TextBox 57">
            <a:extLst>
              <a:ext uri="{FF2B5EF4-FFF2-40B4-BE49-F238E27FC236}">
                <a16:creationId xmlns:a16="http://schemas.microsoft.com/office/drawing/2014/main" id="{BDDFFCEE-376A-7227-C67A-E7F8E9C0343A}"/>
              </a:ext>
            </a:extLst>
          </p:cNvPr>
          <p:cNvSpPr txBox="1"/>
          <p:nvPr/>
        </p:nvSpPr>
        <p:spPr>
          <a:xfrm>
            <a:off x="6287359" y="3428939"/>
            <a:ext cx="3736223"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Developer Dashboard</a:t>
            </a:r>
          </a:p>
        </p:txBody>
      </p:sp>
      <p:sp>
        <p:nvSpPr>
          <p:cNvPr id="59" name="TextBox 58">
            <a:extLst>
              <a:ext uri="{FF2B5EF4-FFF2-40B4-BE49-F238E27FC236}">
                <a16:creationId xmlns:a16="http://schemas.microsoft.com/office/drawing/2014/main" id="{8EAECDA8-2113-EF21-90C4-37414A2EB1C2}"/>
              </a:ext>
            </a:extLst>
          </p:cNvPr>
          <p:cNvSpPr txBox="1"/>
          <p:nvPr/>
        </p:nvSpPr>
        <p:spPr>
          <a:xfrm>
            <a:off x="2237682" y="4276415"/>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Orchestration</a:t>
            </a:r>
          </a:p>
        </p:txBody>
      </p:sp>
      <p:sp>
        <p:nvSpPr>
          <p:cNvPr id="60" name="TextBox 59">
            <a:extLst>
              <a:ext uri="{FF2B5EF4-FFF2-40B4-BE49-F238E27FC236}">
                <a16:creationId xmlns:a16="http://schemas.microsoft.com/office/drawing/2014/main" id="{3AE55DF2-574F-2C71-6B87-4E7A8FA65F6E}"/>
              </a:ext>
            </a:extLst>
          </p:cNvPr>
          <p:cNvSpPr txBox="1"/>
          <p:nvPr/>
        </p:nvSpPr>
        <p:spPr>
          <a:xfrm>
            <a:off x="6287360" y="4276415"/>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Service Discovery</a:t>
            </a:r>
          </a:p>
        </p:txBody>
      </p:sp>
      <p:sp>
        <p:nvSpPr>
          <p:cNvPr id="61" name="TextBox 60">
            <a:extLst>
              <a:ext uri="{FF2B5EF4-FFF2-40B4-BE49-F238E27FC236}">
                <a16:creationId xmlns:a16="http://schemas.microsoft.com/office/drawing/2014/main" id="{6B1DB59E-D497-2683-30BD-1600A87AC873}"/>
              </a:ext>
            </a:extLst>
          </p:cNvPr>
          <p:cNvSpPr txBox="1"/>
          <p:nvPr/>
        </p:nvSpPr>
        <p:spPr>
          <a:xfrm>
            <a:off x="6287360" y="5123891"/>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Deployment</a:t>
            </a:r>
          </a:p>
        </p:txBody>
      </p:sp>
      <p:sp>
        <p:nvSpPr>
          <p:cNvPr id="4" name="TextBox 3">
            <a:extLst>
              <a:ext uri="{FF2B5EF4-FFF2-40B4-BE49-F238E27FC236}">
                <a16:creationId xmlns:a16="http://schemas.microsoft.com/office/drawing/2014/main" id="{2A2849DE-C5CF-4C8F-35B8-14ACC7AD892D}"/>
              </a:ext>
            </a:extLst>
          </p:cNvPr>
          <p:cNvSpPr txBox="1"/>
          <p:nvPr/>
        </p:nvSpPr>
        <p:spPr>
          <a:xfrm>
            <a:off x="2121418" y="2233266"/>
            <a:ext cx="7949165" cy="954088"/>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defTabSz="914184" fontAlgn="base">
              <a:spcBef>
                <a:spcPct val="0"/>
              </a:spcBef>
              <a:spcAft>
                <a:spcPct val="0"/>
              </a:spcAft>
              <a:defRPr/>
            </a:pPr>
            <a:r>
              <a:rPr lang="ja-JP" altLang="en-US"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t>観測可能で本番環境に対応可能な</a:t>
            </a:r>
            <a:br>
              <a:rPr lang="en-US" altLang="ja-JP"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br>
            <a:r>
              <a:rPr lang="ja-JP" altLang="en-US"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t>クラウド対応分散アプリケーション</a:t>
            </a:r>
            <a:endParaRPr lang="en-US" altLang="ja-JP"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endParaRPr>
          </a:p>
        </p:txBody>
      </p:sp>
      <p:pic>
        <p:nvPicPr>
          <p:cNvPr id="5" name="Picture 4">
            <a:extLst>
              <a:ext uri="{FF2B5EF4-FFF2-40B4-BE49-F238E27FC236}">
                <a16:creationId xmlns:a16="http://schemas.microsoft.com/office/drawing/2014/main" id="{EDE4B226-BF59-DD80-B46D-B38CFE82BB10}"/>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574758" y="960264"/>
            <a:ext cx="5425204" cy="1456880"/>
          </a:xfrm>
          <a:prstGeom prst="rect">
            <a:avLst/>
          </a:prstGeom>
        </p:spPr>
      </p:pic>
      <p:sp>
        <p:nvSpPr>
          <p:cNvPr id="2" name="TextBox 1">
            <a:extLst>
              <a:ext uri="{FF2B5EF4-FFF2-40B4-BE49-F238E27FC236}">
                <a16:creationId xmlns:a16="http://schemas.microsoft.com/office/drawing/2014/main" id="{8D8F07D5-626B-DDA9-CD00-771AC86161F3}"/>
              </a:ext>
            </a:extLst>
          </p:cNvPr>
          <p:cNvSpPr txBox="1"/>
          <p:nvPr/>
        </p:nvSpPr>
        <p:spPr>
          <a:xfrm>
            <a:off x="2237682" y="5123891"/>
            <a:ext cx="3736222"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Components</a:t>
            </a:r>
          </a:p>
        </p:txBody>
      </p:sp>
    </p:spTree>
    <p:extLst>
      <p:ext uri="{BB962C8B-B14F-4D97-AF65-F5344CB8AC3E}">
        <p14:creationId xmlns:p14="http://schemas.microsoft.com/office/powerpoint/2010/main" val="3457985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59C10C4A-673E-3552-B2E1-C56ED1D060DA}"/>
              </a:ext>
            </a:extLst>
          </p:cNvPr>
          <p:cNvGrpSpPr/>
          <p:nvPr/>
        </p:nvGrpSpPr>
        <p:grpSpPr>
          <a:xfrm>
            <a:off x="6096001" y="1914690"/>
            <a:ext cx="6142825" cy="4942864"/>
            <a:chOff x="6096000" y="1914493"/>
            <a:chExt cx="6143625" cy="4943508"/>
          </a:xfrm>
        </p:grpSpPr>
        <p:pic>
          <p:nvPicPr>
            <p:cNvPr id="14" name="Picture 13" descr="A screenshot of a computer&#10;&#10;Description automatically generated">
              <a:extLst>
                <a:ext uri="{FF2B5EF4-FFF2-40B4-BE49-F238E27FC236}">
                  <a16:creationId xmlns:a16="http://schemas.microsoft.com/office/drawing/2014/main" id="{1633AE3E-47A7-B600-A86B-4F2F6D9207B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096000" y="1914493"/>
              <a:ext cx="6143625" cy="4943508"/>
            </a:xfrm>
            <a:prstGeom prst="rect">
              <a:avLst/>
            </a:prstGeom>
          </p:spPr>
        </p:pic>
        <p:sp>
          <p:nvSpPr>
            <p:cNvPr id="16" name="Rectangle 15">
              <a:extLst>
                <a:ext uri="{FF2B5EF4-FFF2-40B4-BE49-F238E27FC236}">
                  <a16:creationId xmlns:a16="http://schemas.microsoft.com/office/drawing/2014/main" id="{C6B366E6-551E-7CF5-3F79-0135B9893E34}"/>
                </a:ext>
              </a:extLst>
            </p:cNvPr>
            <p:cNvSpPr/>
            <p:nvPr/>
          </p:nvSpPr>
          <p:spPr>
            <a:xfrm>
              <a:off x="7537305" y="2286308"/>
              <a:ext cx="3859105" cy="372862"/>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r>
                <a:rPr lang="en-US" sz="1050">
                  <a:solidFill>
                    <a:schemeClr val="tx2">
                      <a:lumMod val="50000"/>
                    </a:schemeClr>
                  </a:solidFill>
                  <a:latin typeface="Open Sans" panose="020B0606030504020204" pitchFamily="34" charset="0"/>
                  <a:ea typeface="Open Sans" panose="020B0606030504020204" pitchFamily="34" charset="0"/>
                  <a:cs typeface="Open Sans" panose="020B0606030504020204" pitchFamily="34" charset="0"/>
                </a:rPr>
                <a:t>https://www.nuget.org</a:t>
              </a:r>
            </a:p>
          </p:txBody>
        </p:sp>
        <p:sp>
          <p:nvSpPr>
            <p:cNvPr id="17" name="Rectangle 16">
              <a:extLst>
                <a:ext uri="{FF2B5EF4-FFF2-40B4-BE49-F238E27FC236}">
                  <a16:creationId xmlns:a16="http://schemas.microsoft.com/office/drawing/2014/main" id="{D25B9800-EC10-22B8-61E3-82CDCDCA9E1F}"/>
                </a:ext>
              </a:extLst>
            </p:cNvPr>
            <p:cNvSpPr/>
            <p:nvPr/>
          </p:nvSpPr>
          <p:spPr>
            <a:xfrm>
              <a:off x="6402607" y="1958648"/>
              <a:ext cx="3859105" cy="372862"/>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r>
                <a:rPr lang="en-US" sz="900">
                  <a:solidFill>
                    <a:schemeClr val="tx2">
                      <a:lumMod val="50000"/>
                    </a:schemeClr>
                  </a:solidFill>
                  <a:latin typeface="Open Sans" panose="020B0606030504020204" pitchFamily="34" charset="0"/>
                  <a:ea typeface="Open Sans" panose="020B0606030504020204" pitchFamily="34" charset="0"/>
                  <a:cs typeface="Open Sans" panose="020B0606030504020204" pitchFamily="34" charset="0"/>
                </a:rPr>
                <a:t>Nuget Gallery | Home</a:t>
              </a:r>
            </a:p>
          </p:txBody>
        </p:sp>
        <p:pic>
          <p:nvPicPr>
            <p:cNvPr id="21" name="Graphic 20">
              <a:extLst>
                <a:ext uri="{FF2B5EF4-FFF2-40B4-BE49-F238E27FC236}">
                  <a16:creationId xmlns:a16="http://schemas.microsoft.com/office/drawing/2014/main" id="{B2746F9E-F435-6B08-CE24-C2B49763EF3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256287" y="2054592"/>
              <a:ext cx="168326" cy="168326"/>
            </a:xfrm>
            <a:prstGeom prst="rect">
              <a:avLst/>
            </a:prstGeom>
          </p:spPr>
        </p:pic>
      </p:grpSp>
      <p:pic>
        <p:nvPicPr>
          <p:cNvPr id="4" name="Picture 3">
            <a:extLst>
              <a:ext uri="{FF2B5EF4-FFF2-40B4-BE49-F238E27FC236}">
                <a16:creationId xmlns:a16="http://schemas.microsoft.com/office/drawing/2014/main" id="{C78BB145-EA76-831C-8E73-B2145EC4517E}"/>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3958752" y="506912"/>
            <a:ext cx="4274498" cy="1147871"/>
          </a:xfrm>
          <a:prstGeom prst="rect">
            <a:avLst/>
          </a:prstGeom>
        </p:spPr>
      </p:pic>
      <p:sp>
        <p:nvSpPr>
          <p:cNvPr id="11" name="TextBox 10">
            <a:extLst>
              <a:ext uri="{FF2B5EF4-FFF2-40B4-BE49-F238E27FC236}">
                <a16:creationId xmlns:a16="http://schemas.microsoft.com/office/drawing/2014/main" id="{14D51C7F-2075-36CD-70EE-E93ABCDC3035}"/>
              </a:ext>
            </a:extLst>
          </p:cNvPr>
          <p:cNvSpPr txBox="1"/>
          <p:nvPr/>
        </p:nvSpPr>
        <p:spPr>
          <a:xfrm>
            <a:off x="610314" y="1914689"/>
            <a:ext cx="5155530" cy="491523"/>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lvl="0" algn="ctr">
              <a:defRPr/>
            </a:pPr>
            <a:r>
              <a:rPr lang="en-US" sz="2699">
                <a:solidFill>
                  <a:schemeClr val="bg1"/>
                </a:solidFill>
              </a:rPr>
              <a:t>Components</a:t>
            </a:r>
          </a:p>
        </p:txBody>
      </p:sp>
      <p:pic>
        <p:nvPicPr>
          <p:cNvPr id="24" name="Graphic 23">
            <a:extLst>
              <a:ext uri="{FF2B5EF4-FFF2-40B4-BE49-F238E27FC236}">
                <a16:creationId xmlns:a16="http://schemas.microsoft.com/office/drawing/2014/main" id="{FFFD8120-7BA8-1242-5729-A328EA3EE4E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285489" y="3186220"/>
            <a:ext cx="1821741" cy="285971"/>
          </a:xfrm>
          <a:prstGeom prst="rect">
            <a:avLst/>
          </a:prstGeom>
        </p:spPr>
      </p:pic>
      <p:pic>
        <p:nvPicPr>
          <p:cNvPr id="27" name="Graphic 26">
            <a:extLst>
              <a:ext uri="{FF2B5EF4-FFF2-40B4-BE49-F238E27FC236}">
                <a16:creationId xmlns:a16="http://schemas.microsoft.com/office/drawing/2014/main" id="{24204662-8BA1-CDB3-4AD0-1DDAB26FD736}"/>
              </a:ext>
            </a:extLst>
          </p:cNvPr>
          <p:cNvPicPr>
            <a:picLocks noChangeAspect="1"/>
          </p:cNvPicPr>
          <p:nvPr/>
        </p:nvPicPr>
        <p:blipFill>
          <a:blip r:embed="rId9" cstate="print">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15459" y="3183239"/>
            <a:ext cx="1439462" cy="491523"/>
          </a:xfrm>
          <a:prstGeom prst="rect">
            <a:avLst/>
          </a:prstGeom>
        </p:spPr>
      </p:pic>
      <p:grpSp>
        <p:nvGrpSpPr>
          <p:cNvPr id="13" name="Group 12">
            <a:extLst>
              <a:ext uri="{FF2B5EF4-FFF2-40B4-BE49-F238E27FC236}">
                <a16:creationId xmlns:a16="http://schemas.microsoft.com/office/drawing/2014/main" id="{B7B1F35C-88E6-75FB-B07F-335CA8753B12}"/>
              </a:ext>
            </a:extLst>
          </p:cNvPr>
          <p:cNvGrpSpPr/>
          <p:nvPr/>
        </p:nvGrpSpPr>
        <p:grpSpPr>
          <a:xfrm>
            <a:off x="1364311" y="4072280"/>
            <a:ext cx="1921179" cy="718588"/>
            <a:chOff x="1558028" y="4397397"/>
            <a:chExt cx="1921429" cy="718682"/>
          </a:xfrm>
        </p:grpSpPr>
        <p:pic>
          <p:nvPicPr>
            <p:cNvPr id="18" name="Graphic 17">
              <a:extLst>
                <a:ext uri="{FF2B5EF4-FFF2-40B4-BE49-F238E27FC236}">
                  <a16:creationId xmlns:a16="http://schemas.microsoft.com/office/drawing/2014/main" id="{EF8D3240-6C02-A5F8-01F3-A20B453C1BC5}"/>
                </a:ext>
              </a:extLst>
            </p:cNvPr>
            <p:cNvPicPr>
              <a:picLocks noChangeAspect="1"/>
            </p:cNvPicPr>
            <p:nvPr/>
          </p:nvPicPr>
          <p:blipFill>
            <a:blip r:embed="rId11" cstate="print">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2874636" y="4484697"/>
              <a:ext cx="604821" cy="623721"/>
            </a:xfrm>
            <a:prstGeom prst="rect">
              <a:avLst/>
            </a:prstGeom>
          </p:spPr>
        </p:pic>
        <p:pic>
          <p:nvPicPr>
            <p:cNvPr id="20" name="Graphic 19">
              <a:extLst>
                <a:ext uri="{FF2B5EF4-FFF2-40B4-BE49-F238E27FC236}">
                  <a16:creationId xmlns:a16="http://schemas.microsoft.com/office/drawing/2014/main" id="{CBD55C94-228C-0D75-2791-0F2E671DE9EF}"/>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1558028" y="4397397"/>
              <a:ext cx="718682" cy="718682"/>
            </a:xfrm>
            <a:prstGeom prst="rect">
              <a:avLst/>
            </a:prstGeom>
          </p:spPr>
        </p:pic>
      </p:grpSp>
      <p:pic>
        <p:nvPicPr>
          <p:cNvPr id="26" name="Picture 25">
            <a:extLst>
              <a:ext uri="{FF2B5EF4-FFF2-40B4-BE49-F238E27FC236}">
                <a16:creationId xmlns:a16="http://schemas.microsoft.com/office/drawing/2014/main" id="{0CA64AA3-C774-541D-DC67-4663A6B9C828}"/>
              </a:ext>
            </a:extLst>
          </p:cNvPr>
          <p:cNvPicPr>
            <a:picLocks noChangeAspect="1"/>
          </p:cNvPicPr>
          <p:nvPr/>
        </p:nvPicPr>
        <p:blipFill rotWithShape="1">
          <a:blip r:embed="rId15" cstate="email">
            <a:extLst>
              <a:ext uri="{28A0092B-C50C-407E-A947-70E740481C1C}">
                <a14:useLocalDpi xmlns:a14="http://schemas.microsoft.com/office/drawing/2010/main"/>
              </a:ext>
            </a:extLst>
          </a:blip>
          <a:srcRect/>
          <a:stretch/>
        </p:blipFill>
        <p:spPr>
          <a:xfrm>
            <a:off x="6096001" y="2649747"/>
            <a:ext cx="6142825" cy="3598286"/>
          </a:xfrm>
          <a:prstGeom prst="rect">
            <a:avLst/>
          </a:prstGeom>
        </p:spPr>
      </p:pic>
      <p:pic>
        <p:nvPicPr>
          <p:cNvPr id="9222" name="Picture 6" descr="Azure Cosmos DB - Visual Studio Marketplace">
            <a:extLst>
              <a:ext uri="{FF2B5EF4-FFF2-40B4-BE49-F238E27FC236}">
                <a16:creationId xmlns:a16="http://schemas.microsoft.com/office/drawing/2014/main" id="{294A28D8-CFDF-762E-A57B-DD754793095B}"/>
              </a:ext>
            </a:extLst>
          </p:cNvPr>
          <p:cNvPicPr>
            <a:picLocks noChangeAspect="1" noChangeArrowheads="1"/>
          </p:cNvPicPr>
          <p:nvPr/>
        </p:nvPicPr>
        <p:blipFill>
          <a:blip r:embed="rId16" cstate="email">
            <a:extLst>
              <a:ext uri="{28A0092B-C50C-407E-A947-70E740481C1C}">
                <a14:useLocalDpi xmlns:a14="http://schemas.microsoft.com/office/drawing/2010/main"/>
              </a:ext>
            </a:extLst>
          </a:blip>
          <a:srcRect/>
          <a:stretch>
            <a:fillRect/>
          </a:stretch>
        </p:blipFill>
        <p:spPr bwMode="auto">
          <a:xfrm>
            <a:off x="3565675" y="4072281"/>
            <a:ext cx="1426879" cy="749111"/>
          </a:xfrm>
          <a:prstGeom prst="rect">
            <a:avLst/>
          </a:prstGeom>
          <a:noFill/>
          <a:extLst>
            <a:ext uri="{909E8E84-426E-40DD-AFC4-6F175D3DCCD1}">
              <a14:hiddenFill xmlns:a14="http://schemas.microsoft.com/office/drawing/2010/main">
                <a:solidFill>
                  <a:srgbClr val="FFFFFF"/>
                </a:solidFill>
              </a14:hiddenFill>
            </a:ext>
          </a:extLst>
        </p:spPr>
      </p:pic>
      <p:pic>
        <p:nvPicPr>
          <p:cNvPr id="3" name="Graphic 2">
            <a:extLst>
              <a:ext uri="{FF2B5EF4-FFF2-40B4-BE49-F238E27FC236}">
                <a16:creationId xmlns:a16="http://schemas.microsoft.com/office/drawing/2014/main" id="{8CA51CA4-A43B-8B58-27E5-EFE6E92AB829}"/>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967658" y="5340831"/>
            <a:ext cx="668818" cy="668818"/>
          </a:xfrm>
          <a:prstGeom prst="rect">
            <a:avLst/>
          </a:prstGeom>
        </p:spPr>
      </p:pic>
      <p:pic>
        <p:nvPicPr>
          <p:cNvPr id="6" name="Graphic 5">
            <a:extLst>
              <a:ext uri="{FF2B5EF4-FFF2-40B4-BE49-F238E27FC236}">
                <a16:creationId xmlns:a16="http://schemas.microsoft.com/office/drawing/2014/main" id="{C6AEDE91-40D5-2455-F34D-7B1AC0848170}"/>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057532" y="5326948"/>
            <a:ext cx="732552" cy="732552"/>
          </a:xfrm>
          <a:prstGeom prst="rect">
            <a:avLst/>
          </a:prstGeom>
        </p:spPr>
      </p:pic>
      <p:pic>
        <p:nvPicPr>
          <p:cNvPr id="8" name="Graphic 7">
            <a:extLst>
              <a:ext uri="{FF2B5EF4-FFF2-40B4-BE49-F238E27FC236}">
                <a16:creationId xmlns:a16="http://schemas.microsoft.com/office/drawing/2014/main" id="{217D9D4B-7EA2-A366-9A66-8242184C71AE}"/>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2876559" y="5326948"/>
            <a:ext cx="732552" cy="732552"/>
          </a:xfrm>
          <a:prstGeom prst="rect">
            <a:avLst/>
          </a:prstGeom>
        </p:spPr>
      </p:pic>
      <p:pic>
        <p:nvPicPr>
          <p:cNvPr id="10" name="Graphic 9">
            <a:extLst>
              <a:ext uri="{FF2B5EF4-FFF2-40B4-BE49-F238E27FC236}">
                <a16:creationId xmlns:a16="http://schemas.microsoft.com/office/drawing/2014/main" id="{A89BB46C-6032-7658-9C19-92993205808D}"/>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3695585" y="5313053"/>
            <a:ext cx="732552" cy="732552"/>
          </a:xfrm>
          <a:prstGeom prst="rect">
            <a:avLst/>
          </a:prstGeom>
        </p:spPr>
      </p:pic>
      <p:pic>
        <p:nvPicPr>
          <p:cNvPr id="23" name="Graphic 22">
            <a:extLst>
              <a:ext uri="{FF2B5EF4-FFF2-40B4-BE49-F238E27FC236}">
                <a16:creationId xmlns:a16="http://schemas.microsoft.com/office/drawing/2014/main" id="{20AA081F-BA4F-8E45-B7EC-66DA83CE5AD3}"/>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4703206" y="5285292"/>
            <a:ext cx="749111" cy="749111"/>
          </a:xfrm>
          <a:prstGeom prst="rect">
            <a:avLst/>
          </a:prstGeom>
        </p:spPr>
      </p:pic>
    </p:spTree>
    <p:extLst>
      <p:ext uri="{BB962C8B-B14F-4D97-AF65-F5344CB8AC3E}">
        <p14:creationId xmlns:p14="http://schemas.microsoft.com/office/powerpoint/2010/main" val="3382196126"/>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42" presetClass="path" presetSubtype="0" decel="100000" fill="hold" grpId="1" nodeType="withEffect">
                                  <p:stCondLst>
                                    <p:cond delay="0"/>
                                  </p:stCondLst>
                                  <p:childTnLst>
                                    <p:animMotion origin="layout" path="M 0 0.04606 L 0 0 " pathEditMode="relative" rAng="0" ptsTypes="AA">
                                      <p:cBhvr>
                                        <p:cTn id="9" dur="500" fill="hold"/>
                                        <p:tgtEl>
                                          <p:spTgt spid="11"/>
                                        </p:tgtEl>
                                        <p:attrNameLst>
                                          <p:attrName>ppt_x</p:attrName>
                                          <p:attrName>ppt_y</p:attrName>
                                        </p:attrNameLst>
                                      </p:cBhvr>
                                      <p:rCtr x="0" y="-2315"/>
                                    </p:animMotion>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500"/>
                                        <p:tgtEl>
                                          <p:spTgt spid="24"/>
                                        </p:tgtEl>
                                      </p:cBhvr>
                                    </p:animEffect>
                                  </p:childTnLst>
                                </p:cTn>
                              </p:par>
                              <p:par>
                                <p:cTn id="14" presetID="10" presetClass="entr" presetSubtype="0" fill="hold" nodeType="with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fade">
                                      <p:cBhvr>
                                        <p:cTn id="16" dur="500"/>
                                        <p:tgtEl>
                                          <p:spTgt spid="27"/>
                                        </p:tgtEl>
                                      </p:cBhvr>
                                    </p:animEffect>
                                  </p:childTnLst>
                                </p:cTn>
                              </p:par>
                              <p:par>
                                <p:cTn id="17" presetID="10" presetClass="entr" presetSubtype="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par>
                                <p:cTn id="20" presetID="10" presetClass="entr" presetSubtype="0" fill="hold" nodeType="withEffect">
                                  <p:stCondLst>
                                    <p:cond delay="0"/>
                                  </p:stCondLst>
                                  <p:childTnLst>
                                    <p:set>
                                      <p:cBhvr>
                                        <p:cTn id="21" dur="1" fill="hold">
                                          <p:stCondLst>
                                            <p:cond delay="0"/>
                                          </p:stCondLst>
                                        </p:cTn>
                                        <p:tgtEl>
                                          <p:spTgt spid="9222"/>
                                        </p:tgtEl>
                                        <p:attrNameLst>
                                          <p:attrName>style.visibility</p:attrName>
                                        </p:attrNameLst>
                                      </p:cBhvr>
                                      <p:to>
                                        <p:strVal val="visible"/>
                                      </p:to>
                                    </p:set>
                                    <p:animEffect transition="in" filter="fade">
                                      <p:cBhvr>
                                        <p:cTn id="22" dur="500"/>
                                        <p:tgtEl>
                                          <p:spTgt spid="9222"/>
                                        </p:tgtEl>
                                      </p:cBhvr>
                                    </p:animEffect>
                                  </p:childTnLst>
                                </p:cTn>
                              </p:par>
                              <p:par>
                                <p:cTn id="23" presetID="10" presetClass="entr" presetSubtype="0" fill="hold"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par>
                                <p:cTn id="26" presetID="10" presetClass="entr" presetSubtype="0" fill="hold"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childTnLst>
                                </p:cTn>
                              </p:par>
                              <p:par>
                                <p:cTn id="29" presetID="10" presetClass="entr" presetSubtype="0" fill="hold" nodeType="with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par>
                                <p:cTn id="32" presetID="10" presetClass="entr" presetSubtype="0" fill="hold" nodeType="with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500"/>
                                        <p:tgtEl>
                                          <p:spTgt spid="10"/>
                                        </p:tgtEl>
                                      </p:cBhvr>
                                    </p:animEffect>
                                  </p:childTnLst>
                                </p:cTn>
                              </p:par>
                              <p:par>
                                <p:cTn id="35" presetID="10" presetClass="entr" presetSubtype="0" fill="hold" nodeType="with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childTnLst>
                          </p:cTn>
                        </p:par>
                        <p:par>
                          <p:cTn id="38" fill="hold">
                            <p:stCondLst>
                              <p:cond delay="1000"/>
                            </p:stCondLst>
                            <p:childTnLst>
                              <p:par>
                                <p:cTn id="39" presetID="10" presetClass="entr" presetSubtype="0" fill="hold" nodeType="afterEffect">
                                  <p:stCondLst>
                                    <p:cond delay="0"/>
                                  </p:stCondLst>
                                  <p:childTnLst>
                                    <p:set>
                                      <p:cBhvr>
                                        <p:cTn id="40" dur="1" fill="hold">
                                          <p:stCondLst>
                                            <p:cond delay="0"/>
                                          </p:stCondLst>
                                        </p:cTn>
                                        <p:tgtEl>
                                          <p:spTgt spid="22"/>
                                        </p:tgtEl>
                                        <p:attrNameLst>
                                          <p:attrName>style.visibility</p:attrName>
                                        </p:attrNameLst>
                                      </p:cBhvr>
                                      <p:to>
                                        <p:strVal val="visible"/>
                                      </p:to>
                                    </p:set>
                                    <p:animEffect transition="in" filter="fade">
                                      <p:cBhvr>
                                        <p:cTn id="41" dur="500"/>
                                        <p:tgtEl>
                                          <p:spTgt spid="22"/>
                                        </p:tgtEl>
                                      </p:cBhvr>
                                    </p:animEffect>
                                  </p:childTnLst>
                                </p:cTn>
                              </p:par>
                              <p:par>
                                <p:cTn id="42" presetID="42" presetClass="path" presetSubtype="0" decel="100000" fill="hold" nodeType="withEffect">
                                  <p:stCondLst>
                                    <p:cond delay="0"/>
                                  </p:stCondLst>
                                  <p:childTnLst>
                                    <p:animMotion origin="layout" path="M 0 0.04606 L 0 0 " pathEditMode="relative" rAng="0" ptsTypes="AA">
                                      <p:cBhvr>
                                        <p:cTn id="43" dur="500" fill="hold"/>
                                        <p:tgtEl>
                                          <p:spTgt spid="22"/>
                                        </p:tgtEl>
                                        <p:attrNameLst>
                                          <p:attrName>ppt_x</p:attrName>
                                          <p:attrName>ppt_y</p:attrName>
                                        </p:attrNameLst>
                                      </p:cBhvr>
                                      <p:rCtr x="0" y="-2315"/>
                                    </p:animMotion>
                                  </p:childTnLst>
                                </p:cTn>
                              </p:par>
                              <p:par>
                                <p:cTn id="44" presetID="10" presetClass="entr" presetSubtype="0" fill="hold" nodeType="withEffect">
                                  <p:stCondLst>
                                    <p:cond delay="0"/>
                                  </p:stCondLst>
                                  <p:childTnLst>
                                    <p:set>
                                      <p:cBhvr>
                                        <p:cTn id="45" dur="1" fill="hold">
                                          <p:stCondLst>
                                            <p:cond delay="0"/>
                                          </p:stCondLst>
                                        </p:cTn>
                                        <p:tgtEl>
                                          <p:spTgt spid="26"/>
                                        </p:tgtEl>
                                        <p:attrNameLst>
                                          <p:attrName>style.visibility</p:attrName>
                                        </p:attrNameLst>
                                      </p:cBhvr>
                                      <p:to>
                                        <p:strVal val="visible"/>
                                      </p:to>
                                    </p:set>
                                    <p:animEffect transition="in" filter="fade">
                                      <p:cBhvr>
                                        <p:cTn id="46" dur="500"/>
                                        <p:tgtEl>
                                          <p:spTgt spid="26"/>
                                        </p:tgtEl>
                                      </p:cBhvr>
                                    </p:animEffect>
                                  </p:childTnLst>
                                </p:cTn>
                              </p:par>
                              <p:par>
                                <p:cTn id="47" presetID="42" presetClass="path" presetSubtype="0" decel="100000" fill="hold" nodeType="withEffect">
                                  <p:stCondLst>
                                    <p:cond delay="0"/>
                                  </p:stCondLst>
                                  <p:childTnLst>
                                    <p:animMotion origin="layout" path="M -3.125E-6 0.04607 L -3.125E-6 -1.11111E-6 " pathEditMode="relative" rAng="0" ptsTypes="AA">
                                      <p:cBhvr>
                                        <p:cTn id="48" dur="500" fill="hold"/>
                                        <p:tgtEl>
                                          <p:spTgt spid="26"/>
                                        </p:tgtEl>
                                        <p:attrNameLst>
                                          <p:attrName>ppt_x</p:attrName>
                                          <p:attrName>ppt_y</p:attrName>
                                        </p:attrNameLst>
                                      </p:cBhvr>
                                      <p:rCtr x="0" y="-23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263AF218-28BA-15F2-F2E1-CAB17D80926F}"/>
              </a:ext>
            </a:extLst>
          </p:cNvPr>
          <p:cNvSpPr/>
          <p:nvPr/>
        </p:nvSpPr>
        <p:spPr>
          <a:xfrm>
            <a:off x="607135" y="1917103"/>
            <a:ext cx="10988038" cy="4619023"/>
          </a:xfrm>
          <a:prstGeom prst="roundRect">
            <a:avLst/>
          </a:prstGeom>
          <a:solidFill>
            <a:srgbClr val="FAFAF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 name="TextBox 12">
            <a:extLst>
              <a:ext uri="{FF2B5EF4-FFF2-40B4-BE49-F238E27FC236}">
                <a16:creationId xmlns:a16="http://schemas.microsoft.com/office/drawing/2014/main" id="{87F52624-061F-E768-79A6-6B1760642637}"/>
              </a:ext>
            </a:extLst>
          </p:cNvPr>
          <p:cNvSpPr txBox="1"/>
          <p:nvPr/>
        </p:nvSpPr>
        <p:spPr>
          <a:xfrm>
            <a:off x="610314" y="1676595"/>
            <a:ext cx="5155530" cy="491523"/>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lvl="0" algn="ctr">
              <a:defRPr/>
            </a:pPr>
            <a:r>
              <a:rPr lang="en-US" sz="2000">
                <a:solidFill>
                  <a:schemeClr val="bg1"/>
                </a:solidFill>
                <a:latin typeface="Open Sans SemiBold"/>
                <a:ea typeface="Open Sans SemiBold"/>
                <a:cs typeface="Open Sans SemiBold"/>
              </a:rPr>
              <a:t>Component Orchestration</a:t>
            </a:r>
            <a:endParaRPr lang="en-US" sz="1800"/>
          </a:p>
        </p:txBody>
      </p:sp>
      <p:pic>
        <p:nvPicPr>
          <p:cNvPr id="15" name="Picture 14" descr="A black background with white text&#10;&#10;Description automatically generated">
            <a:extLst>
              <a:ext uri="{FF2B5EF4-FFF2-40B4-BE49-F238E27FC236}">
                <a16:creationId xmlns:a16="http://schemas.microsoft.com/office/drawing/2014/main" id="{EC8EFD3A-8F7D-012B-F525-1DE761D00C07}"/>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958752" y="506912"/>
            <a:ext cx="4274498" cy="1147871"/>
          </a:xfrm>
          <a:prstGeom prst="rect">
            <a:avLst/>
          </a:prstGeom>
        </p:spPr>
      </p:pic>
      <p:sp>
        <p:nvSpPr>
          <p:cNvPr id="6" name="Speech Bubble: Oval 5">
            <a:extLst>
              <a:ext uri="{FF2B5EF4-FFF2-40B4-BE49-F238E27FC236}">
                <a16:creationId xmlns:a16="http://schemas.microsoft.com/office/drawing/2014/main" id="{1175209D-748B-8D67-2645-C9863AA52B4B}"/>
              </a:ext>
            </a:extLst>
          </p:cNvPr>
          <p:cNvSpPr/>
          <p:nvPr/>
        </p:nvSpPr>
        <p:spPr>
          <a:xfrm>
            <a:off x="8233250" y="267090"/>
            <a:ext cx="3751071" cy="2196445"/>
          </a:xfrm>
          <a:prstGeom prst="wedgeEllipseCallout">
            <a:avLst>
              <a:gd name="adj1" fmla="val -40860"/>
              <a:gd name="adj2" fmla="val 62997"/>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altLang="ja-JP" dirty="0">
                <a:latin typeface="Yu Gothic UI" panose="020B0500000000000000" pitchFamily="50" charset="-128"/>
                <a:ea typeface="Yu Gothic UI" panose="020B0500000000000000" pitchFamily="50" charset="-128"/>
              </a:rPr>
              <a:t>Docker </a:t>
            </a:r>
            <a:r>
              <a:rPr lang="ja-JP" altLang="en-US" dirty="0">
                <a:latin typeface="Yu Gothic UI" panose="020B0500000000000000" pitchFamily="50" charset="-128"/>
                <a:ea typeface="Yu Gothic UI" panose="020B0500000000000000" pitchFamily="50" charset="-128"/>
              </a:rPr>
              <a:t>か </a:t>
            </a:r>
            <a:r>
              <a:rPr lang="en-US" altLang="ja-JP" dirty="0" err="1">
                <a:latin typeface="Yu Gothic UI" panose="020B0500000000000000" pitchFamily="50" charset="-128"/>
                <a:ea typeface="Yu Gothic UI" panose="020B0500000000000000" pitchFamily="50" charset="-128"/>
              </a:rPr>
              <a:t>Podman</a:t>
            </a:r>
            <a:r>
              <a:rPr lang="en-US" altLang="ja-JP" dirty="0">
                <a:latin typeface="Yu Gothic UI" panose="020B0500000000000000" pitchFamily="50" charset="-128"/>
                <a:ea typeface="Yu Gothic UI" panose="020B0500000000000000" pitchFamily="50" charset="-128"/>
              </a:rPr>
              <a:t> </a:t>
            </a:r>
            <a:r>
              <a:rPr lang="ja-JP" altLang="en-US" dirty="0">
                <a:latin typeface="Yu Gothic UI" panose="020B0500000000000000" pitchFamily="50" charset="-128"/>
                <a:ea typeface="Yu Gothic UI" panose="020B0500000000000000" pitchFamily="50" charset="-128"/>
              </a:rPr>
              <a:t>から</a:t>
            </a:r>
            <a:endParaRPr lang="en-US" altLang="ja-JP" dirty="0">
              <a:latin typeface="Yu Gothic UI" panose="020B0500000000000000" pitchFamily="50" charset="-128"/>
              <a:ea typeface="Yu Gothic UI" panose="020B0500000000000000" pitchFamily="50" charset="-128"/>
            </a:endParaRPr>
          </a:p>
          <a:p>
            <a:pPr algn="ctr"/>
            <a:r>
              <a:rPr lang="ja-JP" altLang="en-US" dirty="0">
                <a:latin typeface="Yu Gothic UI" panose="020B0500000000000000" pitchFamily="50" charset="-128"/>
                <a:ea typeface="Yu Gothic UI" panose="020B0500000000000000" pitchFamily="50" charset="-128"/>
              </a:rPr>
              <a:t>コンテナー イメージを</a:t>
            </a:r>
            <a:endParaRPr lang="en-US" altLang="ja-JP" dirty="0">
              <a:latin typeface="Yu Gothic UI" panose="020B0500000000000000" pitchFamily="50" charset="-128"/>
              <a:ea typeface="Yu Gothic UI" panose="020B0500000000000000" pitchFamily="50" charset="-128"/>
            </a:endParaRPr>
          </a:p>
          <a:p>
            <a:pPr algn="ctr"/>
            <a:r>
              <a:rPr lang="ja-JP" altLang="en-US" dirty="0">
                <a:latin typeface="Yu Gothic UI" panose="020B0500000000000000" pitchFamily="50" charset="-128"/>
                <a:ea typeface="Yu Gothic UI" panose="020B0500000000000000" pitchFamily="50" charset="-128"/>
              </a:rPr>
              <a:t>自動的に </a:t>
            </a:r>
            <a:r>
              <a:rPr lang="en-US" altLang="ja-JP" dirty="0">
                <a:latin typeface="Yu Gothic UI" panose="020B0500000000000000" pitchFamily="50" charset="-128"/>
                <a:ea typeface="Yu Gothic UI" panose="020B0500000000000000" pitchFamily="50" charset="-128"/>
              </a:rPr>
              <a:t>Pull </a:t>
            </a:r>
            <a:r>
              <a:rPr lang="ja-JP" altLang="en-US" dirty="0">
                <a:latin typeface="Yu Gothic UI" panose="020B0500000000000000" pitchFamily="50" charset="-128"/>
                <a:ea typeface="Yu Gothic UI" panose="020B0500000000000000" pitchFamily="50" charset="-128"/>
              </a:rPr>
              <a:t>して起動</a:t>
            </a:r>
            <a:r>
              <a:rPr lang="en-US" altLang="ja-JP" dirty="0">
                <a:latin typeface="Yu Gothic UI" panose="020B0500000000000000" pitchFamily="50" charset="-128"/>
                <a:ea typeface="Yu Gothic UI" panose="020B0500000000000000" pitchFamily="50" charset="-128"/>
              </a:rPr>
              <a:t>!!</a:t>
            </a:r>
            <a:endParaRPr lang="en-US" dirty="0">
              <a:latin typeface="Yu Gothic UI" panose="020B0500000000000000" pitchFamily="50" charset="-128"/>
              <a:ea typeface="Yu Gothic UI" panose="020B0500000000000000" pitchFamily="50" charset="-128"/>
            </a:endParaRPr>
          </a:p>
        </p:txBody>
      </p:sp>
      <p:sp>
        <p:nvSpPr>
          <p:cNvPr id="8" name="TextBox 7">
            <a:extLst>
              <a:ext uri="{FF2B5EF4-FFF2-40B4-BE49-F238E27FC236}">
                <a16:creationId xmlns:a16="http://schemas.microsoft.com/office/drawing/2014/main" id="{6F2CC49A-EC2D-81CC-C4B5-BA8D57D839E3}"/>
              </a:ext>
            </a:extLst>
          </p:cNvPr>
          <p:cNvSpPr txBox="1"/>
          <p:nvPr/>
        </p:nvSpPr>
        <p:spPr>
          <a:xfrm>
            <a:off x="996282" y="2246273"/>
            <a:ext cx="10117660" cy="4801314"/>
          </a:xfrm>
          <a:prstGeom prst="rect">
            <a:avLst/>
          </a:prstGeom>
          <a:noFill/>
        </p:spPr>
        <p:txBody>
          <a:bodyPr wrap="square">
            <a:spAutoFit/>
          </a:bodyPr>
          <a:lstStyle/>
          <a:p>
            <a:r>
              <a:rPr lang="en-US" b="0" noProof="1">
                <a:solidFill>
                  <a:srgbClr val="0000FF"/>
                </a:solidFill>
                <a:effectLst/>
                <a:latin typeface="Consolas" panose="020B0609020204030204" pitchFamily="49" charset="0"/>
              </a:rPr>
              <a:t>var</a:t>
            </a:r>
            <a:r>
              <a:rPr lang="en-US" b="0" noProof="1">
                <a:solidFill>
                  <a:srgbClr val="000000"/>
                </a:solidFill>
                <a:effectLst/>
                <a:latin typeface="Consolas" panose="020B0609020204030204" pitchFamily="49" charset="0"/>
              </a:rPr>
              <a:t> </a:t>
            </a:r>
            <a:r>
              <a:rPr lang="en-US" b="0" noProof="1">
                <a:solidFill>
                  <a:srgbClr val="001080"/>
                </a:solidFill>
                <a:effectLst/>
                <a:latin typeface="Consolas" panose="020B0609020204030204" pitchFamily="49" charset="0"/>
              </a:rPr>
              <a:t>builder</a:t>
            </a:r>
            <a:r>
              <a:rPr lang="en-US" b="0" noProof="1">
                <a:solidFill>
                  <a:srgbClr val="000000"/>
                </a:solidFill>
                <a:effectLst/>
                <a:latin typeface="Consolas" panose="020B0609020204030204" pitchFamily="49" charset="0"/>
              </a:rPr>
              <a:t> = </a:t>
            </a:r>
            <a:r>
              <a:rPr lang="en-US" b="0" noProof="1">
                <a:solidFill>
                  <a:srgbClr val="267F99"/>
                </a:solidFill>
                <a:effectLst/>
                <a:latin typeface="Consolas" panose="020B0609020204030204" pitchFamily="49" charset="0"/>
              </a:rPr>
              <a:t>DistributedApplication</a:t>
            </a:r>
            <a:r>
              <a:rPr lang="en-US" b="0" noProof="1">
                <a:solidFill>
                  <a:srgbClr val="000000"/>
                </a:solidFill>
                <a:effectLst/>
                <a:latin typeface="Consolas" panose="020B0609020204030204" pitchFamily="49" charset="0"/>
              </a:rPr>
              <a:t>.</a:t>
            </a:r>
            <a:r>
              <a:rPr lang="en-US" b="0" noProof="1">
                <a:solidFill>
                  <a:srgbClr val="795E26"/>
                </a:solidFill>
                <a:effectLst/>
                <a:latin typeface="Consolas" panose="020B0609020204030204" pitchFamily="49" charset="0"/>
              </a:rPr>
              <a:t>CreateBuilder</a:t>
            </a:r>
            <a:r>
              <a:rPr lang="en-US" b="0" noProof="1">
                <a:solidFill>
                  <a:srgbClr val="000000"/>
                </a:solidFill>
                <a:effectLst/>
                <a:latin typeface="Consolas" panose="020B0609020204030204" pitchFamily="49" charset="0"/>
              </a:rPr>
              <a:t>(</a:t>
            </a:r>
            <a:r>
              <a:rPr lang="en-US" b="0" noProof="1">
                <a:solidFill>
                  <a:srgbClr val="0000FF"/>
                </a:solidFill>
                <a:effectLst/>
                <a:latin typeface="Consolas" panose="020B0609020204030204" pitchFamily="49" charset="0"/>
              </a:rPr>
              <a:t>args</a:t>
            </a:r>
            <a:r>
              <a:rPr lang="en-US" b="0" noProof="1">
                <a:solidFill>
                  <a:srgbClr val="000000"/>
                </a:solidFill>
                <a:effectLst/>
                <a:latin typeface="Consolas" panose="020B0609020204030204" pitchFamily="49" charset="0"/>
              </a:rPr>
              <a:t>);</a:t>
            </a:r>
            <a:br>
              <a:rPr lang="en-US" b="0" noProof="1">
                <a:solidFill>
                  <a:srgbClr val="000000"/>
                </a:solidFill>
                <a:effectLst/>
                <a:latin typeface="Consolas" panose="020B0609020204030204" pitchFamily="49" charset="0"/>
              </a:rPr>
            </a:br>
            <a:br>
              <a:rPr lang="en-US" b="0" noProof="1">
                <a:solidFill>
                  <a:srgbClr val="000000"/>
                </a:solidFill>
                <a:effectLst/>
                <a:latin typeface="Consolas" panose="020B0609020204030204" pitchFamily="49" charset="0"/>
              </a:rPr>
            </a:br>
            <a:r>
              <a:rPr lang="en-US" b="0" noProof="1">
                <a:solidFill>
                  <a:srgbClr val="0000FF"/>
                </a:solidFill>
                <a:effectLst/>
                <a:latin typeface="Consolas" panose="020B0609020204030204" pitchFamily="49" charset="0"/>
              </a:rPr>
              <a:t>var</a:t>
            </a:r>
            <a:r>
              <a:rPr lang="en-US" b="0" noProof="1">
                <a:solidFill>
                  <a:srgbClr val="000000"/>
                </a:solidFill>
                <a:effectLst/>
                <a:latin typeface="Consolas" panose="020B0609020204030204" pitchFamily="49" charset="0"/>
              </a:rPr>
              <a:t> </a:t>
            </a:r>
            <a:r>
              <a:rPr lang="en-US" noProof="1">
                <a:solidFill>
                  <a:srgbClr val="001080"/>
                </a:solidFill>
                <a:latin typeface="Consolas" panose="020B0609020204030204" pitchFamily="49" charset="0"/>
              </a:rPr>
              <a:t>p</a:t>
            </a:r>
            <a:r>
              <a:rPr lang="en-US" b="0" noProof="1">
                <a:solidFill>
                  <a:srgbClr val="001080"/>
                </a:solidFill>
                <a:effectLst/>
                <a:latin typeface="Consolas" panose="020B0609020204030204" pitchFamily="49" charset="0"/>
              </a:rPr>
              <a:t>ostgres</a:t>
            </a:r>
            <a:r>
              <a:rPr lang="en-US" b="0" noProof="1">
                <a:solidFill>
                  <a:srgbClr val="000000"/>
                </a:solidFill>
                <a:effectLst/>
                <a:latin typeface="Consolas" panose="020B0609020204030204" pitchFamily="49" charset="0"/>
              </a:rPr>
              <a:t> = </a:t>
            </a:r>
            <a:r>
              <a:rPr lang="en-US" b="0" noProof="1">
                <a:solidFill>
                  <a:srgbClr val="001080"/>
                </a:solidFill>
                <a:effectLst/>
                <a:latin typeface="Consolas" panose="020B0609020204030204" pitchFamily="49" charset="0"/>
              </a:rPr>
              <a:t>builder</a:t>
            </a:r>
            <a:r>
              <a:rPr lang="en-US" b="0" noProof="1">
                <a:solidFill>
                  <a:srgbClr val="000000"/>
                </a:solidFill>
                <a:effectLst/>
                <a:latin typeface="Consolas" panose="020B0609020204030204" pitchFamily="49" charset="0"/>
              </a:rPr>
              <a:t>.</a:t>
            </a:r>
            <a:r>
              <a:rPr lang="en-US" b="0" noProof="1">
                <a:solidFill>
                  <a:srgbClr val="795E26"/>
                </a:solidFill>
                <a:effectLst/>
                <a:latin typeface="Consolas" panose="020B0609020204030204" pitchFamily="49" charset="0"/>
              </a:rPr>
              <a:t>AddPostgres</a:t>
            </a:r>
            <a:r>
              <a:rPr lang="en-US" b="0" noProof="1">
                <a:solidFill>
                  <a:srgbClr val="000000"/>
                </a:solidFill>
                <a:effectLst/>
                <a:latin typeface="Consolas" panose="020B0609020204030204" pitchFamily="49" charset="0"/>
              </a:rPr>
              <a:t>(</a:t>
            </a:r>
            <a:r>
              <a:rPr lang="en-US" b="0" noProof="1">
                <a:solidFill>
                  <a:srgbClr val="A31515"/>
                </a:solidFill>
                <a:effectLst/>
                <a:latin typeface="Consolas" panose="020B0609020204030204" pitchFamily="49" charset="0"/>
              </a:rPr>
              <a:t>"postgres"</a:t>
            </a:r>
            <a:r>
              <a:rPr lang="en-US" b="0" noProof="1">
                <a:solidFill>
                  <a:srgbClr val="000000"/>
                </a:solidFill>
                <a:effectLst/>
                <a:latin typeface="Consolas" panose="020B0609020204030204" pitchFamily="49" charset="0"/>
              </a:rPr>
              <a:t>).</a:t>
            </a:r>
            <a:r>
              <a:rPr lang="en-US" b="0" noProof="1">
                <a:solidFill>
                  <a:srgbClr val="795E26"/>
                </a:solidFill>
                <a:effectLst/>
                <a:latin typeface="Consolas" panose="020B0609020204030204" pitchFamily="49" charset="0"/>
              </a:rPr>
              <a:t>WithPgAdmin</a:t>
            </a:r>
            <a:r>
              <a:rPr lang="en-US" b="0" noProof="1">
                <a:solidFill>
                  <a:srgbClr val="000000"/>
                </a:solidFill>
                <a:effectLst/>
                <a:latin typeface="Consolas" panose="020B0609020204030204" pitchFamily="49" charset="0"/>
              </a:rPr>
              <a:t>();</a:t>
            </a:r>
            <a:br>
              <a:rPr lang="en-US" b="0" noProof="1">
                <a:solidFill>
                  <a:srgbClr val="000000"/>
                </a:solidFill>
                <a:effectLst/>
                <a:latin typeface="Consolas" panose="020B0609020204030204" pitchFamily="49" charset="0"/>
              </a:rPr>
            </a:br>
            <a:r>
              <a:rPr lang="en-US" b="0" noProof="1">
                <a:solidFill>
                  <a:srgbClr val="0000FF"/>
                </a:solidFill>
                <a:effectLst/>
                <a:latin typeface="Consolas" panose="020B0609020204030204" pitchFamily="49" charset="0"/>
              </a:rPr>
              <a:t>var</a:t>
            </a:r>
            <a:r>
              <a:rPr lang="en-US" b="0" noProof="1">
                <a:solidFill>
                  <a:srgbClr val="000000"/>
                </a:solidFill>
                <a:effectLst/>
                <a:latin typeface="Consolas" panose="020B0609020204030204" pitchFamily="49" charset="0"/>
              </a:rPr>
              <a:t> </a:t>
            </a:r>
            <a:r>
              <a:rPr lang="en-US" b="0" noProof="1">
                <a:solidFill>
                  <a:srgbClr val="001080"/>
                </a:solidFill>
                <a:effectLst/>
                <a:latin typeface="Consolas" panose="020B0609020204030204" pitchFamily="49" charset="0"/>
              </a:rPr>
              <a:t>db</a:t>
            </a:r>
            <a:r>
              <a:rPr lang="en-US" b="0" noProof="1">
                <a:solidFill>
                  <a:srgbClr val="000000"/>
                </a:solidFill>
                <a:effectLst/>
                <a:latin typeface="Consolas" panose="020B0609020204030204" pitchFamily="49" charset="0"/>
              </a:rPr>
              <a:t> = </a:t>
            </a:r>
            <a:r>
              <a:rPr lang="en-US" noProof="1">
                <a:solidFill>
                  <a:srgbClr val="001080"/>
                </a:solidFill>
                <a:latin typeface="Consolas" panose="020B0609020204030204" pitchFamily="49" charset="0"/>
              </a:rPr>
              <a:t>p</a:t>
            </a:r>
            <a:r>
              <a:rPr lang="en-US" b="0" noProof="1">
                <a:solidFill>
                  <a:srgbClr val="001080"/>
                </a:solidFill>
                <a:effectLst/>
                <a:latin typeface="Consolas" panose="020B0609020204030204" pitchFamily="49" charset="0"/>
              </a:rPr>
              <a:t>ostgres</a:t>
            </a:r>
            <a:r>
              <a:rPr lang="en-US" b="0" noProof="1">
                <a:solidFill>
                  <a:srgbClr val="000000"/>
                </a:solidFill>
                <a:effectLst/>
                <a:latin typeface="Consolas" panose="020B0609020204030204" pitchFamily="49" charset="0"/>
              </a:rPr>
              <a:t>.</a:t>
            </a:r>
            <a:r>
              <a:rPr lang="en-US" b="0" noProof="1">
                <a:solidFill>
                  <a:srgbClr val="795E26"/>
                </a:solidFill>
                <a:effectLst/>
                <a:latin typeface="Consolas" panose="020B0609020204030204" pitchFamily="49" charset="0"/>
              </a:rPr>
              <a:t>AddDatabase</a:t>
            </a:r>
            <a:r>
              <a:rPr lang="en-US" b="0" noProof="1">
                <a:solidFill>
                  <a:srgbClr val="000000"/>
                </a:solidFill>
                <a:effectLst/>
                <a:latin typeface="Consolas" panose="020B0609020204030204" pitchFamily="49" charset="0"/>
              </a:rPr>
              <a:t>(</a:t>
            </a:r>
            <a:r>
              <a:rPr lang="en-US" b="0" noProof="1">
                <a:solidFill>
                  <a:srgbClr val="A31515"/>
                </a:solidFill>
                <a:effectLst/>
                <a:latin typeface="Consolas" panose="020B0609020204030204" pitchFamily="49" charset="0"/>
              </a:rPr>
              <a:t>"db"</a:t>
            </a:r>
            <a:r>
              <a:rPr lang="en-US" b="0" noProof="1">
                <a:solidFill>
                  <a:srgbClr val="000000"/>
                </a:solidFill>
                <a:effectLst/>
                <a:latin typeface="Consolas" panose="020B0609020204030204" pitchFamily="49" charset="0"/>
              </a:rPr>
              <a:t>);</a:t>
            </a:r>
          </a:p>
          <a:p>
            <a:br>
              <a:rPr lang="en-US" b="0" noProof="1">
                <a:solidFill>
                  <a:srgbClr val="000000"/>
                </a:solidFill>
                <a:effectLst/>
                <a:latin typeface="Consolas" panose="020B0609020204030204" pitchFamily="49" charset="0"/>
              </a:rPr>
            </a:br>
            <a:r>
              <a:rPr lang="en-US" b="0" noProof="1">
                <a:solidFill>
                  <a:srgbClr val="0000FF"/>
                </a:solidFill>
                <a:effectLst/>
                <a:latin typeface="Consolas" panose="020B0609020204030204" pitchFamily="49" charset="0"/>
              </a:rPr>
              <a:t>var</a:t>
            </a:r>
            <a:r>
              <a:rPr lang="en-US" b="0" noProof="1">
                <a:solidFill>
                  <a:srgbClr val="000000"/>
                </a:solidFill>
                <a:effectLst/>
                <a:latin typeface="Consolas" panose="020B0609020204030204" pitchFamily="49" charset="0"/>
              </a:rPr>
              <a:t> </a:t>
            </a:r>
            <a:r>
              <a:rPr lang="en-US" b="0" noProof="1">
                <a:solidFill>
                  <a:srgbClr val="001080"/>
                </a:solidFill>
                <a:effectLst/>
                <a:latin typeface="Consolas" panose="020B0609020204030204" pitchFamily="49" charset="0"/>
              </a:rPr>
              <a:t>cache</a:t>
            </a:r>
            <a:r>
              <a:rPr lang="en-US" b="0" noProof="1">
                <a:solidFill>
                  <a:srgbClr val="000000"/>
                </a:solidFill>
                <a:effectLst/>
                <a:latin typeface="Consolas" panose="020B0609020204030204" pitchFamily="49" charset="0"/>
              </a:rPr>
              <a:t> = </a:t>
            </a:r>
            <a:r>
              <a:rPr lang="en-US" b="0" noProof="1">
                <a:solidFill>
                  <a:srgbClr val="001080"/>
                </a:solidFill>
                <a:effectLst/>
                <a:latin typeface="Consolas" panose="020B0609020204030204" pitchFamily="49" charset="0"/>
              </a:rPr>
              <a:t>builder</a:t>
            </a:r>
            <a:r>
              <a:rPr lang="en-US" b="0" noProof="1">
                <a:solidFill>
                  <a:srgbClr val="000000"/>
                </a:solidFill>
                <a:effectLst/>
                <a:latin typeface="Consolas" panose="020B0609020204030204" pitchFamily="49" charset="0"/>
              </a:rPr>
              <a:t>.</a:t>
            </a:r>
            <a:r>
              <a:rPr lang="en-US" b="0" noProof="1">
                <a:solidFill>
                  <a:srgbClr val="795E26"/>
                </a:solidFill>
                <a:effectLst/>
                <a:latin typeface="Consolas" panose="020B0609020204030204" pitchFamily="49" charset="0"/>
              </a:rPr>
              <a:t>AddRedis</a:t>
            </a:r>
            <a:r>
              <a:rPr lang="en-US" b="0" noProof="1">
                <a:solidFill>
                  <a:srgbClr val="000000"/>
                </a:solidFill>
                <a:effectLst/>
                <a:latin typeface="Consolas" panose="020B0609020204030204" pitchFamily="49" charset="0"/>
              </a:rPr>
              <a:t>(</a:t>
            </a:r>
            <a:r>
              <a:rPr lang="en-US" b="0" noProof="1">
                <a:solidFill>
                  <a:srgbClr val="A31515"/>
                </a:solidFill>
                <a:effectLst/>
                <a:latin typeface="Consolas" panose="020B0609020204030204" pitchFamily="49" charset="0"/>
              </a:rPr>
              <a:t>"cache"</a:t>
            </a:r>
            <a:r>
              <a:rPr lang="en-US" b="0" noProof="1">
                <a:solidFill>
                  <a:srgbClr val="000000"/>
                </a:solidFill>
                <a:effectLst/>
                <a:latin typeface="Consolas" panose="020B0609020204030204" pitchFamily="49" charset="0"/>
              </a:rPr>
              <a:t>);</a:t>
            </a:r>
          </a:p>
          <a:p>
            <a:br>
              <a:rPr lang="en-US" b="0" noProof="1">
                <a:solidFill>
                  <a:srgbClr val="000000"/>
                </a:solidFill>
                <a:effectLst/>
                <a:latin typeface="Consolas" panose="020B0609020204030204" pitchFamily="49" charset="0"/>
              </a:rPr>
            </a:br>
            <a:r>
              <a:rPr lang="en-US" b="0" noProof="1">
                <a:solidFill>
                  <a:srgbClr val="0000FF"/>
                </a:solidFill>
                <a:effectLst/>
                <a:latin typeface="Consolas" panose="020B0609020204030204" pitchFamily="49" charset="0"/>
              </a:rPr>
              <a:t>var</a:t>
            </a:r>
            <a:r>
              <a:rPr lang="en-US" b="0" noProof="1">
                <a:solidFill>
                  <a:srgbClr val="000000"/>
                </a:solidFill>
                <a:effectLst/>
                <a:latin typeface="Consolas" panose="020B0609020204030204" pitchFamily="49" charset="0"/>
              </a:rPr>
              <a:t> </a:t>
            </a:r>
            <a:r>
              <a:rPr lang="en-US" b="0" noProof="1">
                <a:solidFill>
                  <a:srgbClr val="001080"/>
                </a:solidFill>
                <a:effectLst/>
                <a:latin typeface="Consolas" panose="020B0609020204030204" pitchFamily="49" charset="0"/>
              </a:rPr>
              <a:t>apiService</a:t>
            </a:r>
            <a:r>
              <a:rPr lang="en-US" b="0" noProof="1">
                <a:solidFill>
                  <a:srgbClr val="000000"/>
                </a:solidFill>
                <a:effectLst/>
                <a:latin typeface="Consolas" panose="020B0609020204030204" pitchFamily="49" charset="0"/>
              </a:rPr>
              <a:t> = </a:t>
            </a:r>
            <a:r>
              <a:rPr lang="en-US" b="0" noProof="1">
                <a:solidFill>
                  <a:srgbClr val="001080"/>
                </a:solidFill>
                <a:effectLst/>
                <a:latin typeface="Consolas" panose="020B0609020204030204" pitchFamily="49" charset="0"/>
              </a:rPr>
              <a:t>builder</a:t>
            </a:r>
            <a:r>
              <a:rPr lang="en-US" b="0" noProof="1">
                <a:solidFill>
                  <a:srgbClr val="000000"/>
                </a:solidFill>
                <a:effectLst/>
                <a:latin typeface="Consolas" panose="020B0609020204030204" pitchFamily="49" charset="0"/>
              </a:rPr>
              <a:t>.</a:t>
            </a:r>
            <a:r>
              <a:rPr lang="en-US" b="0" noProof="1">
                <a:solidFill>
                  <a:srgbClr val="795E26"/>
                </a:solidFill>
                <a:effectLst/>
                <a:latin typeface="Consolas" panose="020B0609020204030204" pitchFamily="49" charset="0"/>
              </a:rPr>
              <a:t>AddProject</a:t>
            </a:r>
            <a:r>
              <a:rPr lang="en-US" b="0" noProof="1">
                <a:solidFill>
                  <a:srgbClr val="000000"/>
                </a:solidFill>
                <a:effectLst/>
                <a:latin typeface="Consolas" panose="020B0609020204030204" pitchFamily="49" charset="0"/>
              </a:rPr>
              <a:t>&lt;</a:t>
            </a:r>
            <a:r>
              <a:rPr lang="en-US" b="0" noProof="1">
                <a:solidFill>
                  <a:srgbClr val="267F99"/>
                </a:solidFill>
                <a:effectLst/>
                <a:latin typeface="Consolas" panose="020B0609020204030204" pitchFamily="49" charset="0"/>
              </a:rPr>
              <a:t>Projects</a:t>
            </a:r>
            <a:r>
              <a:rPr lang="en-US" noProof="1">
                <a:solidFill>
                  <a:srgbClr val="000000"/>
                </a:solidFill>
                <a:latin typeface="Consolas" panose="020B0609020204030204" pitchFamily="49" charset="0"/>
              </a:rPr>
              <a:t>.</a:t>
            </a:r>
            <a:r>
              <a:rPr lang="en-US" b="0" noProof="1">
                <a:solidFill>
                  <a:srgbClr val="267F99"/>
                </a:solidFill>
                <a:effectLst/>
                <a:latin typeface="Consolas" panose="020B0609020204030204" pitchFamily="49" charset="0"/>
              </a:rPr>
              <a:t>ApiService</a:t>
            </a:r>
            <a:r>
              <a:rPr lang="en-US" b="0" noProof="1">
                <a:solidFill>
                  <a:srgbClr val="000000"/>
                </a:solidFill>
                <a:effectLst/>
                <a:latin typeface="Consolas" panose="020B0609020204030204" pitchFamily="49" charset="0"/>
              </a:rPr>
              <a:t>&gt;(</a:t>
            </a:r>
            <a:r>
              <a:rPr lang="en-US" b="0" noProof="1">
                <a:solidFill>
                  <a:srgbClr val="A31515"/>
                </a:solidFill>
                <a:effectLst/>
                <a:latin typeface="Consolas" panose="020B0609020204030204" pitchFamily="49" charset="0"/>
              </a:rPr>
              <a:t>"apiservice"</a:t>
            </a:r>
            <a:r>
              <a:rPr lang="en-US" b="0" noProof="1">
                <a:solidFill>
                  <a:srgbClr val="000000"/>
                </a:solidFill>
                <a:effectLst/>
                <a:latin typeface="Consolas" panose="020B0609020204030204" pitchFamily="49" charset="0"/>
              </a:rPr>
              <a:t>)</a:t>
            </a:r>
          </a:p>
          <a:p>
            <a:r>
              <a:rPr lang="en-US" noProof="1">
                <a:solidFill>
                  <a:srgbClr val="000000"/>
                </a:solidFill>
                <a:latin typeface="Consolas" panose="020B0609020204030204" pitchFamily="49" charset="0"/>
              </a:rPr>
              <a:t>                        </a:t>
            </a:r>
            <a:r>
              <a:rPr lang="en-US" b="0" noProof="1">
                <a:solidFill>
                  <a:srgbClr val="000000"/>
                </a:solidFill>
                <a:effectLst/>
                <a:latin typeface="Consolas" panose="020B0609020204030204" pitchFamily="49" charset="0"/>
              </a:rPr>
              <a:t>.</a:t>
            </a:r>
            <a:r>
              <a:rPr lang="en-US" b="0" noProof="1">
                <a:solidFill>
                  <a:srgbClr val="795E26"/>
                </a:solidFill>
                <a:effectLst/>
                <a:latin typeface="Consolas" panose="020B0609020204030204" pitchFamily="49" charset="0"/>
              </a:rPr>
              <a:t>WithReference</a:t>
            </a:r>
            <a:r>
              <a:rPr lang="en-US" b="0" noProof="1">
                <a:solidFill>
                  <a:srgbClr val="000000"/>
                </a:solidFill>
                <a:effectLst/>
                <a:latin typeface="Consolas" panose="020B0609020204030204" pitchFamily="49" charset="0"/>
              </a:rPr>
              <a:t>(</a:t>
            </a:r>
            <a:r>
              <a:rPr lang="en-US" b="0" noProof="1">
                <a:solidFill>
                  <a:srgbClr val="001080"/>
                </a:solidFill>
                <a:effectLst/>
                <a:latin typeface="Consolas" panose="020B0609020204030204" pitchFamily="49" charset="0"/>
              </a:rPr>
              <a:t>db</a:t>
            </a:r>
            <a:r>
              <a:rPr lang="en-US" b="0" noProof="1">
                <a:solidFill>
                  <a:srgbClr val="000000"/>
                </a:solidFill>
                <a:effectLst/>
                <a:latin typeface="Consolas" panose="020B0609020204030204" pitchFamily="49" charset="0"/>
              </a:rPr>
              <a:t>);</a:t>
            </a:r>
          </a:p>
          <a:p>
            <a:br>
              <a:rPr lang="en-US" b="0" noProof="1">
                <a:solidFill>
                  <a:srgbClr val="000000"/>
                </a:solidFill>
                <a:effectLst/>
                <a:latin typeface="Consolas" panose="020B0609020204030204" pitchFamily="49" charset="0"/>
              </a:rPr>
            </a:br>
            <a:r>
              <a:rPr lang="en-US" b="0" noProof="1">
                <a:solidFill>
                  <a:srgbClr val="001080"/>
                </a:solidFill>
                <a:effectLst/>
                <a:latin typeface="Consolas" panose="020B0609020204030204" pitchFamily="49" charset="0"/>
              </a:rPr>
              <a:t>builder</a:t>
            </a:r>
            <a:r>
              <a:rPr lang="en-US" b="0" noProof="1">
                <a:solidFill>
                  <a:srgbClr val="000000"/>
                </a:solidFill>
                <a:effectLst/>
                <a:latin typeface="Consolas" panose="020B0609020204030204" pitchFamily="49" charset="0"/>
              </a:rPr>
              <a:t>.</a:t>
            </a:r>
            <a:r>
              <a:rPr lang="en-US" b="0" noProof="1">
                <a:solidFill>
                  <a:srgbClr val="795E26"/>
                </a:solidFill>
                <a:effectLst/>
                <a:latin typeface="Consolas" panose="020B0609020204030204" pitchFamily="49" charset="0"/>
              </a:rPr>
              <a:t>AddProject</a:t>
            </a:r>
            <a:r>
              <a:rPr lang="en-US" b="0" noProof="1">
                <a:solidFill>
                  <a:srgbClr val="000000"/>
                </a:solidFill>
                <a:effectLst/>
                <a:latin typeface="Consolas" panose="020B0609020204030204" pitchFamily="49" charset="0"/>
              </a:rPr>
              <a:t>&lt;</a:t>
            </a:r>
            <a:r>
              <a:rPr lang="en-US" b="0" noProof="1">
                <a:solidFill>
                  <a:srgbClr val="267F99"/>
                </a:solidFill>
                <a:effectLst/>
                <a:latin typeface="Consolas" panose="020B0609020204030204" pitchFamily="49" charset="0"/>
              </a:rPr>
              <a:t>Projects</a:t>
            </a:r>
            <a:r>
              <a:rPr lang="en-US" b="0" noProof="1">
                <a:solidFill>
                  <a:srgbClr val="000000"/>
                </a:solidFill>
                <a:effectLst/>
                <a:latin typeface="Consolas" panose="020B0609020204030204" pitchFamily="49" charset="0"/>
              </a:rPr>
              <a:t>.</a:t>
            </a:r>
            <a:r>
              <a:rPr lang="en-US" b="0" noProof="1">
                <a:solidFill>
                  <a:srgbClr val="267F99"/>
                </a:solidFill>
                <a:effectLst/>
                <a:latin typeface="Consolas" panose="020B0609020204030204" pitchFamily="49" charset="0"/>
              </a:rPr>
              <a:t>Web</a:t>
            </a:r>
            <a:r>
              <a:rPr lang="en-US" b="0" noProof="1">
                <a:solidFill>
                  <a:srgbClr val="000000"/>
                </a:solidFill>
                <a:effectLst/>
                <a:latin typeface="Consolas" panose="020B0609020204030204" pitchFamily="49" charset="0"/>
              </a:rPr>
              <a:t>&gt;(</a:t>
            </a:r>
            <a:r>
              <a:rPr lang="en-US" b="0" noProof="1">
                <a:solidFill>
                  <a:srgbClr val="A31515"/>
                </a:solidFill>
                <a:effectLst/>
                <a:latin typeface="Consolas" panose="020B0609020204030204" pitchFamily="49" charset="0"/>
              </a:rPr>
              <a:t>"webfrontend"</a:t>
            </a:r>
            <a:r>
              <a:rPr lang="en-US" b="0" noProof="1">
                <a:solidFill>
                  <a:srgbClr val="000000"/>
                </a:solidFill>
                <a:effectLst/>
                <a:latin typeface="Consolas" panose="020B0609020204030204" pitchFamily="49" charset="0"/>
              </a:rPr>
              <a:t>)</a:t>
            </a:r>
          </a:p>
          <a:p>
            <a:r>
              <a:rPr lang="en-US" b="0" noProof="1">
                <a:solidFill>
                  <a:srgbClr val="000000"/>
                </a:solidFill>
                <a:effectLst/>
                <a:latin typeface="Consolas" panose="020B0609020204030204" pitchFamily="49" charset="0"/>
              </a:rPr>
              <a:t>       .</a:t>
            </a:r>
            <a:r>
              <a:rPr lang="en-US" b="0" noProof="1">
                <a:solidFill>
                  <a:srgbClr val="795E26"/>
                </a:solidFill>
                <a:effectLst/>
                <a:latin typeface="Consolas" panose="020B0609020204030204" pitchFamily="49" charset="0"/>
              </a:rPr>
              <a:t>WithReference</a:t>
            </a:r>
            <a:r>
              <a:rPr lang="en-US" b="0" noProof="1">
                <a:solidFill>
                  <a:srgbClr val="000000"/>
                </a:solidFill>
                <a:effectLst/>
                <a:latin typeface="Consolas" panose="020B0609020204030204" pitchFamily="49" charset="0"/>
              </a:rPr>
              <a:t>(</a:t>
            </a:r>
            <a:r>
              <a:rPr lang="en-US" b="0" noProof="1">
                <a:solidFill>
                  <a:srgbClr val="001080"/>
                </a:solidFill>
                <a:effectLst/>
                <a:latin typeface="Consolas" panose="020B0609020204030204" pitchFamily="49" charset="0"/>
              </a:rPr>
              <a:t>apiService</a:t>
            </a:r>
            <a:r>
              <a:rPr lang="en-US" b="0" noProof="1">
                <a:solidFill>
                  <a:srgbClr val="000000"/>
                </a:solidFill>
                <a:effectLst/>
                <a:latin typeface="Consolas" panose="020B0609020204030204" pitchFamily="49" charset="0"/>
              </a:rPr>
              <a:t>)</a:t>
            </a:r>
          </a:p>
          <a:p>
            <a:r>
              <a:rPr lang="en-US" b="0" noProof="1">
                <a:solidFill>
                  <a:srgbClr val="000000"/>
                </a:solidFill>
                <a:effectLst/>
                <a:latin typeface="Consolas" panose="020B0609020204030204" pitchFamily="49" charset="0"/>
              </a:rPr>
              <a:t>       .</a:t>
            </a:r>
            <a:r>
              <a:rPr lang="en-US" b="0" noProof="1">
                <a:solidFill>
                  <a:srgbClr val="795E26"/>
                </a:solidFill>
                <a:effectLst/>
                <a:latin typeface="Consolas" panose="020B0609020204030204" pitchFamily="49" charset="0"/>
              </a:rPr>
              <a:t>WithReference</a:t>
            </a:r>
            <a:r>
              <a:rPr lang="en-US" b="0" noProof="1">
                <a:solidFill>
                  <a:srgbClr val="000000"/>
                </a:solidFill>
                <a:effectLst/>
                <a:latin typeface="Consolas" panose="020B0609020204030204" pitchFamily="49" charset="0"/>
              </a:rPr>
              <a:t>(</a:t>
            </a:r>
            <a:r>
              <a:rPr lang="en-US" b="0" noProof="1">
                <a:solidFill>
                  <a:srgbClr val="001080"/>
                </a:solidFill>
                <a:effectLst/>
                <a:latin typeface="Consolas" panose="020B0609020204030204" pitchFamily="49" charset="0"/>
              </a:rPr>
              <a:t>cache</a:t>
            </a:r>
            <a:r>
              <a:rPr lang="en-US" b="0" noProof="1">
                <a:solidFill>
                  <a:srgbClr val="000000"/>
                </a:solidFill>
                <a:effectLst/>
                <a:latin typeface="Consolas" panose="020B0609020204030204" pitchFamily="49" charset="0"/>
              </a:rPr>
              <a:t>);</a:t>
            </a:r>
          </a:p>
          <a:p>
            <a:br>
              <a:rPr lang="en-US" b="0" noProof="1">
                <a:solidFill>
                  <a:srgbClr val="000000"/>
                </a:solidFill>
                <a:effectLst/>
                <a:latin typeface="Consolas" panose="020B0609020204030204" pitchFamily="49" charset="0"/>
              </a:rPr>
            </a:br>
            <a:r>
              <a:rPr lang="en-US" b="0" noProof="1">
                <a:solidFill>
                  <a:srgbClr val="001080"/>
                </a:solidFill>
                <a:effectLst/>
                <a:latin typeface="Consolas" panose="020B0609020204030204" pitchFamily="49" charset="0"/>
              </a:rPr>
              <a:t>builder</a:t>
            </a:r>
            <a:r>
              <a:rPr lang="en-US" b="0" noProof="1">
                <a:solidFill>
                  <a:srgbClr val="000000"/>
                </a:solidFill>
                <a:effectLst/>
                <a:latin typeface="Consolas" panose="020B0609020204030204" pitchFamily="49" charset="0"/>
              </a:rPr>
              <a:t>.</a:t>
            </a:r>
            <a:r>
              <a:rPr lang="en-US" b="0" noProof="1">
                <a:solidFill>
                  <a:srgbClr val="795E26"/>
                </a:solidFill>
                <a:effectLst/>
                <a:latin typeface="Consolas" panose="020B0609020204030204" pitchFamily="49" charset="0"/>
              </a:rPr>
              <a:t>Build</a:t>
            </a:r>
            <a:r>
              <a:rPr lang="en-US" b="0" noProof="1">
                <a:solidFill>
                  <a:srgbClr val="000000"/>
                </a:solidFill>
                <a:effectLst/>
                <a:latin typeface="Consolas" panose="020B0609020204030204" pitchFamily="49" charset="0"/>
              </a:rPr>
              <a:t>().</a:t>
            </a:r>
            <a:r>
              <a:rPr lang="en-US" b="0" noProof="1">
                <a:solidFill>
                  <a:srgbClr val="795E26"/>
                </a:solidFill>
                <a:effectLst/>
                <a:latin typeface="Consolas" panose="020B0609020204030204" pitchFamily="49" charset="0"/>
              </a:rPr>
              <a:t>Run</a:t>
            </a:r>
            <a:r>
              <a:rPr lang="en-US" b="0" noProof="1">
                <a:solidFill>
                  <a:srgbClr val="000000"/>
                </a:solidFill>
                <a:effectLst/>
                <a:latin typeface="Consolas" panose="020B0609020204030204" pitchFamily="49" charset="0"/>
              </a:rPr>
              <a:t>();</a:t>
            </a:r>
          </a:p>
          <a:p>
            <a:br>
              <a:rPr lang="en-US" b="0" noProof="1">
                <a:solidFill>
                  <a:srgbClr val="000000"/>
                </a:solidFill>
                <a:effectLst/>
                <a:latin typeface="Consolas" panose="020B0609020204030204" pitchFamily="49" charset="0"/>
              </a:rPr>
            </a:br>
            <a:endParaRPr lang="en-US" b="0" noProof="1">
              <a:solidFill>
                <a:srgbClr val="000000"/>
              </a:solidFill>
              <a:effectLst/>
              <a:latin typeface="Consolas" panose="020B0609020204030204" pitchFamily="49" charset="0"/>
            </a:endParaRPr>
          </a:p>
        </p:txBody>
      </p:sp>
      <p:sp>
        <p:nvSpPr>
          <p:cNvPr id="2" name="Rectangle 1">
            <a:extLst>
              <a:ext uri="{FF2B5EF4-FFF2-40B4-BE49-F238E27FC236}">
                <a16:creationId xmlns:a16="http://schemas.microsoft.com/office/drawing/2014/main" id="{C8B69632-0CCF-085B-2316-A23179D9C3CA}"/>
              </a:ext>
            </a:extLst>
          </p:cNvPr>
          <p:cNvSpPr/>
          <p:nvPr/>
        </p:nvSpPr>
        <p:spPr>
          <a:xfrm>
            <a:off x="996282" y="2765703"/>
            <a:ext cx="7817518" cy="1336398"/>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rrow: Down 3">
            <a:extLst>
              <a:ext uri="{FF2B5EF4-FFF2-40B4-BE49-F238E27FC236}">
                <a16:creationId xmlns:a16="http://schemas.microsoft.com/office/drawing/2014/main" id="{680748AB-B006-6E1B-2045-BADAFDFBA724}"/>
              </a:ext>
            </a:extLst>
          </p:cNvPr>
          <p:cNvSpPr/>
          <p:nvPr/>
        </p:nvSpPr>
        <p:spPr>
          <a:xfrm rot="5571562">
            <a:off x="6926943" y="4178465"/>
            <a:ext cx="289249" cy="979989"/>
          </a:xfrm>
          <a:prstGeom prst="downArrow">
            <a:avLst>
              <a:gd name="adj1" fmla="val 24194"/>
              <a:gd name="adj2" fmla="val 50000"/>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Down 4">
            <a:extLst>
              <a:ext uri="{FF2B5EF4-FFF2-40B4-BE49-F238E27FC236}">
                <a16:creationId xmlns:a16="http://schemas.microsoft.com/office/drawing/2014/main" id="{ED68176E-0B74-AC52-2CDE-95D28A365960}"/>
              </a:ext>
            </a:extLst>
          </p:cNvPr>
          <p:cNvSpPr/>
          <p:nvPr/>
        </p:nvSpPr>
        <p:spPr>
          <a:xfrm rot="5571562">
            <a:off x="5124621" y="5307870"/>
            <a:ext cx="289249" cy="979989"/>
          </a:xfrm>
          <a:prstGeom prst="downArrow">
            <a:avLst>
              <a:gd name="adj1" fmla="val 24194"/>
              <a:gd name="adj2" fmla="val 50000"/>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229595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42" presetClass="path" presetSubtype="0" decel="100000" fill="hold" grpId="1" nodeType="withEffect">
                                  <p:stCondLst>
                                    <p:cond delay="0"/>
                                  </p:stCondLst>
                                  <p:childTnLst>
                                    <p:animMotion origin="layout" path="M 1.66667E-6 0.04607 L 1.66667E-6 -4.07407E-6 " pathEditMode="relative" rAng="0" ptsTypes="AA">
                                      <p:cBhvr>
                                        <p:cTn id="9" dur="500" fill="hold"/>
                                        <p:tgtEl>
                                          <p:spTgt spid="13"/>
                                        </p:tgtEl>
                                        <p:attrNameLst>
                                          <p:attrName>ppt_x</p:attrName>
                                          <p:attrName>ppt_y</p:attrName>
                                        </p:attrNameLst>
                                      </p:cBhvr>
                                      <p:rCtr x="0" y="-2315"/>
                                    </p:animMotion>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500"/>
                                        <p:tgtEl>
                                          <p:spTgt spid="2"/>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6" grpId="0" animBg="1"/>
      <p:bldP spid="2" grpId="0" animBg="1"/>
      <p:bldP spid="4" grpId="0" animBg="1"/>
      <p:bldP spid="5"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263AF218-28BA-15F2-F2E1-CAB17D80926F}"/>
              </a:ext>
            </a:extLst>
          </p:cNvPr>
          <p:cNvSpPr/>
          <p:nvPr/>
        </p:nvSpPr>
        <p:spPr>
          <a:xfrm>
            <a:off x="607135" y="1917103"/>
            <a:ext cx="10988038" cy="4859617"/>
          </a:xfrm>
          <a:prstGeom prst="roundRect">
            <a:avLst/>
          </a:prstGeom>
          <a:solidFill>
            <a:srgbClr val="FAFAF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 name="TextBox 3">
            <a:extLst>
              <a:ext uri="{FF2B5EF4-FFF2-40B4-BE49-F238E27FC236}">
                <a16:creationId xmlns:a16="http://schemas.microsoft.com/office/drawing/2014/main" id="{9AC87E52-811B-55B4-C370-D751840F557D}"/>
              </a:ext>
            </a:extLst>
          </p:cNvPr>
          <p:cNvSpPr txBox="1"/>
          <p:nvPr/>
        </p:nvSpPr>
        <p:spPr>
          <a:xfrm>
            <a:off x="1107026" y="1942168"/>
            <a:ext cx="9203587" cy="5262979"/>
          </a:xfrm>
          <a:prstGeom prst="rect">
            <a:avLst/>
          </a:prstGeom>
          <a:noFill/>
        </p:spPr>
        <p:txBody>
          <a:bodyPr wrap="square">
            <a:spAutoFit/>
          </a:bodyPr>
          <a:lstStyle/>
          <a:p>
            <a:br>
              <a:rPr lang="en-US" sz="1600" b="0" noProof="1">
                <a:solidFill>
                  <a:srgbClr val="000000"/>
                </a:solidFill>
                <a:effectLst/>
                <a:latin typeface="Consolas" panose="020B0609020204030204" pitchFamily="49" charset="0"/>
              </a:rPr>
            </a:br>
            <a:r>
              <a:rPr lang="en-US" sz="1600" b="0" noProof="1">
                <a:solidFill>
                  <a:srgbClr val="0000FF"/>
                </a:solidFill>
                <a:effectLst/>
                <a:latin typeface="Consolas" panose="020B0609020204030204" pitchFamily="49" charset="0"/>
              </a:rPr>
              <a:t>var</a:t>
            </a:r>
            <a:r>
              <a:rPr lang="en-US" sz="1600" b="0" noProof="1">
                <a:solidFill>
                  <a:srgbClr val="000000"/>
                </a:solidFill>
                <a:effectLst/>
                <a:latin typeface="Consolas" panose="020B0609020204030204" pitchFamily="49" charset="0"/>
              </a:rPr>
              <a:t> </a:t>
            </a:r>
            <a:r>
              <a:rPr lang="en-US" sz="1600" b="0" noProof="1">
                <a:solidFill>
                  <a:srgbClr val="001080"/>
                </a:solidFill>
                <a:effectLst/>
                <a:latin typeface="Consolas" panose="020B0609020204030204" pitchFamily="49" charset="0"/>
              </a:rPr>
              <a:t>builder</a:t>
            </a:r>
            <a:r>
              <a:rPr lang="en-US" sz="1600" b="0" noProof="1">
                <a:solidFill>
                  <a:srgbClr val="000000"/>
                </a:solidFill>
                <a:effectLst/>
                <a:latin typeface="Consolas" panose="020B0609020204030204" pitchFamily="49" charset="0"/>
              </a:rPr>
              <a:t> = </a:t>
            </a:r>
            <a:r>
              <a:rPr lang="en-US" sz="1600" b="0" noProof="1">
                <a:solidFill>
                  <a:srgbClr val="267F99"/>
                </a:solidFill>
                <a:effectLst/>
                <a:latin typeface="Consolas" panose="020B0609020204030204" pitchFamily="49" charset="0"/>
              </a:rPr>
              <a:t>WebApplication</a:t>
            </a:r>
            <a:r>
              <a:rPr lang="en-US" sz="1600" b="0" noProof="1">
                <a:solidFill>
                  <a:srgbClr val="000000"/>
                </a:solidFill>
                <a:effectLst/>
                <a:latin typeface="Consolas" panose="020B0609020204030204" pitchFamily="49" charset="0"/>
              </a:rPr>
              <a:t>.</a:t>
            </a:r>
            <a:r>
              <a:rPr lang="en-US" sz="1600" b="0" noProof="1">
                <a:solidFill>
                  <a:srgbClr val="795E26"/>
                </a:solidFill>
                <a:effectLst/>
                <a:latin typeface="Consolas" panose="020B0609020204030204" pitchFamily="49" charset="0"/>
              </a:rPr>
              <a:t>CreateBuilder</a:t>
            </a:r>
            <a:r>
              <a:rPr lang="en-US" sz="1600" b="0" noProof="1">
                <a:solidFill>
                  <a:srgbClr val="000000"/>
                </a:solidFill>
                <a:effectLst/>
                <a:latin typeface="Consolas" panose="020B0609020204030204" pitchFamily="49" charset="0"/>
              </a:rPr>
              <a:t>(</a:t>
            </a:r>
            <a:r>
              <a:rPr lang="en-US" sz="1600" b="0" noProof="1">
                <a:solidFill>
                  <a:srgbClr val="0000FF"/>
                </a:solidFill>
                <a:effectLst/>
                <a:latin typeface="Consolas" panose="020B0609020204030204" pitchFamily="49" charset="0"/>
              </a:rPr>
              <a:t>args</a:t>
            </a:r>
            <a:r>
              <a:rPr lang="en-US" sz="1600" b="0" noProof="1">
                <a:solidFill>
                  <a:srgbClr val="000000"/>
                </a:solidFill>
                <a:effectLst/>
                <a:latin typeface="Consolas" panose="020B0609020204030204" pitchFamily="49" charset="0"/>
              </a:rPr>
              <a:t>);</a:t>
            </a:r>
          </a:p>
          <a:p>
            <a:endParaRPr lang="en-US" sz="1600" b="0" noProof="1">
              <a:solidFill>
                <a:srgbClr val="001080"/>
              </a:solidFill>
              <a:effectLst/>
              <a:latin typeface="Consolas" panose="020B0609020204030204" pitchFamily="49" charset="0"/>
            </a:endParaRPr>
          </a:p>
          <a:p>
            <a:r>
              <a:rPr lang="en-US" sz="1600" b="0" noProof="1">
                <a:solidFill>
                  <a:srgbClr val="001080"/>
                </a:solidFill>
                <a:effectLst/>
                <a:latin typeface="Consolas" panose="020B0609020204030204" pitchFamily="49" charset="0"/>
              </a:rPr>
              <a:t>builder</a:t>
            </a:r>
            <a:r>
              <a:rPr lang="en-US" sz="1600" b="0" noProof="1">
                <a:solidFill>
                  <a:srgbClr val="000000"/>
                </a:solidFill>
                <a:effectLst/>
                <a:latin typeface="Consolas" panose="020B0609020204030204" pitchFamily="49" charset="0"/>
              </a:rPr>
              <a:t>.</a:t>
            </a:r>
            <a:r>
              <a:rPr lang="en-US" sz="1600" b="0" noProof="1">
                <a:solidFill>
                  <a:srgbClr val="795E26"/>
                </a:solidFill>
                <a:effectLst/>
                <a:latin typeface="Consolas" panose="020B0609020204030204" pitchFamily="49" charset="0"/>
              </a:rPr>
              <a:t>AddServiceDefaults</a:t>
            </a:r>
            <a:r>
              <a:rPr lang="en-US" sz="1600" b="0" noProof="1">
                <a:solidFill>
                  <a:srgbClr val="000000"/>
                </a:solidFill>
                <a:effectLst/>
                <a:latin typeface="Consolas" panose="020B0609020204030204" pitchFamily="49" charset="0"/>
              </a:rPr>
              <a:t>();</a:t>
            </a:r>
          </a:p>
          <a:p>
            <a:r>
              <a:rPr lang="en-US" sz="1600" b="0" noProof="1">
                <a:solidFill>
                  <a:srgbClr val="001080"/>
                </a:solidFill>
                <a:effectLst/>
                <a:latin typeface="Consolas" panose="020B0609020204030204" pitchFamily="49" charset="0"/>
              </a:rPr>
              <a:t>builder</a:t>
            </a:r>
            <a:r>
              <a:rPr lang="en-US" sz="1600" b="0" noProof="1">
                <a:solidFill>
                  <a:srgbClr val="000000"/>
                </a:solidFill>
                <a:effectLst/>
                <a:latin typeface="Consolas" panose="020B0609020204030204" pitchFamily="49" charset="0"/>
              </a:rPr>
              <a:t>.</a:t>
            </a:r>
            <a:r>
              <a:rPr lang="en-US" sz="1600" b="0" noProof="1">
                <a:solidFill>
                  <a:srgbClr val="795E26"/>
                </a:solidFill>
                <a:effectLst/>
                <a:latin typeface="Consolas" panose="020B0609020204030204" pitchFamily="49" charset="0"/>
              </a:rPr>
              <a:t>AddRedisOutputCache</a:t>
            </a:r>
            <a:r>
              <a:rPr lang="en-US" sz="1600" b="0" noProof="1">
                <a:solidFill>
                  <a:srgbClr val="000000"/>
                </a:solidFill>
                <a:effectLst/>
                <a:latin typeface="Consolas" panose="020B0609020204030204" pitchFamily="49" charset="0"/>
              </a:rPr>
              <a:t>(</a:t>
            </a:r>
            <a:r>
              <a:rPr lang="en-US" sz="1600" b="0" noProof="1">
                <a:solidFill>
                  <a:srgbClr val="A31515"/>
                </a:solidFill>
                <a:effectLst/>
                <a:latin typeface="Consolas" panose="020B0609020204030204" pitchFamily="49" charset="0"/>
              </a:rPr>
              <a:t>"cache"</a:t>
            </a:r>
            <a:r>
              <a:rPr lang="en-US" sz="1600" b="0" noProof="1">
                <a:solidFill>
                  <a:srgbClr val="000000"/>
                </a:solidFill>
                <a:effectLst/>
                <a:latin typeface="Consolas" panose="020B0609020204030204" pitchFamily="49" charset="0"/>
              </a:rPr>
              <a:t>);</a:t>
            </a:r>
          </a:p>
          <a:p>
            <a:br>
              <a:rPr lang="en-US" sz="1600" b="0" noProof="1">
                <a:solidFill>
                  <a:srgbClr val="000000"/>
                </a:solidFill>
                <a:effectLst/>
                <a:latin typeface="Consolas" panose="020B0609020204030204" pitchFamily="49" charset="0"/>
              </a:rPr>
            </a:br>
            <a:r>
              <a:rPr lang="en-US" sz="1600" b="0" noProof="1">
                <a:solidFill>
                  <a:srgbClr val="001080"/>
                </a:solidFill>
                <a:effectLst/>
                <a:latin typeface="Consolas" panose="020B0609020204030204" pitchFamily="49" charset="0"/>
              </a:rPr>
              <a:t>builder</a:t>
            </a:r>
            <a:r>
              <a:rPr lang="en-US" sz="1600" b="0" noProof="1">
                <a:solidFill>
                  <a:srgbClr val="000000"/>
                </a:solidFill>
                <a:effectLst/>
                <a:latin typeface="Consolas" panose="020B0609020204030204" pitchFamily="49" charset="0"/>
              </a:rPr>
              <a:t>.</a:t>
            </a:r>
            <a:r>
              <a:rPr lang="en-US" sz="1600" b="0" noProof="1">
                <a:solidFill>
                  <a:srgbClr val="001080"/>
                </a:solidFill>
                <a:effectLst/>
                <a:latin typeface="Consolas" panose="020B0609020204030204" pitchFamily="49" charset="0"/>
              </a:rPr>
              <a:t>Services</a:t>
            </a:r>
            <a:r>
              <a:rPr lang="en-US" sz="1600" b="0" noProof="1">
                <a:solidFill>
                  <a:srgbClr val="000000"/>
                </a:solidFill>
                <a:effectLst/>
                <a:latin typeface="Consolas" panose="020B0609020204030204" pitchFamily="49" charset="0"/>
              </a:rPr>
              <a:t>.</a:t>
            </a:r>
            <a:r>
              <a:rPr lang="en-US" sz="1600" b="0" noProof="1">
                <a:solidFill>
                  <a:srgbClr val="795E26"/>
                </a:solidFill>
                <a:effectLst/>
                <a:latin typeface="Consolas" panose="020B0609020204030204" pitchFamily="49" charset="0"/>
              </a:rPr>
              <a:t>AddRazorComponents</a:t>
            </a:r>
            <a:r>
              <a:rPr lang="en-US" sz="1600" b="0" noProof="1">
                <a:solidFill>
                  <a:srgbClr val="000000"/>
                </a:solidFill>
                <a:effectLst/>
                <a:latin typeface="Consolas" panose="020B0609020204030204" pitchFamily="49" charset="0"/>
              </a:rPr>
              <a:t>()</a:t>
            </a:r>
          </a:p>
          <a:p>
            <a:r>
              <a:rPr lang="en-US" sz="1600" b="0" noProof="1">
                <a:solidFill>
                  <a:srgbClr val="000000"/>
                </a:solidFill>
                <a:effectLst/>
                <a:latin typeface="Consolas" panose="020B0609020204030204" pitchFamily="49" charset="0"/>
              </a:rPr>
              <a:t>    .</a:t>
            </a:r>
            <a:r>
              <a:rPr lang="en-US" sz="1600" b="0" noProof="1">
                <a:solidFill>
                  <a:srgbClr val="795E26"/>
                </a:solidFill>
                <a:effectLst/>
                <a:latin typeface="Consolas" panose="020B0609020204030204" pitchFamily="49" charset="0"/>
              </a:rPr>
              <a:t>AddInteractiveServerComponents</a:t>
            </a:r>
            <a:r>
              <a:rPr lang="en-US" sz="1600" b="0" noProof="1">
                <a:solidFill>
                  <a:srgbClr val="000000"/>
                </a:solidFill>
                <a:effectLst/>
                <a:latin typeface="Consolas" panose="020B0609020204030204" pitchFamily="49" charset="0"/>
              </a:rPr>
              <a:t>();</a:t>
            </a:r>
          </a:p>
          <a:p>
            <a:br>
              <a:rPr lang="en-US" sz="1600" b="0" noProof="1">
                <a:solidFill>
                  <a:srgbClr val="000000"/>
                </a:solidFill>
                <a:effectLst/>
                <a:latin typeface="Consolas" panose="020B0609020204030204" pitchFamily="49" charset="0"/>
              </a:rPr>
            </a:br>
            <a:r>
              <a:rPr lang="en-US" sz="1600" b="0" noProof="1">
                <a:solidFill>
                  <a:srgbClr val="0000FF"/>
                </a:solidFill>
                <a:effectLst/>
                <a:latin typeface="Consolas" panose="020B0609020204030204" pitchFamily="49" charset="0"/>
              </a:rPr>
              <a:t>var</a:t>
            </a:r>
            <a:r>
              <a:rPr lang="en-US" sz="1600" b="0" noProof="1">
                <a:solidFill>
                  <a:srgbClr val="000000"/>
                </a:solidFill>
                <a:effectLst/>
                <a:latin typeface="Consolas" panose="020B0609020204030204" pitchFamily="49" charset="0"/>
              </a:rPr>
              <a:t> </a:t>
            </a:r>
            <a:r>
              <a:rPr lang="en-US" sz="1600" b="0" noProof="1">
                <a:solidFill>
                  <a:srgbClr val="001080"/>
                </a:solidFill>
                <a:effectLst/>
                <a:latin typeface="Consolas" panose="020B0609020204030204" pitchFamily="49" charset="0"/>
              </a:rPr>
              <a:t>app</a:t>
            </a:r>
            <a:r>
              <a:rPr lang="en-US" sz="1600" b="0" noProof="1">
                <a:solidFill>
                  <a:srgbClr val="000000"/>
                </a:solidFill>
                <a:effectLst/>
                <a:latin typeface="Consolas" panose="020B0609020204030204" pitchFamily="49" charset="0"/>
              </a:rPr>
              <a:t> = </a:t>
            </a:r>
            <a:r>
              <a:rPr lang="en-US" sz="1600" b="0" noProof="1">
                <a:solidFill>
                  <a:srgbClr val="001080"/>
                </a:solidFill>
                <a:effectLst/>
                <a:latin typeface="Consolas" panose="020B0609020204030204" pitchFamily="49" charset="0"/>
              </a:rPr>
              <a:t>builder</a:t>
            </a:r>
            <a:r>
              <a:rPr lang="en-US" sz="1600" b="0" noProof="1">
                <a:solidFill>
                  <a:srgbClr val="000000"/>
                </a:solidFill>
                <a:effectLst/>
                <a:latin typeface="Consolas" panose="020B0609020204030204" pitchFamily="49" charset="0"/>
              </a:rPr>
              <a:t>.</a:t>
            </a:r>
            <a:r>
              <a:rPr lang="en-US" sz="1600" b="0" noProof="1">
                <a:solidFill>
                  <a:srgbClr val="795E26"/>
                </a:solidFill>
                <a:effectLst/>
                <a:latin typeface="Consolas" panose="020B0609020204030204" pitchFamily="49" charset="0"/>
              </a:rPr>
              <a:t>Build</a:t>
            </a:r>
            <a:r>
              <a:rPr lang="en-US" sz="1600" b="0" noProof="1">
                <a:solidFill>
                  <a:srgbClr val="000000"/>
                </a:solidFill>
                <a:effectLst/>
                <a:latin typeface="Consolas" panose="020B0609020204030204" pitchFamily="49" charset="0"/>
              </a:rPr>
              <a:t>();</a:t>
            </a:r>
          </a:p>
          <a:p>
            <a:br>
              <a:rPr lang="en-US" sz="1600" b="0" noProof="1">
                <a:solidFill>
                  <a:srgbClr val="000000"/>
                </a:solidFill>
                <a:effectLst/>
                <a:latin typeface="Consolas" panose="020B0609020204030204" pitchFamily="49" charset="0"/>
              </a:rPr>
            </a:br>
            <a:r>
              <a:rPr lang="en-US" sz="1600" b="0" noProof="1">
                <a:solidFill>
                  <a:srgbClr val="001080"/>
                </a:solidFill>
                <a:effectLst/>
                <a:latin typeface="Consolas" panose="020B0609020204030204" pitchFamily="49" charset="0"/>
              </a:rPr>
              <a:t>app</a:t>
            </a:r>
            <a:r>
              <a:rPr lang="en-US" sz="1600" b="0" noProof="1">
                <a:solidFill>
                  <a:srgbClr val="000000"/>
                </a:solidFill>
                <a:effectLst/>
                <a:latin typeface="Consolas" panose="020B0609020204030204" pitchFamily="49" charset="0"/>
              </a:rPr>
              <a:t>.</a:t>
            </a:r>
            <a:r>
              <a:rPr lang="en-US" sz="1600" b="0" noProof="1">
                <a:solidFill>
                  <a:srgbClr val="795E26"/>
                </a:solidFill>
                <a:effectLst/>
                <a:latin typeface="Consolas" panose="020B0609020204030204" pitchFamily="49" charset="0"/>
              </a:rPr>
              <a:t>UseOutputCache</a:t>
            </a:r>
            <a:r>
              <a:rPr lang="en-US" sz="1600" b="0" noProof="1">
                <a:solidFill>
                  <a:srgbClr val="000000"/>
                </a:solidFill>
                <a:effectLst/>
                <a:latin typeface="Consolas" panose="020B0609020204030204" pitchFamily="49" charset="0"/>
              </a:rPr>
              <a:t>();</a:t>
            </a:r>
          </a:p>
          <a:p>
            <a:br>
              <a:rPr lang="en-US" sz="1600" b="0" noProof="1">
                <a:solidFill>
                  <a:srgbClr val="000000"/>
                </a:solidFill>
                <a:effectLst/>
                <a:latin typeface="Consolas" panose="020B0609020204030204" pitchFamily="49" charset="0"/>
              </a:rPr>
            </a:br>
            <a:r>
              <a:rPr lang="en-US" sz="1600" b="0" noProof="1">
                <a:solidFill>
                  <a:srgbClr val="001080"/>
                </a:solidFill>
                <a:effectLst/>
                <a:latin typeface="Consolas" panose="020B0609020204030204" pitchFamily="49" charset="0"/>
              </a:rPr>
              <a:t>app</a:t>
            </a:r>
            <a:r>
              <a:rPr lang="en-US" sz="1600" b="0" noProof="1">
                <a:solidFill>
                  <a:srgbClr val="000000"/>
                </a:solidFill>
                <a:effectLst/>
                <a:latin typeface="Consolas" panose="020B0609020204030204" pitchFamily="49" charset="0"/>
              </a:rPr>
              <a:t>.</a:t>
            </a:r>
            <a:r>
              <a:rPr lang="en-US" sz="1600" b="0" noProof="1">
                <a:solidFill>
                  <a:srgbClr val="795E26"/>
                </a:solidFill>
                <a:effectLst/>
                <a:latin typeface="Consolas" panose="020B0609020204030204" pitchFamily="49" charset="0"/>
              </a:rPr>
              <a:t>MapRazorComponents</a:t>
            </a:r>
            <a:r>
              <a:rPr lang="en-US" sz="1600" b="0" noProof="1">
                <a:solidFill>
                  <a:srgbClr val="000000"/>
                </a:solidFill>
                <a:effectLst/>
                <a:latin typeface="Consolas" panose="020B0609020204030204" pitchFamily="49" charset="0"/>
              </a:rPr>
              <a:t>&lt;</a:t>
            </a:r>
            <a:r>
              <a:rPr lang="en-US" sz="1600" b="0" noProof="1">
                <a:solidFill>
                  <a:srgbClr val="267F99"/>
                </a:solidFill>
                <a:effectLst/>
                <a:latin typeface="Consolas" panose="020B0609020204030204" pitchFamily="49" charset="0"/>
              </a:rPr>
              <a:t>App</a:t>
            </a:r>
            <a:r>
              <a:rPr lang="en-US" sz="1600" b="0" noProof="1">
                <a:solidFill>
                  <a:srgbClr val="000000"/>
                </a:solidFill>
                <a:effectLst/>
                <a:latin typeface="Consolas" panose="020B0609020204030204" pitchFamily="49" charset="0"/>
              </a:rPr>
              <a:t>&gt;()</a:t>
            </a:r>
          </a:p>
          <a:p>
            <a:r>
              <a:rPr lang="en-US" sz="1600" b="0" noProof="1">
                <a:solidFill>
                  <a:srgbClr val="000000"/>
                </a:solidFill>
                <a:effectLst/>
                <a:latin typeface="Consolas" panose="020B0609020204030204" pitchFamily="49" charset="0"/>
              </a:rPr>
              <a:t>    .</a:t>
            </a:r>
            <a:r>
              <a:rPr lang="en-US" sz="1600" b="0" noProof="1">
                <a:solidFill>
                  <a:srgbClr val="795E26"/>
                </a:solidFill>
                <a:effectLst/>
                <a:latin typeface="Consolas" panose="020B0609020204030204" pitchFamily="49" charset="0"/>
              </a:rPr>
              <a:t>AddInteractiveServerRenderMode</a:t>
            </a:r>
            <a:r>
              <a:rPr lang="en-US" sz="1600" b="0" noProof="1">
                <a:solidFill>
                  <a:srgbClr val="000000"/>
                </a:solidFill>
                <a:effectLst/>
                <a:latin typeface="Consolas" panose="020B0609020204030204" pitchFamily="49" charset="0"/>
              </a:rPr>
              <a:t>();</a:t>
            </a:r>
          </a:p>
          <a:p>
            <a:br>
              <a:rPr lang="en-US" sz="1600" b="0" noProof="1">
                <a:solidFill>
                  <a:srgbClr val="000000"/>
                </a:solidFill>
                <a:effectLst/>
                <a:latin typeface="Consolas" panose="020B0609020204030204" pitchFamily="49" charset="0"/>
              </a:rPr>
            </a:br>
            <a:r>
              <a:rPr lang="en-US" sz="1600" b="0" noProof="1">
                <a:solidFill>
                  <a:srgbClr val="001080"/>
                </a:solidFill>
                <a:effectLst/>
                <a:latin typeface="Consolas" panose="020B0609020204030204" pitchFamily="49" charset="0"/>
              </a:rPr>
              <a:t>app</a:t>
            </a:r>
            <a:r>
              <a:rPr lang="en-US" sz="1600" b="0" noProof="1">
                <a:solidFill>
                  <a:srgbClr val="000000"/>
                </a:solidFill>
                <a:effectLst/>
                <a:latin typeface="Consolas" panose="020B0609020204030204" pitchFamily="49" charset="0"/>
              </a:rPr>
              <a:t>.</a:t>
            </a:r>
            <a:r>
              <a:rPr lang="en-US" sz="1600" b="0" noProof="1">
                <a:solidFill>
                  <a:srgbClr val="795E26"/>
                </a:solidFill>
                <a:effectLst/>
                <a:latin typeface="Consolas" panose="020B0609020204030204" pitchFamily="49" charset="0"/>
              </a:rPr>
              <a:t>MapDefaultEndpoints</a:t>
            </a:r>
            <a:r>
              <a:rPr lang="en-US" sz="1600" b="0" noProof="1">
                <a:solidFill>
                  <a:srgbClr val="000000"/>
                </a:solidFill>
                <a:effectLst/>
                <a:latin typeface="Consolas" panose="020B0609020204030204" pitchFamily="49" charset="0"/>
              </a:rPr>
              <a:t>();</a:t>
            </a:r>
          </a:p>
          <a:p>
            <a:br>
              <a:rPr lang="en-US" sz="1600" b="0" noProof="1">
                <a:solidFill>
                  <a:srgbClr val="000000"/>
                </a:solidFill>
                <a:effectLst/>
                <a:latin typeface="Consolas" panose="020B0609020204030204" pitchFamily="49" charset="0"/>
              </a:rPr>
            </a:br>
            <a:r>
              <a:rPr lang="en-US" sz="1600" b="0" noProof="1">
                <a:solidFill>
                  <a:srgbClr val="001080"/>
                </a:solidFill>
                <a:effectLst/>
                <a:latin typeface="Consolas" panose="020B0609020204030204" pitchFamily="49" charset="0"/>
              </a:rPr>
              <a:t>app</a:t>
            </a:r>
            <a:r>
              <a:rPr lang="en-US" sz="1600" b="0" noProof="1">
                <a:solidFill>
                  <a:srgbClr val="000000"/>
                </a:solidFill>
                <a:effectLst/>
                <a:latin typeface="Consolas" panose="020B0609020204030204" pitchFamily="49" charset="0"/>
              </a:rPr>
              <a:t>.</a:t>
            </a:r>
            <a:r>
              <a:rPr lang="en-US" sz="1600" b="0" noProof="1">
                <a:solidFill>
                  <a:srgbClr val="795E26"/>
                </a:solidFill>
                <a:effectLst/>
                <a:latin typeface="Consolas" panose="020B0609020204030204" pitchFamily="49" charset="0"/>
              </a:rPr>
              <a:t>Run</a:t>
            </a:r>
            <a:r>
              <a:rPr lang="en-US" sz="1600" b="0" noProof="1">
                <a:solidFill>
                  <a:srgbClr val="000000"/>
                </a:solidFill>
                <a:effectLst/>
                <a:latin typeface="Consolas" panose="020B0609020204030204" pitchFamily="49" charset="0"/>
              </a:rPr>
              <a:t>();</a:t>
            </a:r>
          </a:p>
          <a:p>
            <a:br>
              <a:rPr lang="en-US" sz="1600" b="0" noProof="1">
                <a:solidFill>
                  <a:srgbClr val="000000"/>
                </a:solidFill>
                <a:effectLst/>
                <a:latin typeface="Consolas" panose="020B0609020204030204" pitchFamily="49" charset="0"/>
              </a:rPr>
            </a:br>
            <a:endParaRPr lang="en-US" sz="1600" b="0" noProof="1">
              <a:solidFill>
                <a:srgbClr val="000000"/>
              </a:solidFill>
              <a:effectLst/>
              <a:latin typeface="Consolas" panose="020B0609020204030204" pitchFamily="49" charset="0"/>
            </a:endParaRPr>
          </a:p>
        </p:txBody>
      </p:sp>
      <p:sp>
        <p:nvSpPr>
          <p:cNvPr id="13" name="TextBox 12">
            <a:extLst>
              <a:ext uri="{FF2B5EF4-FFF2-40B4-BE49-F238E27FC236}">
                <a16:creationId xmlns:a16="http://schemas.microsoft.com/office/drawing/2014/main" id="{87F52624-061F-E768-79A6-6B1760642637}"/>
              </a:ext>
            </a:extLst>
          </p:cNvPr>
          <p:cNvSpPr txBox="1"/>
          <p:nvPr/>
        </p:nvSpPr>
        <p:spPr>
          <a:xfrm>
            <a:off x="610314" y="1676595"/>
            <a:ext cx="5155530" cy="491523"/>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lvl="0" algn="ctr">
              <a:defRPr/>
            </a:pPr>
            <a:r>
              <a:rPr lang="en-US" sz="2000">
                <a:solidFill>
                  <a:schemeClr val="bg1"/>
                </a:solidFill>
                <a:latin typeface="Open Sans SemiBold"/>
                <a:ea typeface="Open Sans SemiBold"/>
                <a:cs typeface="Open Sans SemiBold"/>
              </a:rPr>
              <a:t>Component Integration</a:t>
            </a:r>
            <a:endParaRPr lang="en-US" sz="1800"/>
          </a:p>
        </p:txBody>
      </p:sp>
      <p:pic>
        <p:nvPicPr>
          <p:cNvPr id="15" name="Picture 14" descr="A black background with white text&#10;&#10;Description automatically generated">
            <a:extLst>
              <a:ext uri="{FF2B5EF4-FFF2-40B4-BE49-F238E27FC236}">
                <a16:creationId xmlns:a16="http://schemas.microsoft.com/office/drawing/2014/main" id="{EC8EFD3A-8F7D-012B-F525-1DE761D00C07}"/>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958752" y="506912"/>
            <a:ext cx="4274498" cy="1147871"/>
          </a:xfrm>
          <a:prstGeom prst="rect">
            <a:avLst/>
          </a:prstGeom>
        </p:spPr>
      </p:pic>
      <p:sp>
        <p:nvSpPr>
          <p:cNvPr id="9" name="Rectangle 8">
            <a:extLst>
              <a:ext uri="{FF2B5EF4-FFF2-40B4-BE49-F238E27FC236}">
                <a16:creationId xmlns:a16="http://schemas.microsoft.com/office/drawing/2014/main" id="{F842553D-E989-A001-04F1-9F6C1BD02F58}"/>
              </a:ext>
            </a:extLst>
          </p:cNvPr>
          <p:cNvSpPr/>
          <p:nvPr/>
        </p:nvSpPr>
        <p:spPr>
          <a:xfrm>
            <a:off x="1146660" y="2641600"/>
            <a:ext cx="4319420" cy="67056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36C32A7-7579-16E2-F0C4-ECE9E017C763}"/>
              </a:ext>
            </a:extLst>
          </p:cNvPr>
          <p:cNvSpPr/>
          <p:nvPr/>
        </p:nvSpPr>
        <p:spPr>
          <a:xfrm>
            <a:off x="1146660" y="4553338"/>
            <a:ext cx="2524680" cy="497439"/>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peech Bubble: Oval 1">
            <a:extLst>
              <a:ext uri="{FF2B5EF4-FFF2-40B4-BE49-F238E27FC236}">
                <a16:creationId xmlns:a16="http://schemas.microsoft.com/office/drawing/2014/main" id="{095A16CF-18C9-C61A-F3B8-06DADC682CD9}"/>
              </a:ext>
            </a:extLst>
          </p:cNvPr>
          <p:cNvSpPr/>
          <p:nvPr/>
        </p:nvSpPr>
        <p:spPr>
          <a:xfrm>
            <a:off x="6902549" y="2161831"/>
            <a:ext cx="3904776" cy="2391507"/>
          </a:xfrm>
          <a:prstGeom prst="wedgeEllipseCallout">
            <a:avLst>
              <a:gd name="adj1" fmla="val -92359"/>
              <a:gd name="adj2" fmla="val -14233"/>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ja-JP" altLang="en-US" dirty="0">
                <a:latin typeface="Yu Gothic UI" panose="020B0500000000000000" pitchFamily="50" charset="-128"/>
                <a:ea typeface="Yu Gothic UI" panose="020B0500000000000000" pitchFamily="50" charset="-128"/>
              </a:rPr>
              <a:t>リトライ、ヘルスチェック</a:t>
            </a:r>
            <a:br>
              <a:rPr lang="en-US" altLang="ja-JP" dirty="0">
                <a:latin typeface="Yu Gothic UI" panose="020B0500000000000000" pitchFamily="50" charset="-128"/>
                <a:ea typeface="Yu Gothic UI" panose="020B0500000000000000" pitchFamily="50" charset="-128"/>
              </a:rPr>
            </a:br>
            <a:r>
              <a:rPr lang="ja-JP" altLang="en-US" dirty="0">
                <a:latin typeface="Yu Gothic UI" panose="020B0500000000000000" pitchFamily="50" charset="-128"/>
                <a:ea typeface="Yu Gothic UI" panose="020B0500000000000000" pitchFamily="50" charset="-128"/>
              </a:rPr>
              <a:t>ロギング、テレメトリーを構成済みのサービスが追加される</a:t>
            </a:r>
            <a:endParaRPr lang="en-US" dirty="0">
              <a:latin typeface="Yu Gothic UI" panose="020B0500000000000000" pitchFamily="50" charset="-128"/>
              <a:ea typeface="Yu Gothic UI" panose="020B0500000000000000" pitchFamily="50" charset="-128"/>
            </a:endParaRPr>
          </a:p>
        </p:txBody>
      </p:sp>
    </p:spTree>
    <p:extLst>
      <p:ext uri="{BB962C8B-B14F-4D97-AF65-F5344CB8AC3E}">
        <p14:creationId xmlns:p14="http://schemas.microsoft.com/office/powerpoint/2010/main" val="27786553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42" presetClass="path" presetSubtype="0" decel="100000" fill="hold" grpId="1" nodeType="withEffect">
                                  <p:stCondLst>
                                    <p:cond delay="0"/>
                                  </p:stCondLst>
                                  <p:childTnLst>
                                    <p:animMotion origin="layout" path="M 0 0.04606 L 0 0 " pathEditMode="relative" rAng="0" ptsTypes="AA">
                                      <p:cBhvr>
                                        <p:cTn id="9" dur="500" fill="hold"/>
                                        <p:tgtEl>
                                          <p:spTgt spid="13"/>
                                        </p:tgtEl>
                                        <p:attrNameLst>
                                          <p:attrName>ppt_x</p:attrName>
                                          <p:attrName>ppt_y</p:attrName>
                                        </p:attrNameLst>
                                      </p:cBhvr>
                                      <p:rCtr x="0" y="-2315"/>
                                    </p:animMotion>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9" grpId="0" animBg="1"/>
      <p:bldP spid="11" grpId="0" animBg="1"/>
      <p:bldP spid="2"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F293A3A-A305-ADC3-8251-6CF4E38841CB}"/>
              </a:ext>
            </a:extLst>
          </p:cNvPr>
          <p:cNvSpPr>
            <a:spLocks noGrp="1"/>
          </p:cNvSpPr>
          <p:nvPr>
            <p:ph type="title"/>
          </p:nvPr>
        </p:nvSpPr>
        <p:spPr/>
        <p:txBody>
          <a:bodyPr/>
          <a:lstStyle/>
          <a:p>
            <a:r>
              <a:rPr lang="en-US"/>
              <a:t>DEMO</a:t>
            </a:r>
          </a:p>
        </p:txBody>
      </p:sp>
      <p:sp>
        <p:nvSpPr>
          <p:cNvPr id="2" name="Text Placeholder 2">
            <a:extLst>
              <a:ext uri="{FF2B5EF4-FFF2-40B4-BE49-F238E27FC236}">
                <a16:creationId xmlns:a16="http://schemas.microsoft.com/office/drawing/2014/main" id="{EE7905B8-A2B4-5A75-A6DA-98368DE8E18A}"/>
              </a:ext>
            </a:extLst>
          </p:cNvPr>
          <p:cNvSpPr>
            <a:spLocks noGrp="1"/>
          </p:cNvSpPr>
          <p:nvPr>
            <p:ph type="body" idx="1"/>
          </p:nvPr>
        </p:nvSpPr>
        <p:spPr>
          <a:xfrm>
            <a:off x="609600" y="4589463"/>
            <a:ext cx="6591300" cy="1500187"/>
          </a:xfrm>
        </p:spPr>
        <p:txBody>
          <a:bodyPr/>
          <a:lstStyle/>
          <a:p>
            <a:r>
              <a:rPr lang="en-US"/>
              <a:t>.NET Aspire - Components</a:t>
            </a:r>
          </a:p>
        </p:txBody>
      </p:sp>
    </p:spTree>
    <p:extLst>
      <p:ext uri="{BB962C8B-B14F-4D97-AF65-F5344CB8AC3E}">
        <p14:creationId xmlns:p14="http://schemas.microsoft.com/office/powerpoint/2010/main" val="2679280250"/>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F293A3A-A305-ADC3-8251-6CF4E38841CB}"/>
              </a:ext>
            </a:extLst>
          </p:cNvPr>
          <p:cNvSpPr>
            <a:spLocks noGrp="1"/>
          </p:cNvSpPr>
          <p:nvPr>
            <p:ph type="title"/>
          </p:nvPr>
        </p:nvSpPr>
        <p:spPr/>
        <p:txBody>
          <a:bodyPr/>
          <a:lstStyle/>
          <a:p>
            <a:r>
              <a:rPr lang="en-US" dirty="0"/>
              <a:t>Q&amp;A</a:t>
            </a:r>
          </a:p>
        </p:txBody>
      </p:sp>
      <p:sp>
        <p:nvSpPr>
          <p:cNvPr id="2" name="Text Placeholder 2">
            <a:extLst>
              <a:ext uri="{FF2B5EF4-FFF2-40B4-BE49-F238E27FC236}">
                <a16:creationId xmlns:a16="http://schemas.microsoft.com/office/drawing/2014/main" id="{EE7905B8-A2B4-5A75-A6DA-98368DE8E18A}"/>
              </a:ext>
            </a:extLst>
          </p:cNvPr>
          <p:cNvSpPr>
            <a:spLocks noGrp="1"/>
          </p:cNvSpPr>
          <p:nvPr>
            <p:ph type="body" idx="1"/>
          </p:nvPr>
        </p:nvSpPr>
        <p:spPr>
          <a:xfrm>
            <a:off x="609600" y="4589463"/>
            <a:ext cx="6591300" cy="1500187"/>
          </a:xfrm>
        </p:spPr>
        <p:txBody>
          <a:bodyPr/>
          <a:lstStyle/>
          <a:p>
            <a:r>
              <a:rPr lang="en-US"/>
              <a:t>.NET Aspire - Components</a:t>
            </a:r>
          </a:p>
        </p:txBody>
      </p:sp>
    </p:spTree>
    <p:extLst>
      <p:ext uri="{BB962C8B-B14F-4D97-AF65-F5344CB8AC3E}">
        <p14:creationId xmlns:p14="http://schemas.microsoft.com/office/powerpoint/2010/main" val="3295557660"/>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7723FA5-0F9E-5CC6-BE60-567BB941AB19}"/>
              </a:ext>
            </a:extLst>
          </p:cNvPr>
          <p:cNvSpPr txBox="1"/>
          <p:nvPr/>
        </p:nvSpPr>
        <p:spPr>
          <a:xfrm>
            <a:off x="2882518" y="731801"/>
            <a:ext cx="6182770" cy="228251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endParaRPr lang="en-US" sz="9948" b="1" kern="0" spc="-75">
              <a:latin typeface="Segoe UI Semibold" panose="020B0502040204020203" pitchFamily="34" charset="0"/>
              <a:cs typeface="Segoe UI Semibold" panose="020B0502040204020203" pitchFamily="34" charset="0"/>
            </a:endParaRPr>
          </a:p>
        </p:txBody>
      </p:sp>
      <p:sp>
        <p:nvSpPr>
          <p:cNvPr id="57" name="TextBox 56">
            <a:extLst>
              <a:ext uri="{FF2B5EF4-FFF2-40B4-BE49-F238E27FC236}">
                <a16:creationId xmlns:a16="http://schemas.microsoft.com/office/drawing/2014/main" id="{6F0696DA-AD91-A9CC-C02C-2715E0DD8C45}"/>
              </a:ext>
            </a:extLst>
          </p:cNvPr>
          <p:cNvSpPr txBox="1"/>
          <p:nvPr/>
        </p:nvSpPr>
        <p:spPr>
          <a:xfrm>
            <a:off x="2237682" y="3428939"/>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Smart Defaults</a:t>
            </a:r>
          </a:p>
        </p:txBody>
      </p:sp>
      <p:sp>
        <p:nvSpPr>
          <p:cNvPr id="58" name="TextBox 57">
            <a:extLst>
              <a:ext uri="{FF2B5EF4-FFF2-40B4-BE49-F238E27FC236}">
                <a16:creationId xmlns:a16="http://schemas.microsoft.com/office/drawing/2014/main" id="{BDDFFCEE-376A-7227-C67A-E7F8E9C0343A}"/>
              </a:ext>
            </a:extLst>
          </p:cNvPr>
          <p:cNvSpPr txBox="1"/>
          <p:nvPr/>
        </p:nvSpPr>
        <p:spPr>
          <a:xfrm>
            <a:off x="6287359" y="3428939"/>
            <a:ext cx="3736223"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Developer Dashboard</a:t>
            </a:r>
          </a:p>
        </p:txBody>
      </p:sp>
      <p:sp>
        <p:nvSpPr>
          <p:cNvPr id="59" name="TextBox 58">
            <a:extLst>
              <a:ext uri="{FF2B5EF4-FFF2-40B4-BE49-F238E27FC236}">
                <a16:creationId xmlns:a16="http://schemas.microsoft.com/office/drawing/2014/main" id="{8EAECDA8-2113-EF21-90C4-37414A2EB1C2}"/>
              </a:ext>
            </a:extLst>
          </p:cNvPr>
          <p:cNvSpPr txBox="1"/>
          <p:nvPr/>
        </p:nvSpPr>
        <p:spPr>
          <a:xfrm>
            <a:off x="2237682" y="4276415"/>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Orchestration</a:t>
            </a:r>
          </a:p>
        </p:txBody>
      </p:sp>
      <p:sp>
        <p:nvSpPr>
          <p:cNvPr id="60" name="TextBox 59">
            <a:extLst>
              <a:ext uri="{FF2B5EF4-FFF2-40B4-BE49-F238E27FC236}">
                <a16:creationId xmlns:a16="http://schemas.microsoft.com/office/drawing/2014/main" id="{3AE55DF2-574F-2C71-6B87-4E7A8FA65F6E}"/>
              </a:ext>
            </a:extLst>
          </p:cNvPr>
          <p:cNvSpPr txBox="1"/>
          <p:nvPr/>
        </p:nvSpPr>
        <p:spPr>
          <a:xfrm>
            <a:off x="6287360" y="4276415"/>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Service Discovery</a:t>
            </a:r>
          </a:p>
        </p:txBody>
      </p:sp>
      <p:sp>
        <p:nvSpPr>
          <p:cNvPr id="61" name="TextBox 60">
            <a:extLst>
              <a:ext uri="{FF2B5EF4-FFF2-40B4-BE49-F238E27FC236}">
                <a16:creationId xmlns:a16="http://schemas.microsoft.com/office/drawing/2014/main" id="{6B1DB59E-D497-2683-30BD-1600A87AC873}"/>
              </a:ext>
            </a:extLst>
          </p:cNvPr>
          <p:cNvSpPr txBox="1"/>
          <p:nvPr/>
        </p:nvSpPr>
        <p:spPr>
          <a:xfrm>
            <a:off x="6287360" y="5123891"/>
            <a:ext cx="3736222"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Deployment</a:t>
            </a:r>
          </a:p>
        </p:txBody>
      </p:sp>
      <p:sp>
        <p:nvSpPr>
          <p:cNvPr id="4" name="TextBox 3">
            <a:extLst>
              <a:ext uri="{FF2B5EF4-FFF2-40B4-BE49-F238E27FC236}">
                <a16:creationId xmlns:a16="http://schemas.microsoft.com/office/drawing/2014/main" id="{2A2849DE-C5CF-4C8F-35B8-14ACC7AD892D}"/>
              </a:ext>
            </a:extLst>
          </p:cNvPr>
          <p:cNvSpPr txBox="1"/>
          <p:nvPr/>
        </p:nvSpPr>
        <p:spPr>
          <a:xfrm>
            <a:off x="2121418" y="2233266"/>
            <a:ext cx="7949165" cy="954088"/>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defTabSz="914184" fontAlgn="base">
              <a:spcBef>
                <a:spcPct val="0"/>
              </a:spcBef>
              <a:spcAft>
                <a:spcPct val="0"/>
              </a:spcAft>
              <a:defRPr/>
            </a:pPr>
            <a:r>
              <a:rPr lang="ja-JP" altLang="en-US"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t>観測可能で本番環境に対応可能な</a:t>
            </a:r>
            <a:br>
              <a:rPr lang="en-US" altLang="ja-JP"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br>
            <a:r>
              <a:rPr lang="ja-JP" altLang="en-US"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t>クラウド対応分散アプリケーション</a:t>
            </a:r>
            <a:endParaRPr lang="en-US" altLang="ja-JP"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endParaRPr>
          </a:p>
        </p:txBody>
      </p:sp>
      <p:pic>
        <p:nvPicPr>
          <p:cNvPr id="5" name="Picture 4">
            <a:extLst>
              <a:ext uri="{FF2B5EF4-FFF2-40B4-BE49-F238E27FC236}">
                <a16:creationId xmlns:a16="http://schemas.microsoft.com/office/drawing/2014/main" id="{EDE4B226-BF59-DD80-B46D-B38CFE82BB10}"/>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574758" y="960264"/>
            <a:ext cx="5425204" cy="1456880"/>
          </a:xfrm>
          <a:prstGeom prst="rect">
            <a:avLst/>
          </a:prstGeom>
        </p:spPr>
      </p:pic>
      <p:sp>
        <p:nvSpPr>
          <p:cNvPr id="2" name="TextBox 1">
            <a:extLst>
              <a:ext uri="{FF2B5EF4-FFF2-40B4-BE49-F238E27FC236}">
                <a16:creationId xmlns:a16="http://schemas.microsoft.com/office/drawing/2014/main" id="{8D8F07D5-626B-DDA9-CD00-771AC86161F3}"/>
              </a:ext>
            </a:extLst>
          </p:cNvPr>
          <p:cNvSpPr txBox="1"/>
          <p:nvPr/>
        </p:nvSpPr>
        <p:spPr>
          <a:xfrm>
            <a:off x="2237682" y="5123891"/>
            <a:ext cx="3736222" cy="605892"/>
          </a:xfrm>
          <a:prstGeom prst="roundRect">
            <a:avLst>
              <a:gd name="adj" fmla="val 50000"/>
            </a:avLst>
          </a:prstGeom>
          <a:solidFill>
            <a:srgbClr val="FFFFFF">
              <a:alpha val="60000"/>
            </a:srgbClr>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solidFill>
                  <a:schemeClr val="bg1">
                    <a:lumMod val="85000"/>
                  </a:schemeClr>
                </a:solidFill>
                <a:latin typeface="Segoe UI Semibold" panose="020B0502040204020203" pitchFamily="34" charset="0"/>
                <a:cs typeface="Segoe UI Semibold" panose="020B0502040204020203" pitchFamily="34" charset="0"/>
              </a:rPr>
              <a:t>Components</a:t>
            </a:r>
          </a:p>
        </p:txBody>
      </p:sp>
    </p:spTree>
    <p:extLst>
      <p:ext uri="{BB962C8B-B14F-4D97-AF65-F5344CB8AC3E}">
        <p14:creationId xmlns:p14="http://schemas.microsoft.com/office/powerpoint/2010/main" val="1825573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9">
            <a:extLst>
              <a:ext uri="{FF2B5EF4-FFF2-40B4-BE49-F238E27FC236}">
                <a16:creationId xmlns:a16="http://schemas.microsoft.com/office/drawing/2014/main" id="{0B92C295-DB4F-3167-FF5D-E1153E6026F8}"/>
              </a:ext>
            </a:extLst>
          </p:cNvPr>
          <p:cNvSpPr/>
          <p:nvPr/>
        </p:nvSpPr>
        <p:spPr>
          <a:xfrm>
            <a:off x="1058651" y="2379368"/>
            <a:ext cx="10074698" cy="3294601"/>
          </a:xfrm>
          <a:prstGeom prst="roundRect">
            <a:avLst>
              <a:gd name="adj" fmla="val 5765"/>
            </a:avLst>
          </a:prstGeom>
          <a:solidFill>
            <a:srgbClr val="FAFAFA"/>
          </a:solidFill>
          <a:effectLst>
            <a:outerShdw blurRad="63500" dist="127000" dir="2700000" algn="tl" rotWithShape="0">
              <a:srgbClr val="B1B3B3">
                <a:alpha val="50000"/>
              </a:srgbClr>
            </a:outerShdw>
          </a:effectLst>
        </p:spPr>
        <p:txBody>
          <a:bodyPr wrap="square" lIns="0" tIns="0" rIns="0" bIns="0" anchor="t" anchorCtr="0">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0" i="0" u="none" strike="noStrike" kern="0" cap="none" spc="0" normalizeH="0" baseline="0" noProof="0">
              <a:ln w="3175">
                <a:noFill/>
              </a:ln>
              <a:solidFill>
                <a:srgbClr val="3A20A0"/>
              </a:solidFill>
              <a:effectLst/>
              <a:uLnTx/>
              <a:uFillTx/>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39" name="TextBox 38">
            <a:extLst>
              <a:ext uri="{FF2B5EF4-FFF2-40B4-BE49-F238E27FC236}">
                <a16:creationId xmlns:a16="http://schemas.microsoft.com/office/drawing/2014/main" id="{13F71C0F-D5E8-504F-70BB-8E077C132D73}"/>
              </a:ext>
            </a:extLst>
          </p:cNvPr>
          <p:cNvSpPr txBox="1"/>
          <p:nvPr/>
        </p:nvSpPr>
        <p:spPr>
          <a:xfrm>
            <a:off x="586740" y="1989683"/>
            <a:ext cx="11018520" cy="721422"/>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2400" b="1" i="0" u="none" strike="noStrike" kern="0" cap="none" spc="0" normalizeH="0" baseline="0" noProof="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Flexible Integrations &amp; Deployment</a:t>
            </a:r>
          </a:p>
        </p:txBody>
      </p:sp>
      <p:sp>
        <p:nvSpPr>
          <p:cNvPr id="16" name="TextBox 15">
            <a:extLst>
              <a:ext uri="{FF2B5EF4-FFF2-40B4-BE49-F238E27FC236}">
                <a16:creationId xmlns:a16="http://schemas.microsoft.com/office/drawing/2014/main" id="{431D1D13-ED0C-8FBB-25E8-927DDF558112}"/>
              </a:ext>
            </a:extLst>
          </p:cNvPr>
          <p:cNvSpPr txBox="1"/>
          <p:nvPr/>
        </p:nvSpPr>
        <p:spPr>
          <a:xfrm>
            <a:off x="2005090" y="4613435"/>
            <a:ext cx="1824232" cy="707886"/>
          </a:xfrm>
          <a:prstGeom prst="rect">
            <a:avLst/>
          </a:prstGeom>
          <a:noFill/>
        </p:spPr>
        <p:txBody>
          <a:bodyPr wrap="square">
            <a:sp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w="3175">
                  <a:noFill/>
                </a:ln>
                <a:solidFill>
                  <a:srgbClr val="3A20A0"/>
                </a:solidFill>
                <a:effectLst/>
                <a:uLnTx/>
                <a:uFillTx/>
                <a:latin typeface="Open Sans SemiBold"/>
                <a:ea typeface="Open Sans SemiBold"/>
                <a:cs typeface="Open Sans SemiBold"/>
              </a:rPr>
              <a:t>How You Do It Today!</a:t>
            </a:r>
          </a:p>
        </p:txBody>
      </p:sp>
      <p:sp>
        <p:nvSpPr>
          <p:cNvPr id="17" name="TextBox 16">
            <a:extLst>
              <a:ext uri="{FF2B5EF4-FFF2-40B4-BE49-F238E27FC236}">
                <a16:creationId xmlns:a16="http://schemas.microsoft.com/office/drawing/2014/main" id="{CF61E97F-5FD9-2D9A-47D5-47356385B71A}"/>
              </a:ext>
            </a:extLst>
          </p:cNvPr>
          <p:cNvSpPr txBox="1"/>
          <p:nvPr/>
        </p:nvSpPr>
        <p:spPr>
          <a:xfrm>
            <a:off x="4227652" y="4613435"/>
            <a:ext cx="1824232" cy="400110"/>
          </a:xfrm>
          <a:prstGeom prst="rect">
            <a:avLst/>
          </a:prstGeom>
          <a:noFill/>
        </p:spPr>
        <p:txBody>
          <a:bodyPr wrap="square">
            <a:sp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w="3175">
                  <a:noFill/>
                </a:ln>
                <a:solidFill>
                  <a:srgbClr val="3A20A0"/>
                </a:solidFill>
                <a:effectLst/>
                <a:uLnTx/>
                <a:uFillTx/>
                <a:latin typeface="Open Sans SemiBold"/>
                <a:ea typeface="Open Sans SemiBold"/>
                <a:cs typeface="Open Sans SemiBold"/>
              </a:rPr>
              <a:t>AWS CDK</a:t>
            </a:r>
          </a:p>
        </p:txBody>
      </p:sp>
      <p:sp>
        <p:nvSpPr>
          <p:cNvPr id="18" name="TextBox 17">
            <a:extLst>
              <a:ext uri="{FF2B5EF4-FFF2-40B4-BE49-F238E27FC236}">
                <a16:creationId xmlns:a16="http://schemas.microsoft.com/office/drawing/2014/main" id="{BD50A11F-1C7D-D71B-20A1-A5E446C42AF8}"/>
              </a:ext>
            </a:extLst>
          </p:cNvPr>
          <p:cNvSpPr txBox="1"/>
          <p:nvPr/>
        </p:nvSpPr>
        <p:spPr>
          <a:xfrm>
            <a:off x="6389996" y="4613435"/>
            <a:ext cx="1944667" cy="400110"/>
          </a:xfrm>
          <a:prstGeom prst="rect">
            <a:avLst/>
          </a:prstGeom>
          <a:noFill/>
        </p:spPr>
        <p:txBody>
          <a:bodyPr wrap="square">
            <a:sp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w="3175">
                  <a:noFill/>
                </a:ln>
                <a:solidFill>
                  <a:srgbClr val="3A20A0"/>
                </a:solidFill>
                <a:effectLst/>
                <a:uLnTx/>
                <a:uFillTx/>
                <a:latin typeface="Open Sans SemiBold"/>
                <a:ea typeface="Open Sans SemiBold"/>
                <a:cs typeface="Open Sans SemiBold"/>
              </a:rPr>
              <a:t>Azure Dev CLI</a:t>
            </a:r>
          </a:p>
        </p:txBody>
      </p:sp>
      <p:pic>
        <p:nvPicPr>
          <p:cNvPr id="3" name="Picture 2" descr="A blue and white cloud with arrows and squares&#10;&#10;Description automatically generated">
            <a:extLst>
              <a:ext uri="{FF2B5EF4-FFF2-40B4-BE49-F238E27FC236}">
                <a16:creationId xmlns:a16="http://schemas.microsoft.com/office/drawing/2014/main" id="{5F9C4139-C335-9E14-F3FE-9B71B6C618A1}"/>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890417" y="3457917"/>
            <a:ext cx="1039158" cy="1039158"/>
          </a:xfrm>
          <a:prstGeom prst="rect">
            <a:avLst/>
          </a:prstGeom>
        </p:spPr>
      </p:pic>
      <p:pic>
        <p:nvPicPr>
          <p:cNvPr id="21" name="Picture 20" descr="A logo of a cube&#10;&#10;Description automatically generated with medium confidence">
            <a:extLst>
              <a:ext uri="{FF2B5EF4-FFF2-40B4-BE49-F238E27FC236}">
                <a16:creationId xmlns:a16="http://schemas.microsoft.com/office/drawing/2014/main" id="{71B38BE8-30A7-B966-34BD-6F4ABB7E6B5C}"/>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597619" y="3385638"/>
            <a:ext cx="1144515" cy="1064567"/>
          </a:xfrm>
          <a:prstGeom prst="rect">
            <a:avLst/>
          </a:prstGeom>
        </p:spPr>
      </p:pic>
      <p:sp>
        <p:nvSpPr>
          <p:cNvPr id="22" name="TextBox 21">
            <a:extLst>
              <a:ext uri="{FF2B5EF4-FFF2-40B4-BE49-F238E27FC236}">
                <a16:creationId xmlns:a16="http://schemas.microsoft.com/office/drawing/2014/main" id="{2DEF1889-1C2E-C659-2740-F0B6DDFCF78C}"/>
              </a:ext>
            </a:extLst>
          </p:cNvPr>
          <p:cNvSpPr txBox="1"/>
          <p:nvPr/>
        </p:nvSpPr>
        <p:spPr>
          <a:xfrm>
            <a:off x="8652447" y="4613435"/>
            <a:ext cx="1944667" cy="400110"/>
          </a:xfrm>
          <a:prstGeom prst="rect">
            <a:avLst/>
          </a:prstGeom>
          <a:noFill/>
        </p:spPr>
        <p:txBody>
          <a:bodyPr wrap="square">
            <a:sp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w="3175">
                  <a:noFill/>
                </a:ln>
                <a:solidFill>
                  <a:srgbClr val="3A20A0"/>
                </a:solidFill>
                <a:effectLst/>
                <a:uLnTx/>
                <a:uFillTx/>
                <a:latin typeface="Open Sans SemiBold"/>
                <a:ea typeface="Open Sans SemiBold"/>
                <a:cs typeface="Open Sans SemiBold"/>
              </a:rPr>
              <a:t>Visual Studio</a:t>
            </a:r>
          </a:p>
        </p:txBody>
      </p:sp>
      <p:pic>
        <p:nvPicPr>
          <p:cNvPr id="1026" name="Picture 2">
            <a:extLst>
              <a:ext uri="{FF2B5EF4-FFF2-40B4-BE49-F238E27FC236}">
                <a16:creationId xmlns:a16="http://schemas.microsoft.com/office/drawing/2014/main" id="{3ED201A0-19C6-03E5-73F4-8A72E1A2B69C}"/>
              </a:ext>
            </a:extLst>
          </p:cNvPr>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a:off x="9077858" y="3462805"/>
            <a:ext cx="1039158" cy="1039158"/>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descr="A blue and white circle with white circles&#10;&#10;Description automatically generated">
            <a:extLst>
              <a:ext uri="{FF2B5EF4-FFF2-40B4-BE49-F238E27FC236}">
                <a16:creationId xmlns:a16="http://schemas.microsoft.com/office/drawing/2014/main" id="{CDD064AC-738B-BAC5-6D04-6FFE3DB9D545}"/>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909935" y="3264541"/>
            <a:ext cx="486807" cy="486807"/>
          </a:xfrm>
          <a:prstGeom prst="rect">
            <a:avLst/>
          </a:prstGeom>
        </p:spPr>
      </p:pic>
      <p:pic>
        <p:nvPicPr>
          <p:cNvPr id="27" name="Picture 26" descr="A yellow and blue lightning bolt&#10;&#10;Description automatically generated">
            <a:extLst>
              <a:ext uri="{FF2B5EF4-FFF2-40B4-BE49-F238E27FC236}">
                <a16:creationId xmlns:a16="http://schemas.microsoft.com/office/drawing/2014/main" id="{DB522783-457B-57DF-C308-CFF31DC3600C}"/>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2230210" y="4064027"/>
            <a:ext cx="486806" cy="486806"/>
          </a:xfrm>
          <a:prstGeom prst="rect">
            <a:avLst/>
          </a:prstGeom>
        </p:spPr>
      </p:pic>
      <p:pic>
        <p:nvPicPr>
          <p:cNvPr id="29" name="Picture 28" descr="A logo of a company&#10;&#10;Description automatically generated">
            <a:extLst>
              <a:ext uri="{FF2B5EF4-FFF2-40B4-BE49-F238E27FC236}">
                <a16:creationId xmlns:a16="http://schemas.microsoft.com/office/drawing/2014/main" id="{544333F3-EA55-BAD6-9110-AE78FFCC9362}"/>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2571947" y="3431115"/>
            <a:ext cx="486807" cy="486807"/>
          </a:xfrm>
          <a:prstGeom prst="rect">
            <a:avLst/>
          </a:prstGeom>
        </p:spPr>
      </p:pic>
      <p:pic>
        <p:nvPicPr>
          <p:cNvPr id="31" name="Picture 30" descr="A group of blue cylindrical objects&#10;&#10;Description automatically generated">
            <a:extLst>
              <a:ext uri="{FF2B5EF4-FFF2-40B4-BE49-F238E27FC236}">
                <a16:creationId xmlns:a16="http://schemas.microsoft.com/office/drawing/2014/main" id="{747DA017-AC9B-A115-64C9-ECE44117B1C2}"/>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2910505" y="4058492"/>
            <a:ext cx="497875" cy="497875"/>
          </a:xfrm>
          <a:prstGeom prst="rect">
            <a:avLst/>
          </a:prstGeom>
        </p:spPr>
      </p:pic>
      <p:pic>
        <p:nvPicPr>
          <p:cNvPr id="1028" name="Picture 4" descr="Aws Logo Icon - Free Download Logos Logo Icons | IconScout">
            <a:extLst>
              <a:ext uri="{FF2B5EF4-FFF2-40B4-BE49-F238E27FC236}">
                <a16:creationId xmlns:a16="http://schemas.microsoft.com/office/drawing/2014/main" id="{EEE01585-6E1C-A385-C3B3-DBCA62B28C5E}"/>
              </a:ext>
            </a:extLst>
          </p:cNvPr>
          <p:cNvPicPr>
            <a:picLocks noChangeAspect="1" noChangeArrowheads="1"/>
          </p:cNvPicPr>
          <p:nvPr/>
        </p:nvPicPr>
        <p:blipFill>
          <a:blip r:embed="rId10" cstate="email">
            <a:extLst>
              <a:ext uri="{28A0092B-C50C-407E-A947-70E740481C1C}">
                <a14:useLocalDpi xmlns:a14="http://schemas.microsoft.com/office/drawing/2010/main"/>
              </a:ext>
            </a:extLst>
          </a:blip>
          <a:srcRect/>
          <a:stretch>
            <a:fillRect/>
          </a:stretch>
        </p:blipFill>
        <p:spPr bwMode="auto">
          <a:xfrm>
            <a:off x="3639637" y="4058491"/>
            <a:ext cx="497875" cy="49787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Google Cloud&quot; Icon - Download for free – Iconduck">
            <a:extLst>
              <a:ext uri="{FF2B5EF4-FFF2-40B4-BE49-F238E27FC236}">
                <a16:creationId xmlns:a16="http://schemas.microsoft.com/office/drawing/2014/main" id="{C3B9DE81-FB76-F0B6-A80D-3BDE08C01E1D}"/>
              </a:ext>
            </a:extLst>
          </p:cNvPr>
          <p:cNvPicPr>
            <a:picLocks noChangeAspect="1" noChangeArrowheads="1"/>
          </p:cNvPicPr>
          <p:nvPr/>
        </p:nvPicPr>
        <p:blipFill>
          <a:blip r:embed="rId11" cstate="email">
            <a:extLst>
              <a:ext uri="{28A0092B-C50C-407E-A947-70E740481C1C}">
                <a14:useLocalDpi xmlns:a14="http://schemas.microsoft.com/office/drawing/2010/main"/>
              </a:ext>
            </a:extLst>
          </a:blip>
          <a:srcRect/>
          <a:stretch>
            <a:fillRect/>
          </a:stretch>
        </p:blipFill>
        <p:spPr bwMode="auto">
          <a:xfrm>
            <a:off x="1644054" y="3979906"/>
            <a:ext cx="486806" cy="391257"/>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B6A63C78-88A2-7332-1486-E81AB3EB93A2}"/>
              </a:ext>
            </a:extLst>
          </p:cNvPr>
          <p:cNvPicPr>
            <a:picLocks noChangeAspect="1" noChangeArrowheads="1"/>
          </p:cNvPicPr>
          <p:nvPr/>
        </p:nvPicPr>
        <p:blipFill>
          <a:blip r:embed="rId12" cstate="email">
            <a:extLst>
              <a:ext uri="{28A0092B-C50C-407E-A947-70E740481C1C}">
                <a14:useLocalDpi xmlns:a14="http://schemas.microsoft.com/office/drawing/2010/main"/>
              </a:ext>
            </a:extLst>
          </a:blip>
          <a:srcRect/>
          <a:stretch>
            <a:fillRect/>
          </a:stretch>
        </p:blipFill>
        <p:spPr bwMode="auto">
          <a:xfrm>
            <a:off x="3190035" y="3498380"/>
            <a:ext cx="486807" cy="486807"/>
          </a:xfrm>
          <a:prstGeom prst="rect">
            <a:avLst/>
          </a:prstGeom>
          <a:noFill/>
          <a:extLst>
            <a:ext uri="{909E8E84-426E-40DD-AFC4-6F175D3DCCD1}">
              <a14:hiddenFill xmlns:a14="http://schemas.microsoft.com/office/drawing/2010/main">
                <a:solidFill>
                  <a:srgbClr val="FFFFFF"/>
                </a:solidFill>
              </a14:hiddenFill>
            </a:ext>
          </a:extLst>
        </p:spPr>
      </p:pic>
      <p:pic>
        <p:nvPicPr>
          <p:cNvPr id="33" name="Graphic 32">
            <a:extLst>
              <a:ext uri="{FF2B5EF4-FFF2-40B4-BE49-F238E27FC236}">
                <a16:creationId xmlns:a16="http://schemas.microsoft.com/office/drawing/2014/main" id="{C2A96BA3-3EE7-47A2-8EA7-18E5C4140B14}"/>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3681136" y="3208980"/>
            <a:ext cx="497874" cy="497874"/>
          </a:xfrm>
          <a:prstGeom prst="rect">
            <a:avLst/>
          </a:prstGeom>
        </p:spPr>
      </p:pic>
      <p:pic>
        <p:nvPicPr>
          <p:cNvPr id="35" name="Graphic 34">
            <a:extLst>
              <a:ext uri="{FF2B5EF4-FFF2-40B4-BE49-F238E27FC236}">
                <a16:creationId xmlns:a16="http://schemas.microsoft.com/office/drawing/2014/main" id="{D66470B8-E4BE-861C-84E0-D9487DE677C4}"/>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3115282" y="2852829"/>
            <a:ext cx="500857" cy="500857"/>
          </a:xfrm>
          <a:prstGeom prst="rect">
            <a:avLst/>
          </a:prstGeom>
        </p:spPr>
      </p:pic>
      <p:pic>
        <p:nvPicPr>
          <p:cNvPr id="37" name="Graphic 36">
            <a:extLst>
              <a:ext uri="{FF2B5EF4-FFF2-40B4-BE49-F238E27FC236}">
                <a16:creationId xmlns:a16="http://schemas.microsoft.com/office/drawing/2014/main" id="{AFF47643-7527-B110-DEA7-67A1D1FEF0BB}"/>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2439379" y="2885940"/>
            <a:ext cx="403734" cy="403734"/>
          </a:xfrm>
          <a:prstGeom prst="rect">
            <a:avLst/>
          </a:prstGeom>
        </p:spPr>
      </p:pic>
    </p:spTree>
    <p:extLst>
      <p:ext uri="{BB962C8B-B14F-4D97-AF65-F5344CB8AC3E}">
        <p14:creationId xmlns:p14="http://schemas.microsoft.com/office/powerpoint/2010/main" val="578043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par>
                                <p:cTn id="8" presetID="42" presetClass="path" presetSubtype="0" decel="100000" fill="hold" grpId="1" nodeType="withEffect">
                                  <p:stCondLst>
                                    <p:cond delay="0"/>
                                  </p:stCondLst>
                                  <p:childTnLst>
                                    <p:animMotion origin="layout" path="M 4.16667E-6 0.04606 L 4.16667E-6 0 " pathEditMode="relative" rAng="0" ptsTypes="AA">
                                      <p:cBhvr>
                                        <p:cTn id="9" dur="500" fill="hold"/>
                                        <p:tgtEl>
                                          <p:spTgt spid="39"/>
                                        </p:tgtEl>
                                        <p:attrNameLst>
                                          <p:attrName>ppt_x</p:attrName>
                                          <p:attrName>ppt_y</p:attrName>
                                        </p:attrNameLst>
                                      </p:cBhvr>
                                      <p:rCtr x="0" y="-2315"/>
                                    </p:animMotion>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fade">
                                      <p:cBhvr>
                                        <p:cTn id="14" dur="500"/>
                                        <p:tgtEl>
                                          <p:spTgt spid="16"/>
                                        </p:tgtEl>
                                      </p:cBhvr>
                                    </p:animEffect>
                                  </p:childTnLst>
                                </p:cTn>
                              </p:par>
                              <p:par>
                                <p:cTn id="15" presetID="10" presetClass="entr" presetSubtype="0" fill="hold" nodeType="with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fade">
                                      <p:cBhvr>
                                        <p:cTn id="17" dur="500"/>
                                        <p:tgtEl>
                                          <p:spTgt spid="24"/>
                                        </p:tgtEl>
                                      </p:cBhvr>
                                    </p:animEffect>
                                  </p:childTnLst>
                                </p:cTn>
                              </p:par>
                              <p:par>
                                <p:cTn id="18" presetID="10" presetClass="entr" presetSubtype="0" fill="hold" nodeType="with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fade">
                                      <p:cBhvr>
                                        <p:cTn id="20" dur="500"/>
                                        <p:tgtEl>
                                          <p:spTgt spid="27"/>
                                        </p:tgtEl>
                                      </p:cBhvr>
                                    </p:animEffect>
                                  </p:childTnLst>
                                </p:cTn>
                              </p:par>
                              <p:par>
                                <p:cTn id="21" presetID="10" presetClass="entr" presetSubtype="0" fill="hold" nodeType="with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500"/>
                                        <p:tgtEl>
                                          <p:spTgt spid="29"/>
                                        </p:tgtEl>
                                      </p:cBhvr>
                                    </p:animEffect>
                                  </p:childTnLst>
                                </p:cTn>
                              </p:par>
                              <p:par>
                                <p:cTn id="24" presetID="10" presetClass="entr" presetSubtype="0" fill="hold" nodeType="withEffect">
                                  <p:stCondLst>
                                    <p:cond delay="0"/>
                                  </p:stCondLst>
                                  <p:childTnLst>
                                    <p:set>
                                      <p:cBhvr>
                                        <p:cTn id="25" dur="1" fill="hold">
                                          <p:stCondLst>
                                            <p:cond delay="0"/>
                                          </p:stCondLst>
                                        </p:cTn>
                                        <p:tgtEl>
                                          <p:spTgt spid="31"/>
                                        </p:tgtEl>
                                        <p:attrNameLst>
                                          <p:attrName>style.visibility</p:attrName>
                                        </p:attrNameLst>
                                      </p:cBhvr>
                                      <p:to>
                                        <p:strVal val="visible"/>
                                      </p:to>
                                    </p:set>
                                    <p:animEffect transition="in" filter="fade">
                                      <p:cBhvr>
                                        <p:cTn id="26" dur="500"/>
                                        <p:tgtEl>
                                          <p:spTgt spid="31"/>
                                        </p:tgtEl>
                                      </p:cBhvr>
                                    </p:animEffect>
                                  </p:childTnLst>
                                </p:cTn>
                              </p:par>
                              <p:par>
                                <p:cTn id="27" presetID="10" presetClass="entr" presetSubtype="0" fill="hold" nodeType="withEffect">
                                  <p:stCondLst>
                                    <p:cond delay="0"/>
                                  </p:stCondLst>
                                  <p:childTnLst>
                                    <p:set>
                                      <p:cBhvr>
                                        <p:cTn id="28" dur="1" fill="hold">
                                          <p:stCondLst>
                                            <p:cond delay="0"/>
                                          </p:stCondLst>
                                        </p:cTn>
                                        <p:tgtEl>
                                          <p:spTgt spid="1028"/>
                                        </p:tgtEl>
                                        <p:attrNameLst>
                                          <p:attrName>style.visibility</p:attrName>
                                        </p:attrNameLst>
                                      </p:cBhvr>
                                      <p:to>
                                        <p:strVal val="visible"/>
                                      </p:to>
                                    </p:set>
                                    <p:animEffect transition="in" filter="fade">
                                      <p:cBhvr>
                                        <p:cTn id="29" dur="500"/>
                                        <p:tgtEl>
                                          <p:spTgt spid="1028"/>
                                        </p:tgtEl>
                                      </p:cBhvr>
                                    </p:animEffect>
                                  </p:childTnLst>
                                </p:cTn>
                              </p:par>
                              <p:par>
                                <p:cTn id="30" presetID="10" presetClass="entr" presetSubtype="0" fill="hold" nodeType="withEffect">
                                  <p:stCondLst>
                                    <p:cond delay="0"/>
                                  </p:stCondLst>
                                  <p:childTnLst>
                                    <p:set>
                                      <p:cBhvr>
                                        <p:cTn id="31" dur="1" fill="hold">
                                          <p:stCondLst>
                                            <p:cond delay="0"/>
                                          </p:stCondLst>
                                        </p:cTn>
                                        <p:tgtEl>
                                          <p:spTgt spid="1030"/>
                                        </p:tgtEl>
                                        <p:attrNameLst>
                                          <p:attrName>style.visibility</p:attrName>
                                        </p:attrNameLst>
                                      </p:cBhvr>
                                      <p:to>
                                        <p:strVal val="visible"/>
                                      </p:to>
                                    </p:set>
                                    <p:animEffect transition="in" filter="fade">
                                      <p:cBhvr>
                                        <p:cTn id="32" dur="500"/>
                                        <p:tgtEl>
                                          <p:spTgt spid="1030"/>
                                        </p:tgtEl>
                                      </p:cBhvr>
                                    </p:animEffect>
                                  </p:childTnLst>
                                </p:cTn>
                              </p:par>
                              <p:par>
                                <p:cTn id="33" presetID="10" presetClass="entr" presetSubtype="0" fill="hold" nodeType="withEffect">
                                  <p:stCondLst>
                                    <p:cond delay="0"/>
                                  </p:stCondLst>
                                  <p:childTnLst>
                                    <p:set>
                                      <p:cBhvr>
                                        <p:cTn id="34" dur="1" fill="hold">
                                          <p:stCondLst>
                                            <p:cond delay="0"/>
                                          </p:stCondLst>
                                        </p:cTn>
                                        <p:tgtEl>
                                          <p:spTgt spid="1032"/>
                                        </p:tgtEl>
                                        <p:attrNameLst>
                                          <p:attrName>style.visibility</p:attrName>
                                        </p:attrNameLst>
                                      </p:cBhvr>
                                      <p:to>
                                        <p:strVal val="visible"/>
                                      </p:to>
                                    </p:set>
                                    <p:animEffect transition="in" filter="fade">
                                      <p:cBhvr>
                                        <p:cTn id="35" dur="500"/>
                                        <p:tgtEl>
                                          <p:spTgt spid="1032"/>
                                        </p:tgtEl>
                                      </p:cBhvr>
                                    </p:animEffect>
                                  </p:childTnLst>
                                </p:cTn>
                              </p:par>
                              <p:par>
                                <p:cTn id="36" presetID="10" presetClass="entr" presetSubtype="0" fill="hold" nodeType="withEffect">
                                  <p:stCondLst>
                                    <p:cond delay="0"/>
                                  </p:stCondLst>
                                  <p:childTnLst>
                                    <p:set>
                                      <p:cBhvr>
                                        <p:cTn id="37" dur="1" fill="hold">
                                          <p:stCondLst>
                                            <p:cond delay="0"/>
                                          </p:stCondLst>
                                        </p:cTn>
                                        <p:tgtEl>
                                          <p:spTgt spid="33"/>
                                        </p:tgtEl>
                                        <p:attrNameLst>
                                          <p:attrName>style.visibility</p:attrName>
                                        </p:attrNameLst>
                                      </p:cBhvr>
                                      <p:to>
                                        <p:strVal val="visible"/>
                                      </p:to>
                                    </p:set>
                                    <p:animEffect transition="in" filter="fade">
                                      <p:cBhvr>
                                        <p:cTn id="38" dur="500"/>
                                        <p:tgtEl>
                                          <p:spTgt spid="33"/>
                                        </p:tgtEl>
                                      </p:cBhvr>
                                    </p:animEffect>
                                  </p:childTnLst>
                                </p:cTn>
                              </p:par>
                              <p:par>
                                <p:cTn id="39" presetID="10" presetClass="entr" presetSubtype="0" fill="hold" nodeType="withEffect">
                                  <p:stCondLst>
                                    <p:cond delay="0"/>
                                  </p:stCondLst>
                                  <p:childTnLst>
                                    <p:set>
                                      <p:cBhvr>
                                        <p:cTn id="40" dur="1" fill="hold">
                                          <p:stCondLst>
                                            <p:cond delay="0"/>
                                          </p:stCondLst>
                                        </p:cTn>
                                        <p:tgtEl>
                                          <p:spTgt spid="35"/>
                                        </p:tgtEl>
                                        <p:attrNameLst>
                                          <p:attrName>style.visibility</p:attrName>
                                        </p:attrNameLst>
                                      </p:cBhvr>
                                      <p:to>
                                        <p:strVal val="visible"/>
                                      </p:to>
                                    </p:set>
                                    <p:animEffect transition="in" filter="fade">
                                      <p:cBhvr>
                                        <p:cTn id="41" dur="500"/>
                                        <p:tgtEl>
                                          <p:spTgt spid="35"/>
                                        </p:tgtEl>
                                      </p:cBhvr>
                                    </p:animEffect>
                                  </p:childTnLst>
                                </p:cTn>
                              </p:par>
                              <p:par>
                                <p:cTn id="42" presetID="10" presetClass="entr" presetSubtype="0" fill="hold" nodeType="withEffect">
                                  <p:stCondLst>
                                    <p:cond delay="0"/>
                                  </p:stCondLst>
                                  <p:childTnLst>
                                    <p:set>
                                      <p:cBhvr>
                                        <p:cTn id="43" dur="1" fill="hold">
                                          <p:stCondLst>
                                            <p:cond delay="0"/>
                                          </p:stCondLst>
                                        </p:cTn>
                                        <p:tgtEl>
                                          <p:spTgt spid="37"/>
                                        </p:tgtEl>
                                        <p:attrNameLst>
                                          <p:attrName>style.visibility</p:attrName>
                                        </p:attrNameLst>
                                      </p:cBhvr>
                                      <p:to>
                                        <p:strVal val="visible"/>
                                      </p:to>
                                    </p:set>
                                    <p:animEffect transition="in" filter="fade">
                                      <p:cBhvr>
                                        <p:cTn id="44" dur="500"/>
                                        <p:tgtEl>
                                          <p:spTgt spid="37"/>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500"/>
                                        <p:tgtEl>
                                          <p:spTgt spid="2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fade">
                                      <p:cBhvr>
                                        <p:cTn id="52" dur="500"/>
                                        <p:tgtEl>
                                          <p:spTgt spid="17"/>
                                        </p:tgtEl>
                                      </p:cBhvr>
                                    </p:animEffect>
                                  </p:childTnLst>
                                </p:cTn>
                              </p:par>
                              <p:par>
                                <p:cTn id="53" presetID="10" presetClass="entr" presetSubtype="0" fill="hold" nodeType="withEffect">
                                  <p:stCondLst>
                                    <p:cond delay="0"/>
                                  </p:stCondLst>
                                  <p:childTnLst>
                                    <p:set>
                                      <p:cBhvr>
                                        <p:cTn id="54" dur="1" fill="hold">
                                          <p:stCondLst>
                                            <p:cond delay="0"/>
                                          </p:stCondLst>
                                        </p:cTn>
                                        <p:tgtEl>
                                          <p:spTgt spid="3"/>
                                        </p:tgtEl>
                                        <p:attrNameLst>
                                          <p:attrName>style.visibility</p:attrName>
                                        </p:attrNameLst>
                                      </p:cBhvr>
                                      <p:to>
                                        <p:strVal val="visible"/>
                                      </p:to>
                                    </p:set>
                                    <p:animEffect transition="in" filter="fade">
                                      <p:cBhvr>
                                        <p:cTn id="55" dur="500"/>
                                        <p:tgtEl>
                                          <p:spTgt spid="3"/>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8"/>
                                        </p:tgtEl>
                                        <p:attrNameLst>
                                          <p:attrName>style.visibility</p:attrName>
                                        </p:attrNameLst>
                                      </p:cBhvr>
                                      <p:to>
                                        <p:strVal val="visible"/>
                                      </p:to>
                                    </p:set>
                                    <p:animEffect transition="in" filter="fade">
                                      <p:cBhvr>
                                        <p:cTn id="58" dur="500"/>
                                        <p:tgtEl>
                                          <p:spTgt spid="18"/>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1026"/>
                                        </p:tgtEl>
                                        <p:attrNameLst>
                                          <p:attrName>style.visibility</p:attrName>
                                        </p:attrNameLst>
                                      </p:cBhvr>
                                      <p:to>
                                        <p:strVal val="visible"/>
                                      </p:to>
                                    </p:set>
                                    <p:animEffect transition="in" filter="fade">
                                      <p:cBhvr>
                                        <p:cTn id="63" dur="500"/>
                                        <p:tgtEl>
                                          <p:spTgt spid="1026"/>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2"/>
                                        </p:tgtEl>
                                        <p:attrNameLst>
                                          <p:attrName>style.visibility</p:attrName>
                                        </p:attrNameLst>
                                      </p:cBhvr>
                                      <p:to>
                                        <p:strVal val="visible"/>
                                      </p:to>
                                    </p:set>
                                    <p:animEffect transition="in" filter="fade">
                                      <p:cBhvr>
                                        <p:cTn id="66"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39" grpId="1" animBg="1"/>
      <p:bldP spid="16" grpId="0"/>
      <p:bldP spid="17" grpId="0"/>
      <p:bldP spid="18" grpId="0"/>
      <p:bldP spid="22"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ublish from VS">
            <a:hlinkClick r:id="" action="ppaction://media"/>
            <a:extLst>
              <a:ext uri="{FF2B5EF4-FFF2-40B4-BE49-F238E27FC236}">
                <a16:creationId xmlns:a16="http://schemas.microsoft.com/office/drawing/2014/main" id="{BD393F53-A1ED-1EB9-9DBC-56C274BF723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92981" y="236842"/>
            <a:ext cx="10206037" cy="6384315"/>
          </a:xfrm>
          <a:prstGeom prst="rect">
            <a:avLst/>
          </a:prstGeom>
        </p:spPr>
      </p:pic>
    </p:spTree>
    <p:extLst>
      <p:ext uri="{BB962C8B-B14F-4D97-AF65-F5344CB8AC3E}">
        <p14:creationId xmlns:p14="http://schemas.microsoft.com/office/powerpoint/2010/main" val="33308268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96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7723FA5-0F9E-5CC6-BE60-567BB941AB19}"/>
              </a:ext>
            </a:extLst>
          </p:cNvPr>
          <p:cNvSpPr txBox="1"/>
          <p:nvPr/>
        </p:nvSpPr>
        <p:spPr>
          <a:xfrm>
            <a:off x="2882518" y="731801"/>
            <a:ext cx="6182770" cy="228251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endParaRPr lang="en-US" sz="9948" b="1" kern="0" spc="-75">
              <a:latin typeface="Segoe UI Semibold" panose="020B0502040204020203" pitchFamily="34" charset="0"/>
              <a:cs typeface="Segoe UI Semibold" panose="020B0502040204020203" pitchFamily="34" charset="0"/>
            </a:endParaRPr>
          </a:p>
        </p:txBody>
      </p:sp>
      <p:sp>
        <p:nvSpPr>
          <p:cNvPr id="57" name="TextBox 56">
            <a:extLst>
              <a:ext uri="{FF2B5EF4-FFF2-40B4-BE49-F238E27FC236}">
                <a16:creationId xmlns:a16="http://schemas.microsoft.com/office/drawing/2014/main" id="{6F0696DA-AD91-A9CC-C02C-2715E0DD8C45}"/>
              </a:ext>
            </a:extLst>
          </p:cNvPr>
          <p:cNvSpPr txBox="1"/>
          <p:nvPr/>
        </p:nvSpPr>
        <p:spPr>
          <a:xfrm>
            <a:off x="2237682" y="3428939"/>
            <a:ext cx="3736222"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Smart Defaults</a:t>
            </a:r>
          </a:p>
        </p:txBody>
      </p:sp>
      <p:sp>
        <p:nvSpPr>
          <p:cNvPr id="58" name="TextBox 57">
            <a:extLst>
              <a:ext uri="{FF2B5EF4-FFF2-40B4-BE49-F238E27FC236}">
                <a16:creationId xmlns:a16="http://schemas.microsoft.com/office/drawing/2014/main" id="{BDDFFCEE-376A-7227-C67A-E7F8E9C0343A}"/>
              </a:ext>
            </a:extLst>
          </p:cNvPr>
          <p:cNvSpPr txBox="1"/>
          <p:nvPr/>
        </p:nvSpPr>
        <p:spPr>
          <a:xfrm>
            <a:off x="6287359" y="3428939"/>
            <a:ext cx="3736223"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Developer Dashboard</a:t>
            </a:r>
          </a:p>
        </p:txBody>
      </p:sp>
      <p:sp>
        <p:nvSpPr>
          <p:cNvPr id="59" name="TextBox 58">
            <a:extLst>
              <a:ext uri="{FF2B5EF4-FFF2-40B4-BE49-F238E27FC236}">
                <a16:creationId xmlns:a16="http://schemas.microsoft.com/office/drawing/2014/main" id="{8EAECDA8-2113-EF21-90C4-37414A2EB1C2}"/>
              </a:ext>
            </a:extLst>
          </p:cNvPr>
          <p:cNvSpPr txBox="1"/>
          <p:nvPr/>
        </p:nvSpPr>
        <p:spPr>
          <a:xfrm>
            <a:off x="2237682" y="4276415"/>
            <a:ext cx="3736222"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Orchestration</a:t>
            </a:r>
          </a:p>
        </p:txBody>
      </p:sp>
      <p:sp>
        <p:nvSpPr>
          <p:cNvPr id="60" name="TextBox 59">
            <a:extLst>
              <a:ext uri="{FF2B5EF4-FFF2-40B4-BE49-F238E27FC236}">
                <a16:creationId xmlns:a16="http://schemas.microsoft.com/office/drawing/2014/main" id="{3AE55DF2-574F-2C71-6B87-4E7A8FA65F6E}"/>
              </a:ext>
            </a:extLst>
          </p:cNvPr>
          <p:cNvSpPr txBox="1"/>
          <p:nvPr/>
        </p:nvSpPr>
        <p:spPr>
          <a:xfrm>
            <a:off x="6287360" y="4276415"/>
            <a:ext cx="3736222"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Service Discovery</a:t>
            </a:r>
          </a:p>
        </p:txBody>
      </p:sp>
      <p:sp>
        <p:nvSpPr>
          <p:cNvPr id="61" name="TextBox 60">
            <a:extLst>
              <a:ext uri="{FF2B5EF4-FFF2-40B4-BE49-F238E27FC236}">
                <a16:creationId xmlns:a16="http://schemas.microsoft.com/office/drawing/2014/main" id="{6B1DB59E-D497-2683-30BD-1600A87AC873}"/>
              </a:ext>
            </a:extLst>
          </p:cNvPr>
          <p:cNvSpPr txBox="1"/>
          <p:nvPr/>
        </p:nvSpPr>
        <p:spPr>
          <a:xfrm>
            <a:off x="6287360" y="5123891"/>
            <a:ext cx="3736222"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Deployment</a:t>
            </a:r>
          </a:p>
        </p:txBody>
      </p:sp>
      <p:sp>
        <p:nvSpPr>
          <p:cNvPr id="4" name="TextBox 3">
            <a:extLst>
              <a:ext uri="{FF2B5EF4-FFF2-40B4-BE49-F238E27FC236}">
                <a16:creationId xmlns:a16="http://schemas.microsoft.com/office/drawing/2014/main" id="{2A2849DE-C5CF-4C8F-35B8-14ACC7AD892D}"/>
              </a:ext>
            </a:extLst>
          </p:cNvPr>
          <p:cNvSpPr txBox="1"/>
          <p:nvPr/>
        </p:nvSpPr>
        <p:spPr>
          <a:xfrm>
            <a:off x="2121418" y="2233266"/>
            <a:ext cx="7949165" cy="954088"/>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defTabSz="914184" fontAlgn="base">
              <a:spcBef>
                <a:spcPct val="0"/>
              </a:spcBef>
              <a:spcAft>
                <a:spcPct val="0"/>
              </a:spcAft>
              <a:defRPr/>
            </a:pPr>
            <a:r>
              <a:rPr lang="ja-JP" altLang="en-US"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t>観測可能で本番環境に対応可能な</a:t>
            </a:r>
            <a:br>
              <a:rPr lang="en-US" altLang="ja-JP"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br>
            <a:r>
              <a:rPr lang="ja-JP" altLang="en-US"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t>クラウド対応分散アプリケーション</a:t>
            </a:r>
            <a:endParaRPr lang="en-US" altLang="ja-JP"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endParaRPr>
          </a:p>
        </p:txBody>
      </p:sp>
      <p:pic>
        <p:nvPicPr>
          <p:cNvPr id="5" name="Picture 4">
            <a:extLst>
              <a:ext uri="{FF2B5EF4-FFF2-40B4-BE49-F238E27FC236}">
                <a16:creationId xmlns:a16="http://schemas.microsoft.com/office/drawing/2014/main" id="{EDE4B226-BF59-DD80-B46D-B38CFE82BB10}"/>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574758" y="960264"/>
            <a:ext cx="5425204" cy="1456880"/>
          </a:xfrm>
          <a:prstGeom prst="rect">
            <a:avLst/>
          </a:prstGeom>
        </p:spPr>
      </p:pic>
      <p:sp>
        <p:nvSpPr>
          <p:cNvPr id="2" name="TextBox 1">
            <a:extLst>
              <a:ext uri="{FF2B5EF4-FFF2-40B4-BE49-F238E27FC236}">
                <a16:creationId xmlns:a16="http://schemas.microsoft.com/office/drawing/2014/main" id="{8D8F07D5-626B-DDA9-CD00-771AC86161F3}"/>
              </a:ext>
            </a:extLst>
          </p:cNvPr>
          <p:cNvSpPr txBox="1"/>
          <p:nvPr/>
        </p:nvSpPr>
        <p:spPr>
          <a:xfrm>
            <a:off x="2237682" y="5123891"/>
            <a:ext cx="3736222"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Components</a:t>
            </a:r>
          </a:p>
        </p:txBody>
      </p:sp>
    </p:spTree>
    <p:extLst>
      <p:ext uri="{BB962C8B-B14F-4D97-AF65-F5344CB8AC3E}">
        <p14:creationId xmlns:p14="http://schemas.microsoft.com/office/powerpoint/2010/main" val="3747197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42" presetClass="path" presetSubtype="0" decel="100000" fill="hold" nodeType="withEffect">
                                  <p:stCondLst>
                                    <p:cond delay="0"/>
                                  </p:stCondLst>
                                  <p:childTnLst>
                                    <p:animMotion origin="layout" path="M 5E-6 0.04606 L 5E-6 3.7037E-6 " pathEditMode="relative" rAng="0" ptsTypes="AA">
                                      <p:cBhvr>
                                        <p:cTn id="9" dur="500" fill="hold"/>
                                        <p:tgtEl>
                                          <p:spTgt spid="5"/>
                                        </p:tgtEl>
                                        <p:attrNameLst>
                                          <p:attrName>ppt_x</p:attrName>
                                          <p:attrName>ppt_y</p:attrName>
                                        </p:attrNameLst>
                                      </p:cBhvr>
                                      <p:rCtr x="0" y="-2315"/>
                                    </p:animMotion>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42" presetClass="path" presetSubtype="0" decel="100000" fill="hold" grpId="1" nodeType="withEffect">
                                  <p:stCondLst>
                                    <p:cond delay="0"/>
                                  </p:stCondLst>
                                  <p:childTnLst>
                                    <p:animMotion origin="layout" path="M 0 0.04606 L 0 0 " pathEditMode="relative" rAng="0" ptsTypes="AA">
                                      <p:cBhvr>
                                        <p:cTn id="15" dur="500" fill="hold"/>
                                        <p:tgtEl>
                                          <p:spTgt spid="4"/>
                                        </p:tgtEl>
                                        <p:attrNameLst>
                                          <p:attrName>ppt_x</p:attrName>
                                          <p:attrName>ppt_y</p:attrName>
                                        </p:attrNameLst>
                                      </p:cBhvr>
                                      <p:rCtr x="0" y="-2315"/>
                                    </p:animMotion>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par>
                          <p:cTn id="20" fill="hold">
                            <p:stCondLst>
                              <p:cond delay="1500"/>
                            </p:stCondLst>
                            <p:childTnLst>
                              <p:par>
                                <p:cTn id="21" presetID="10" presetClass="entr" presetSubtype="0" fill="hold" grpId="0" nodeType="afterEffect">
                                  <p:stCondLst>
                                    <p:cond delay="0"/>
                                  </p:stCondLst>
                                  <p:childTnLst>
                                    <p:set>
                                      <p:cBhvr>
                                        <p:cTn id="22" dur="1" fill="hold">
                                          <p:stCondLst>
                                            <p:cond delay="0"/>
                                          </p:stCondLst>
                                        </p:cTn>
                                        <p:tgtEl>
                                          <p:spTgt spid="57"/>
                                        </p:tgtEl>
                                        <p:attrNameLst>
                                          <p:attrName>style.visibility</p:attrName>
                                        </p:attrNameLst>
                                      </p:cBhvr>
                                      <p:to>
                                        <p:strVal val="visible"/>
                                      </p:to>
                                    </p:set>
                                    <p:animEffect transition="in" filter="fade">
                                      <p:cBhvr>
                                        <p:cTn id="23" dur="500"/>
                                        <p:tgtEl>
                                          <p:spTgt spid="57"/>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58"/>
                                        </p:tgtEl>
                                        <p:attrNameLst>
                                          <p:attrName>style.visibility</p:attrName>
                                        </p:attrNameLst>
                                      </p:cBhvr>
                                      <p:to>
                                        <p:strVal val="visible"/>
                                      </p:to>
                                    </p:set>
                                    <p:animEffect transition="in" filter="fade">
                                      <p:cBhvr>
                                        <p:cTn id="27" dur="500"/>
                                        <p:tgtEl>
                                          <p:spTgt spid="58"/>
                                        </p:tgtEl>
                                      </p:cBhvr>
                                    </p:animEffect>
                                  </p:childTnLst>
                                </p:cTn>
                              </p:par>
                            </p:childTnLst>
                          </p:cTn>
                        </p:par>
                        <p:par>
                          <p:cTn id="28" fill="hold">
                            <p:stCondLst>
                              <p:cond delay="2500"/>
                            </p:stCondLst>
                            <p:childTnLst>
                              <p:par>
                                <p:cTn id="29" presetID="10" presetClass="entr" presetSubtype="0" fill="hold" grpId="0" nodeType="afterEffect">
                                  <p:stCondLst>
                                    <p:cond delay="0"/>
                                  </p:stCondLst>
                                  <p:childTnLst>
                                    <p:set>
                                      <p:cBhvr>
                                        <p:cTn id="30" dur="1" fill="hold">
                                          <p:stCondLst>
                                            <p:cond delay="0"/>
                                          </p:stCondLst>
                                        </p:cTn>
                                        <p:tgtEl>
                                          <p:spTgt spid="59"/>
                                        </p:tgtEl>
                                        <p:attrNameLst>
                                          <p:attrName>style.visibility</p:attrName>
                                        </p:attrNameLst>
                                      </p:cBhvr>
                                      <p:to>
                                        <p:strVal val="visible"/>
                                      </p:to>
                                    </p:set>
                                    <p:animEffect transition="in" filter="fade">
                                      <p:cBhvr>
                                        <p:cTn id="31" dur="500"/>
                                        <p:tgtEl>
                                          <p:spTgt spid="59"/>
                                        </p:tgtEl>
                                      </p:cBhvr>
                                    </p:animEffect>
                                  </p:childTnLst>
                                </p:cTn>
                              </p:par>
                            </p:childTnLst>
                          </p:cTn>
                        </p:par>
                        <p:par>
                          <p:cTn id="32" fill="hold">
                            <p:stCondLst>
                              <p:cond delay="3000"/>
                            </p:stCondLst>
                            <p:childTnLst>
                              <p:par>
                                <p:cTn id="33" presetID="10" presetClass="entr" presetSubtype="0" fill="hold" grpId="0" nodeType="afterEffect">
                                  <p:stCondLst>
                                    <p:cond delay="0"/>
                                  </p:stCondLst>
                                  <p:childTnLst>
                                    <p:set>
                                      <p:cBhvr>
                                        <p:cTn id="34" dur="1" fill="hold">
                                          <p:stCondLst>
                                            <p:cond delay="0"/>
                                          </p:stCondLst>
                                        </p:cTn>
                                        <p:tgtEl>
                                          <p:spTgt spid="60"/>
                                        </p:tgtEl>
                                        <p:attrNameLst>
                                          <p:attrName>style.visibility</p:attrName>
                                        </p:attrNameLst>
                                      </p:cBhvr>
                                      <p:to>
                                        <p:strVal val="visible"/>
                                      </p:to>
                                    </p:set>
                                    <p:animEffect transition="in" filter="fade">
                                      <p:cBhvr>
                                        <p:cTn id="35" dur="500"/>
                                        <p:tgtEl>
                                          <p:spTgt spid="60"/>
                                        </p:tgtEl>
                                      </p:cBhvr>
                                    </p:animEffect>
                                  </p:childTnLst>
                                </p:cTn>
                              </p:par>
                            </p:childTnLst>
                          </p:cTn>
                        </p:par>
                        <p:par>
                          <p:cTn id="36" fill="hold">
                            <p:stCondLst>
                              <p:cond delay="3500"/>
                            </p:stCondLst>
                            <p:childTnLst>
                              <p:par>
                                <p:cTn id="37" presetID="10" presetClass="entr" presetSubtype="0" fill="hold" grpId="0" nodeType="afterEffect">
                                  <p:stCondLst>
                                    <p:cond delay="0"/>
                                  </p:stCondLst>
                                  <p:childTnLst>
                                    <p:set>
                                      <p:cBhvr>
                                        <p:cTn id="38" dur="1" fill="hold">
                                          <p:stCondLst>
                                            <p:cond delay="0"/>
                                          </p:stCondLst>
                                        </p:cTn>
                                        <p:tgtEl>
                                          <p:spTgt spid="2"/>
                                        </p:tgtEl>
                                        <p:attrNameLst>
                                          <p:attrName>style.visibility</p:attrName>
                                        </p:attrNameLst>
                                      </p:cBhvr>
                                      <p:to>
                                        <p:strVal val="visible"/>
                                      </p:to>
                                    </p:set>
                                    <p:animEffect transition="in" filter="fade">
                                      <p:cBhvr>
                                        <p:cTn id="39" dur="500"/>
                                        <p:tgtEl>
                                          <p:spTgt spid="2"/>
                                        </p:tgtEl>
                                      </p:cBhvr>
                                    </p:animEffect>
                                  </p:childTnLst>
                                </p:cTn>
                              </p:par>
                            </p:childTnLst>
                          </p:cTn>
                        </p:par>
                        <p:par>
                          <p:cTn id="40" fill="hold">
                            <p:stCondLst>
                              <p:cond delay="4000"/>
                            </p:stCondLst>
                            <p:childTnLst>
                              <p:par>
                                <p:cTn id="41" presetID="10" presetClass="entr" presetSubtype="0" fill="hold" grpId="0" nodeType="afterEffect">
                                  <p:stCondLst>
                                    <p:cond delay="0"/>
                                  </p:stCondLst>
                                  <p:childTnLst>
                                    <p:set>
                                      <p:cBhvr>
                                        <p:cTn id="42" dur="1" fill="hold">
                                          <p:stCondLst>
                                            <p:cond delay="0"/>
                                          </p:stCondLst>
                                        </p:cTn>
                                        <p:tgtEl>
                                          <p:spTgt spid="61"/>
                                        </p:tgtEl>
                                        <p:attrNameLst>
                                          <p:attrName>style.visibility</p:attrName>
                                        </p:attrNameLst>
                                      </p:cBhvr>
                                      <p:to>
                                        <p:strVal val="visible"/>
                                      </p:to>
                                    </p:set>
                                    <p:animEffect transition="in" filter="fade">
                                      <p:cBhvr>
                                        <p:cTn id="43"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7" grpId="0" animBg="1"/>
      <p:bldP spid="58" grpId="0" animBg="1"/>
      <p:bldP spid="59" grpId="0" animBg="1"/>
      <p:bldP spid="60" grpId="0" animBg="1"/>
      <p:bldP spid="61" grpId="0" animBg="1"/>
      <p:bldP spid="4" grpId="0" animBg="1"/>
      <p:bldP spid="4" grpId="1" animBg="1"/>
      <p:bldP spid="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 name="Group 102">
            <a:extLst>
              <a:ext uri="{FF2B5EF4-FFF2-40B4-BE49-F238E27FC236}">
                <a16:creationId xmlns:a16="http://schemas.microsoft.com/office/drawing/2014/main" id="{1E22B48A-15C1-4185-DED8-26E89AA0C2A0}"/>
              </a:ext>
            </a:extLst>
          </p:cNvPr>
          <p:cNvGrpSpPr/>
          <p:nvPr/>
        </p:nvGrpSpPr>
        <p:grpSpPr>
          <a:xfrm>
            <a:off x="609600" y="1877066"/>
            <a:ext cx="2603500" cy="1432586"/>
            <a:chOff x="609600" y="1877066"/>
            <a:chExt cx="2603500" cy="1432586"/>
          </a:xfrm>
        </p:grpSpPr>
        <p:grpSp>
          <p:nvGrpSpPr>
            <p:cNvPr id="69" name="Group 68">
              <a:extLst>
                <a:ext uri="{FF2B5EF4-FFF2-40B4-BE49-F238E27FC236}">
                  <a16:creationId xmlns:a16="http://schemas.microsoft.com/office/drawing/2014/main" id="{531F1F12-166E-00CA-B8DC-9982ECF3817E}"/>
                </a:ext>
              </a:extLst>
            </p:cNvPr>
            <p:cNvGrpSpPr>
              <a:grpSpLocks noChangeAspect="1"/>
            </p:cNvGrpSpPr>
            <p:nvPr/>
          </p:nvGrpSpPr>
          <p:grpSpPr>
            <a:xfrm>
              <a:off x="1637030" y="1877066"/>
              <a:ext cx="548640" cy="548695"/>
              <a:chOff x="2378210" y="2756054"/>
              <a:chExt cx="575831" cy="575889"/>
            </a:xfrm>
          </p:grpSpPr>
          <p:sp>
            <p:nvSpPr>
              <p:cNvPr id="70" name="Freeform: Shape 69">
                <a:extLst>
                  <a:ext uri="{FF2B5EF4-FFF2-40B4-BE49-F238E27FC236}">
                    <a16:creationId xmlns:a16="http://schemas.microsoft.com/office/drawing/2014/main" id="{849DE288-6754-0135-7BD4-BC8DAD37CCC9}"/>
                  </a:ext>
                </a:extLst>
              </p:cNvPr>
              <p:cNvSpPr/>
              <p:nvPr/>
            </p:nvSpPr>
            <p:spPr>
              <a:xfrm>
                <a:off x="2378210" y="2756054"/>
                <a:ext cx="575831" cy="575889"/>
              </a:xfrm>
              <a:custGeom>
                <a:avLst/>
                <a:gdLst>
                  <a:gd name="connsiteX0" fmla="*/ 42986 w 575831"/>
                  <a:gd name="connsiteY0" fmla="*/ 392948 h 575889"/>
                  <a:gd name="connsiteX1" fmla="*/ 18650 w 575831"/>
                  <a:gd name="connsiteY1" fmla="*/ 374498 h 575889"/>
                  <a:gd name="connsiteX2" fmla="*/ 202 w 575831"/>
                  <a:gd name="connsiteY2" fmla="*/ 392948 h 575889"/>
                  <a:gd name="connsiteX3" fmla="*/ 0 w 575831"/>
                  <a:gd name="connsiteY3" fmla="*/ 395884 h 575889"/>
                  <a:gd name="connsiteX4" fmla="*/ 0 w 575831"/>
                  <a:gd name="connsiteY4" fmla="*/ 496712 h 575889"/>
                  <a:gd name="connsiteX5" fmla="*/ 144 w 575831"/>
                  <a:gd name="connsiteY5" fmla="*/ 501751 h 575889"/>
                  <a:gd name="connsiteX6" fmla="*/ 74369 w 575831"/>
                  <a:gd name="connsiteY6" fmla="*/ 575745 h 575889"/>
                  <a:gd name="connsiteX7" fmla="*/ 79177 w 575831"/>
                  <a:gd name="connsiteY7" fmla="*/ 575889 h 575889"/>
                  <a:gd name="connsiteX8" fmla="*/ 179947 w 575831"/>
                  <a:gd name="connsiteY8" fmla="*/ 575889 h 575889"/>
                  <a:gd name="connsiteX9" fmla="*/ 182884 w 575831"/>
                  <a:gd name="connsiteY9" fmla="*/ 575717 h 575889"/>
                  <a:gd name="connsiteX10" fmla="*/ 201454 w 575831"/>
                  <a:gd name="connsiteY10" fmla="*/ 551474 h 575889"/>
                  <a:gd name="connsiteX11" fmla="*/ 182884 w 575831"/>
                  <a:gd name="connsiteY11" fmla="*/ 532903 h 575889"/>
                  <a:gd name="connsiteX12" fmla="*/ 179947 w 575831"/>
                  <a:gd name="connsiteY12" fmla="*/ 532702 h 575889"/>
                  <a:gd name="connsiteX13" fmla="*/ 79177 w 575831"/>
                  <a:gd name="connsiteY13" fmla="*/ 532702 h 575889"/>
                  <a:gd name="connsiteX14" fmla="*/ 75492 w 575831"/>
                  <a:gd name="connsiteY14" fmla="*/ 532529 h 575889"/>
                  <a:gd name="connsiteX15" fmla="*/ 43389 w 575831"/>
                  <a:gd name="connsiteY15" fmla="*/ 500398 h 575889"/>
                  <a:gd name="connsiteX16" fmla="*/ 43187 w 575831"/>
                  <a:gd name="connsiteY16" fmla="*/ 496712 h 575889"/>
                  <a:gd name="connsiteX17" fmla="*/ 43187 w 575831"/>
                  <a:gd name="connsiteY17" fmla="*/ 395884 h 575889"/>
                  <a:gd name="connsiteX18" fmla="*/ 42986 w 575831"/>
                  <a:gd name="connsiteY18" fmla="*/ 392948 h 575889"/>
                  <a:gd name="connsiteX19" fmla="*/ 575630 w 575831"/>
                  <a:gd name="connsiteY19" fmla="*/ 392948 h 575889"/>
                  <a:gd name="connsiteX20" fmla="*/ 551296 w 575831"/>
                  <a:gd name="connsiteY20" fmla="*/ 374498 h 575889"/>
                  <a:gd name="connsiteX21" fmla="*/ 532644 w 575831"/>
                  <a:gd name="connsiteY21" fmla="*/ 395884 h 575889"/>
                  <a:gd name="connsiteX22" fmla="*/ 532644 w 575831"/>
                  <a:gd name="connsiteY22" fmla="*/ 496712 h 575889"/>
                  <a:gd name="connsiteX23" fmla="*/ 532472 w 575831"/>
                  <a:gd name="connsiteY23" fmla="*/ 500398 h 575889"/>
                  <a:gd name="connsiteX24" fmla="*/ 496655 w 575831"/>
                  <a:gd name="connsiteY24" fmla="*/ 532702 h 575889"/>
                  <a:gd name="connsiteX25" fmla="*/ 395884 w 575831"/>
                  <a:gd name="connsiteY25" fmla="*/ 532702 h 575889"/>
                  <a:gd name="connsiteX26" fmla="*/ 392948 w 575831"/>
                  <a:gd name="connsiteY26" fmla="*/ 532903 h 575889"/>
                  <a:gd name="connsiteX27" fmla="*/ 374498 w 575831"/>
                  <a:gd name="connsiteY27" fmla="*/ 557238 h 575889"/>
                  <a:gd name="connsiteX28" fmla="*/ 395884 w 575831"/>
                  <a:gd name="connsiteY28" fmla="*/ 575889 h 575889"/>
                  <a:gd name="connsiteX29" fmla="*/ 496655 w 575831"/>
                  <a:gd name="connsiteY29" fmla="*/ 575889 h 575889"/>
                  <a:gd name="connsiteX30" fmla="*/ 501492 w 575831"/>
                  <a:gd name="connsiteY30" fmla="*/ 575745 h 575889"/>
                  <a:gd name="connsiteX31" fmla="*/ 575832 w 575831"/>
                  <a:gd name="connsiteY31" fmla="*/ 496712 h 575889"/>
                  <a:gd name="connsiteX32" fmla="*/ 575832 w 575831"/>
                  <a:gd name="connsiteY32" fmla="*/ 395884 h 575889"/>
                  <a:gd name="connsiteX33" fmla="*/ 575630 w 575831"/>
                  <a:gd name="connsiteY33" fmla="*/ 392948 h 575889"/>
                  <a:gd name="connsiteX34" fmla="*/ 201541 w 575831"/>
                  <a:gd name="connsiteY34" fmla="*/ 21594 h 575889"/>
                  <a:gd name="connsiteX35" fmla="*/ 179947 w 575831"/>
                  <a:gd name="connsiteY35" fmla="*/ 0 h 575889"/>
                  <a:gd name="connsiteX36" fmla="*/ 79177 w 575831"/>
                  <a:gd name="connsiteY36" fmla="*/ 0 h 575889"/>
                  <a:gd name="connsiteX37" fmla="*/ 74369 w 575831"/>
                  <a:gd name="connsiteY37" fmla="*/ 144 h 575889"/>
                  <a:gd name="connsiteX38" fmla="*/ 0 w 575831"/>
                  <a:gd name="connsiteY38" fmla="*/ 79177 h 575889"/>
                  <a:gd name="connsiteX39" fmla="*/ 0 w 575831"/>
                  <a:gd name="connsiteY39" fmla="*/ 180005 h 575889"/>
                  <a:gd name="connsiteX40" fmla="*/ 202 w 575831"/>
                  <a:gd name="connsiteY40" fmla="*/ 182942 h 575889"/>
                  <a:gd name="connsiteX41" fmla="*/ 24537 w 575831"/>
                  <a:gd name="connsiteY41" fmla="*/ 201391 h 575889"/>
                  <a:gd name="connsiteX42" fmla="*/ 43187 w 575831"/>
                  <a:gd name="connsiteY42" fmla="*/ 180005 h 575889"/>
                  <a:gd name="connsiteX43" fmla="*/ 43187 w 575831"/>
                  <a:gd name="connsiteY43" fmla="*/ 79177 h 575889"/>
                  <a:gd name="connsiteX44" fmla="*/ 43389 w 575831"/>
                  <a:gd name="connsiteY44" fmla="*/ 75492 h 575889"/>
                  <a:gd name="connsiteX45" fmla="*/ 79177 w 575831"/>
                  <a:gd name="connsiteY45" fmla="*/ 43187 h 575889"/>
                  <a:gd name="connsiteX46" fmla="*/ 179947 w 575831"/>
                  <a:gd name="connsiteY46" fmla="*/ 43187 h 575889"/>
                  <a:gd name="connsiteX47" fmla="*/ 182884 w 575831"/>
                  <a:gd name="connsiteY47" fmla="*/ 42986 h 575889"/>
                  <a:gd name="connsiteX48" fmla="*/ 201541 w 575831"/>
                  <a:gd name="connsiteY48" fmla="*/ 21594 h 575889"/>
                  <a:gd name="connsiteX49" fmla="*/ 501492 w 575831"/>
                  <a:gd name="connsiteY49" fmla="*/ 144 h 575889"/>
                  <a:gd name="connsiteX50" fmla="*/ 496655 w 575831"/>
                  <a:gd name="connsiteY50" fmla="*/ 0 h 575889"/>
                  <a:gd name="connsiteX51" fmla="*/ 395884 w 575831"/>
                  <a:gd name="connsiteY51" fmla="*/ 0 h 575889"/>
                  <a:gd name="connsiteX52" fmla="*/ 392948 w 575831"/>
                  <a:gd name="connsiteY52" fmla="*/ 202 h 575889"/>
                  <a:gd name="connsiteX53" fmla="*/ 374498 w 575831"/>
                  <a:gd name="connsiteY53" fmla="*/ 24537 h 575889"/>
                  <a:gd name="connsiteX54" fmla="*/ 392948 w 575831"/>
                  <a:gd name="connsiteY54" fmla="*/ 42986 h 575889"/>
                  <a:gd name="connsiteX55" fmla="*/ 395884 w 575831"/>
                  <a:gd name="connsiteY55" fmla="*/ 43187 h 575889"/>
                  <a:gd name="connsiteX56" fmla="*/ 496655 w 575831"/>
                  <a:gd name="connsiteY56" fmla="*/ 43187 h 575889"/>
                  <a:gd name="connsiteX57" fmla="*/ 500340 w 575831"/>
                  <a:gd name="connsiteY57" fmla="*/ 43360 h 575889"/>
                  <a:gd name="connsiteX58" fmla="*/ 532472 w 575831"/>
                  <a:gd name="connsiteY58" fmla="*/ 75492 h 575889"/>
                  <a:gd name="connsiteX59" fmla="*/ 532644 w 575831"/>
                  <a:gd name="connsiteY59" fmla="*/ 79177 h 575889"/>
                  <a:gd name="connsiteX60" fmla="*/ 532644 w 575831"/>
                  <a:gd name="connsiteY60" fmla="*/ 180005 h 575889"/>
                  <a:gd name="connsiteX61" fmla="*/ 532846 w 575831"/>
                  <a:gd name="connsiteY61" fmla="*/ 182942 h 575889"/>
                  <a:gd name="connsiteX62" fmla="*/ 557180 w 575831"/>
                  <a:gd name="connsiteY62" fmla="*/ 201391 h 575889"/>
                  <a:gd name="connsiteX63" fmla="*/ 575630 w 575831"/>
                  <a:gd name="connsiteY63" fmla="*/ 182942 h 575889"/>
                  <a:gd name="connsiteX64" fmla="*/ 575832 w 575831"/>
                  <a:gd name="connsiteY64" fmla="*/ 180005 h 575889"/>
                  <a:gd name="connsiteX65" fmla="*/ 575832 w 575831"/>
                  <a:gd name="connsiteY65" fmla="*/ 79177 h 575889"/>
                  <a:gd name="connsiteX66" fmla="*/ 575688 w 575831"/>
                  <a:gd name="connsiteY66" fmla="*/ 74167 h 575889"/>
                  <a:gd name="connsiteX67" fmla="*/ 501492 w 575831"/>
                  <a:gd name="connsiteY67" fmla="*/ 144 h 575889"/>
                  <a:gd name="connsiteX68" fmla="*/ 187232 w 575831"/>
                  <a:gd name="connsiteY68" fmla="*/ 331103 h 575889"/>
                  <a:gd name="connsiteX69" fmla="*/ 288002 w 575831"/>
                  <a:gd name="connsiteY69" fmla="*/ 230333 h 575889"/>
                  <a:gd name="connsiteX70" fmla="*/ 388773 w 575831"/>
                  <a:gd name="connsiteY70" fmla="*/ 331103 h 575889"/>
                  <a:gd name="connsiteX71" fmla="*/ 288002 w 575831"/>
                  <a:gd name="connsiteY71" fmla="*/ 431874 h 575889"/>
                  <a:gd name="connsiteX72" fmla="*/ 187232 w 575831"/>
                  <a:gd name="connsiteY72" fmla="*/ 331103 h 575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75831" h="575889">
                    <a:moveTo>
                      <a:pt x="42986" y="392948"/>
                    </a:moveTo>
                    <a:cubicBezTo>
                      <a:pt x="41360" y="381134"/>
                      <a:pt x="30465" y="372874"/>
                      <a:pt x="18650" y="374498"/>
                    </a:cubicBezTo>
                    <a:cubicBezTo>
                      <a:pt x="9061" y="375819"/>
                      <a:pt x="1521" y="383357"/>
                      <a:pt x="202" y="392948"/>
                    </a:cubicBezTo>
                    <a:lnTo>
                      <a:pt x="0" y="395884"/>
                    </a:lnTo>
                    <a:lnTo>
                      <a:pt x="0" y="496712"/>
                    </a:lnTo>
                    <a:lnTo>
                      <a:pt x="144" y="501751"/>
                    </a:lnTo>
                    <a:cubicBezTo>
                      <a:pt x="2685" y="541604"/>
                      <a:pt x="34507" y="573330"/>
                      <a:pt x="74369" y="575745"/>
                    </a:cubicBezTo>
                    <a:lnTo>
                      <a:pt x="79177" y="575889"/>
                    </a:lnTo>
                    <a:lnTo>
                      <a:pt x="179947" y="575889"/>
                    </a:lnTo>
                    <a:lnTo>
                      <a:pt x="182884" y="575717"/>
                    </a:lnTo>
                    <a:cubicBezTo>
                      <a:pt x="194707" y="574150"/>
                      <a:pt x="203021" y="563296"/>
                      <a:pt x="201454" y="551474"/>
                    </a:cubicBezTo>
                    <a:cubicBezTo>
                      <a:pt x="200172" y="541797"/>
                      <a:pt x="192559" y="534185"/>
                      <a:pt x="182884" y="532903"/>
                    </a:cubicBezTo>
                    <a:lnTo>
                      <a:pt x="179947" y="532702"/>
                    </a:lnTo>
                    <a:lnTo>
                      <a:pt x="79177" y="532702"/>
                    </a:lnTo>
                    <a:lnTo>
                      <a:pt x="75492" y="532529"/>
                    </a:lnTo>
                    <a:cubicBezTo>
                      <a:pt x="58530" y="530776"/>
                      <a:pt x="45126" y="517362"/>
                      <a:pt x="43389" y="500398"/>
                    </a:cubicBezTo>
                    <a:lnTo>
                      <a:pt x="43187" y="496712"/>
                    </a:lnTo>
                    <a:lnTo>
                      <a:pt x="43187" y="395884"/>
                    </a:lnTo>
                    <a:lnTo>
                      <a:pt x="42986" y="392948"/>
                    </a:lnTo>
                    <a:close/>
                    <a:moveTo>
                      <a:pt x="575630" y="392948"/>
                    </a:moveTo>
                    <a:cubicBezTo>
                      <a:pt x="574003" y="381134"/>
                      <a:pt x="563109" y="372874"/>
                      <a:pt x="551296" y="374498"/>
                    </a:cubicBezTo>
                    <a:cubicBezTo>
                      <a:pt x="540608" y="375969"/>
                      <a:pt x="532647" y="385099"/>
                      <a:pt x="532644" y="395884"/>
                    </a:cubicBezTo>
                    <a:lnTo>
                      <a:pt x="532644" y="496712"/>
                    </a:lnTo>
                    <a:lnTo>
                      <a:pt x="532472" y="500398"/>
                    </a:lnTo>
                    <a:cubicBezTo>
                      <a:pt x="530583" y="518755"/>
                      <a:pt x="515110" y="532711"/>
                      <a:pt x="496655" y="532702"/>
                    </a:cubicBezTo>
                    <a:lnTo>
                      <a:pt x="395884" y="532702"/>
                    </a:lnTo>
                    <a:lnTo>
                      <a:pt x="392948" y="532903"/>
                    </a:lnTo>
                    <a:cubicBezTo>
                      <a:pt x="381134" y="534530"/>
                      <a:pt x="372874" y="545425"/>
                      <a:pt x="374498" y="557238"/>
                    </a:cubicBezTo>
                    <a:cubicBezTo>
                      <a:pt x="375969" y="567926"/>
                      <a:pt x="385099" y="575886"/>
                      <a:pt x="395884" y="575889"/>
                    </a:cubicBezTo>
                    <a:lnTo>
                      <a:pt x="496655" y="575889"/>
                    </a:lnTo>
                    <a:lnTo>
                      <a:pt x="501492" y="575745"/>
                    </a:lnTo>
                    <a:cubicBezTo>
                      <a:pt x="543266" y="573189"/>
                      <a:pt x="575835" y="538564"/>
                      <a:pt x="575832" y="496712"/>
                    </a:cubicBezTo>
                    <a:lnTo>
                      <a:pt x="575832" y="395884"/>
                    </a:lnTo>
                    <a:lnTo>
                      <a:pt x="575630" y="392948"/>
                    </a:lnTo>
                    <a:close/>
                    <a:moveTo>
                      <a:pt x="201541" y="21594"/>
                    </a:moveTo>
                    <a:cubicBezTo>
                      <a:pt x="201541" y="9668"/>
                      <a:pt x="191873" y="0"/>
                      <a:pt x="179947" y="0"/>
                    </a:cubicBezTo>
                    <a:lnTo>
                      <a:pt x="79177" y="0"/>
                    </a:lnTo>
                    <a:lnTo>
                      <a:pt x="74369" y="144"/>
                    </a:lnTo>
                    <a:cubicBezTo>
                      <a:pt x="32584" y="2686"/>
                      <a:pt x="-1" y="37315"/>
                      <a:pt x="0" y="79177"/>
                    </a:cubicBezTo>
                    <a:lnTo>
                      <a:pt x="0" y="180005"/>
                    </a:lnTo>
                    <a:lnTo>
                      <a:pt x="202" y="182942"/>
                    </a:lnTo>
                    <a:cubicBezTo>
                      <a:pt x="1827" y="194756"/>
                      <a:pt x="12722" y="203016"/>
                      <a:pt x="24537" y="201391"/>
                    </a:cubicBezTo>
                    <a:cubicBezTo>
                      <a:pt x="35222" y="199920"/>
                      <a:pt x="43184" y="190791"/>
                      <a:pt x="43187" y="180005"/>
                    </a:cubicBezTo>
                    <a:lnTo>
                      <a:pt x="43187" y="79177"/>
                    </a:lnTo>
                    <a:lnTo>
                      <a:pt x="43389" y="75492"/>
                    </a:lnTo>
                    <a:cubicBezTo>
                      <a:pt x="45278" y="57144"/>
                      <a:pt x="60732" y="43194"/>
                      <a:pt x="79177" y="43187"/>
                    </a:cubicBezTo>
                    <a:lnTo>
                      <a:pt x="179947" y="43187"/>
                    </a:lnTo>
                    <a:lnTo>
                      <a:pt x="182884" y="42986"/>
                    </a:lnTo>
                    <a:cubicBezTo>
                      <a:pt x="193574" y="41518"/>
                      <a:pt x="201541" y="32384"/>
                      <a:pt x="201541" y="21594"/>
                    </a:cubicBezTo>
                    <a:close/>
                    <a:moveTo>
                      <a:pt x="501492" y="144"/>
                    </a:moveTo>
                    <a:lnTo>
                      <a:pt x="496655" y="0"/>
                    </a:lnTo>
                    <a:lnTo>
                      <a:pt x="395884" y="0"/>
                    </a:lnTo>
                    <a:lnTo>
                      <a:pt x="392948" y="202"/>
                    </a:lnTo>
                    <a:cubicBezTo>
                      <a:pt x="381134" y="1827"/>
                      <a:pt x="372874" y="12722"/>
                      <a:pt x="374498" y="24537"/>
                    </a:cubicBezTo>
                    <a:cubicBezTo>
                      <a:pt x="375819" y="34127"/>
                      <a:pt x="383357" y="41666"/>
                      <a:pt x="392948" y="42986"/>
                    </a:cubicBezTo>
                    <a:lnTo>
                      <a:pt x="395884" y="43187"/>
                    </a:lnTo>
                    <a:lnTo>
                      <a:pt x="496655" y="43187"/>
                    </a:lnTo>
                    <a:lnTo>
                      <a:pt x="500340" y="43360"/>
                    </a:lnTo>
                    <a:cubicBezTo>
                      <a:pt x="517313" y="45100"/>
                      <a:pt x="530733" y="58519"/>
                      <a:pt x="532472" y="75492"/>
                    </a:cubicBezTo>
                    <a:lnTo>
                      <a:pt x="532644" y="79177"/>
                    </a:lnTo>
                    <a:lnTo>
                      <a:pt x="532644" y="180005"/>
                    </a:lnTo>
                    <a:lnTo>
                      <a:pt x="532846" y="182942"/>
                    </a:lnTo>
                    <a:cubicBezTo>
                      <a:pt x="534473" y="194756"/>
                      <a:pt x="545367" y="203016"/>
                      <a:pt x="557180" y="201391"/>
                    </a:cubicBezTo>
                    <a:cubicBezTo>
                      <a:pt x="566771" y="200071"/>
                      <a:pt x="574312" y="192531"/>
                      <a:pt x="575630" y="182942"/>
                    </a:cubicBezTo>
                    <a:lnTo>
                      <a:pt x="575832" y="180005"/>
                    </a:lnTo>
                    <a:lnTo>
                      <a:pt x="575832" y="79177"/>
                    </a:lnTo>
                    <a:lnTo>
                      <a:pt x="575688" y="74167"/>
                    </a:lnTo>
                    <a:cubicBezTo>
                      <a:pt x="573163" y="34312"/>
                      <a:pt x="541354" y="2576"/>
                      <a:pt x="501492" y="144"/>
                    </a:cubicBezTo>
                    <a:close/>
                    <a:moveTo>
                      <a:pt x="187232" y="331103"/>
                    </a:moveTo>
                    <a:cubicBezTo>
                      <a:pt x="187232" y="275449"/>
                      <a:pt x="232348" y="230333"/>
                      <a:pt x="288002" y="230333"/>
                    </a:cubicBezTo>
                    <a:cubicBezTo>
                      <a:pt x="343656" y="230333"/>
                      <a:pt x="388773" y="275449"/>
                      <a:pt x="388773" y="331103"/>
                    </a:cubicBezTo>
                    <a:cubicBezTo>
                      <a:pt x="388773" y="386757"/>
                      <a:pt x="343656" y="431874"/>
                      <a:pt x="288002" y="431874"/>
                    </a:cubicBezTo>
                    <a:cubicBezTo>
                      <a:pt x="232348" y="431874"/>
                      <a:pt x="187232" y="386757"/>
                      <a:pt x="187232" y="331103"/>
                    </a:cubicBez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algn="ctr" defTabSz="914367" fontAlgn="base">
                  <a:spcBef>
                    <a:spcPct val="0"/>
                  </a:spcBef>
                  <a:spcAft>
                    <a:spcPct val="0"/>
                  </a:spcAft>
                </a:pPr>
                <a:endParaRPr lang="en-US" sz="1600" b="1" kern="0">
                  <a:ln w="3175">
                    <a:noFill/>
                  </a:ln>
                  <a:gradFill>
                    <a:gsLst>
                      <a:gs pos="53933">
                        <a:srgbClr val="FFFFFF"/>
                      </a:gs>
                      <a:gs pos="38000">
                        <a:srgbClr val="FFFFFF"/>
                      </a:gs>
                    </a:gsLst>
                    <a:path path="circle">
                      <a:fillToRect l="100000" b="100000"/>
                    </a:path>
                  </a:gradFill>
                  <a:latin typeface="Calibri" panose="020F0502020204030204"/>
                  <a:cs typeface="Segoe UI" pitchFamily="34" charset="0"/>
                </a:endParaRPr>
              </a:p>
            </p:txBody>
          </p:sp>
          <p:sp>
            <p:nvSpPr>
              <p:cNvPr id="71" name="Freeform: Shape 70">
                <a:extLst>
                  <a:ext uri="{FF2B5EF4-FFF2-40B4-BE49-F238E27FC236}">
                    <a16:creationId xmlns:a16="http://schemas.microsoft.com/office/drawing/2014/main" id="{064D8AAB-94DC-B608-5633-E524728949FC}"/>
                  </a:ext>
                </a:extLst>
              </p:cNvPr>
              <p:cNvSpPr/>
              <p:nvPr/>
            </p:nvSpPr>
            <p:spPr>
              <a:xfrm>
                <a:off x="2458340" y="2892814"/>
                <a:ext cx="416603" cy="158356"/>
              </a:xfrm>
              <a:custGeom>
                <a:avLst/>
                <a:gdLst>
                  <a:gd name="connsiteX0" fmla="*/ 41169 w 416603"/>
                  <a:gd name="connsiteY0" fmla="*/ 143756 h 158356"/>
                  <a:gd name="connsiteX1" fmla="*/ 40939 w 416603"/>
                  <a:gd name="connsiteY1" fmla="*/ 144361 h 158356"/>
                  <a:gd name="connsiteX2" fmla="*/ 40939 w 416603"/>
                  <a:gd name="connsiteY2" fmla="*/ 144419 h 158356"/>
                  <a:gd name="connsiteX3" fmla="*/ 13155 w 416603"/>
                  <a:gd name="connsiteY3" fmla="*/ 156972 h 158356"/>
                  <a:gd name="connsiteX4" fmla="*/ 602 w 416603"/>
                  <a:gd name="connsiteY4" fmla="*/ 128929 h 158356"/>
                  <a:gd name="connsiteX5" fmla="*/ 774 w 416603"/>
                  <a:gd name="connsiteY5" fmla="*/ 128497 h 158356"/>
                  <a:gd name="connsiteX6" fmla="*/ 3279 w 416603"/>
                  <a:gd name="connsiteY6" fmla="*/ 122739 h 158356"/>
                  <a:gd name="connsiteX7" fmla="*/ 11053 w 416603"/>
                  <a:gd name="connsiteY7" fmla="*/ 107882 h 158356"/>
                  <a:gd name="connsiteX8" fmla="*/ 45027 w 416603"/>
                  <a:gd name="connsiteY8" fmla="*/ 63917 h 158356"/>
                  <a:gd name="connsiteX9" fmla="*/ 207872 w 416603"/>
                  <a:gd name="connsiteY9" fmla="*/ 0 h 158356"/>
                  <a:gd name="connsiteX10" fmla="*/ 370689 w 416603"/>
                  <a:gd name="connsiteY10" fmla="*/ 63917 h 158356"/>
                  <a:gd name="connsiteX11" fmla="*/ 404663 w 416603"/>
                  <a:gd name="connsiteY11" fmla="*/ 107882 h 158356"/>
                  <a:gd name="connsiteX12" fmla="*/ 414970 w 416603"/>
                  <a:gd name="connsiteY12" fmla="*/ 128497 h 158356"/>
                  <a:gd name="connsiteX13" fmla="*/ 415143 w 416603"/>
                  <a:gd name="connsiteY13" fmla="*/ 128929 h 158356"/>
                  <a:gd name="connsiteX14" fmla="*/ 415200 w 416603"/>
                  <a:gd name="connsiteY14" fmla="*/ 129073 h 158356"/>
                  <a:gd name="connsiteX15" fmla="*/ 415200 w 416603"/>
                  <a:gd name="connsiteY15" fmla="*/ 129130 h 158356"/>
                  <a:gd name="connsiteX16" fmla="*/ 415229 w 416603"/>
                  <a:gd name="connsiteY16" fmla="*/ 129188 h 158356"/>
                  <a:gd name="connsiteX17" fmla="*/ 402590 w 416603"/>
                  <a:gd name="connsiteY17" fmla="*/ 156972 h 158356"/>
                  <a:gd name="connsiteX18" fmla="*/ 374806 w 416603"/>
                  <a:gd name="connsiteY18" fmla="*/ 144361 h 158356"/>
                  <a:gd name="connsiteX19" fmla="*/ 374575 w 416603"/>
                  <a:gd name="connsiteY19" fmla="*/ 143785 h 158356"/>
                  <a:gd name="connsiteX20" fmla="*/ 373309 w 416603"/>
                  <a:gd name="connsiteY20" fmla="*/ 140906 h 158356"/>
                  <a:gd name="connsiteX21" fmla="*/ 367378 w 416603"/>
                  <a:gd name="connsiteY21" fmla="*/ 129649 h 158356"/>
                  <a:gd name="connsiteX22" fmla="*/ 340169 w 416603"/>
                  <a:gd name="connsiteY22" fmla="*/ 94436 h 158356"/>
                  <a:gd name="connsiteX23" fmla="*/ 207872 w 416603"/>
                  <a:gd name="connsiteY23" fmla="*/ 43187 h 158356"/>
                  <a:gd name="connsiteX24" fmla="*/ 75575 w 416603"/>
                  <a:gd name="connsiteY24" fmla="*/ 94436 h 158356"/>
                  <a:gd name="connsiteX25" fmla="*/ 48367 w 416603"/>
                  <a:gd name="connsiteY25" fmla="*/ 129649 h 158356"/>
                  <a:gd name="connsiteX26" fmla="*/ 41169 w 416603"/>
                  <a:gd name="connsiteY26" fmla="*/ 143756 h 15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16603" h="158356">
                    <a:moveTo>
                      <a:pt x="41169" y="143756"/>
                    </a:moveTo>
                    <a:lnTo>
                      <a:pt x="40939" y="144361"/>
                    </a:lnTo>
                    <a:lnTo>
                      <a:pt x="40939" y="144419"/>
                    </a:lnTo>
                    <a:cubicBezTo>
                      <a:pt x="36717" y="155544"/>
                      <a:pt x="24293" y="161155"/>
                      <a:pt x="13155" y="156972"/>
                    </a:cubicBezTo>
                    <a:cubicBezTo>
                      <a:pt x="-4063" y="150522"/>
                      <a:pt x="544" y="129073"/>
                      <a:pt x="602" y="128929"/>
                    </a:cubicBezTo>
                    <a:lnTo>
                      <a:pt x="774" y="128497"/>
                    </a:lnTo>
                    <a:cubicBezTo>
                      <a:pt x="1525" y="126542"/>
                      <a:pt x="2361" y="124621"/>
                      <a:pt x="3279" y="122739"/>
                    </a:cubicBezTo>
                    <a:cubicBezTo>
                      <a:pt x="5007" y="119024"/>
                      <a:pt x="7540" y="113928"/>
                      <a:pt x="11053" y="107882"/>
                    </a:cubicBezTo>
                    <a:cubicBezTo>
                      <a:pt x="20456" y="91838"/>
                      <a:pt x="31874" y="77064"/>
                      <a:pt x="45027" y="63917"/>
                    </a:cubicBezTo>
                    <a:cubicBezTo>
                      <a:pt x="77331" y="31671"/>
                      <a:pt x="129415" y="0"/>
                      <a:pt x="207872" y="0"/>
                    </a:cubicBezTo>
                    <a:cubicBezTo>
                      <a:pt x="286358" y="0"/>
                      <a:pt x="338442" y="31671"/>
                      <a:pt x="370689" y="63917"/>
                    </a:cubicBezTo>
                    <a:cubicBezTo>
                      <a:pt x="383841" y="77064"/>
                      <a:pt x="395259" y="91838"/>
                      <a:pt x="404663" y="107882"/>
                    </a:cubicBezTo>
                    <a:cubicBezTo>
                      <a:pt x="408532" y="114527"/>
                      <a:pt x="411976" y="121414"/>
                      <a:pt x="414970" y="128497"/>
                    </a:cubicBezTo>
                    <a:lnTo>
                      <a:pt x="415143" y="128929"/>
                    </a:lnTo>
                    <a:lnTo>
                      <a:pt x="415200" y="129073"/>
                    </a:lnTo>
                    <a:lnTo>
                      <a:pt x="415200" y="129130"/>
                    </a:lnTo>
                    <a:lnTo>
                      <a:pt x="415229" y="129188"/>
                    </a:lnTo>
                    <a:cubicBezTo>
                      <a:pt x="419404" y="140350"/>
                      <a:pt x="413749" y="152785"/>
                      <a:pt x="402590" y="156972"/>
                    </a:cubicBezTo>
                    <a:cubicBezTo>
                      <a:pt x="391441" y="161017"/>
                      <a:pt x="379101" y="155417"/>
                      <a:pt x="374806" y="144361"/>
                    </a:cubicBezTo>
                    <a:lnTo>
                      <a:pt x="374575" y="143785"/>
                    </a:lnTo>
                    <a:cubicBezTo>
                      <a:pt x="374575" y="143785"/>
                      <a:pt x="373913" y="142202"/>
                      <a:pt x="373309" y="140906"/>
                    </a:cubicBezTo>
                    <a:cubicBezTo>
                      <a:pt x="371506" y="137065"/>
                      <a:pt x="369528" y="133308"/>
                      <a:pt x="367378" y="129649"/>
                    </a:cubicBezTo>
                    <a:cubicBezTo>
                      <a:pt x="359846" y="116802"/>
                      <a:pt x="350701" y="104968"/>
                      <a:pt x="340169" y="94436"/>
                    </a:cubicBezTo>
                    <a:cubicBezTo>
                      <a:pt x="314833" y="69100"/>
                      <a:pt x="273373" y="43187"/>
                      <a:pt x="207872" y="43187"/>
                    </a:cubicBezTo>
                    <a:cubicBezTo>
                      <a:pt x="142400" y="43187"/>
                      <a:pt x="100911" y="69100"/>
                      <a:pt x="75575" y="94436"/>
                    </a:cubicBezTo>
                    <a:cubicBezTo>
                      <a:pt x="65043" y="104965"/>
                      <a:pt x="55899" y="116799"/>
                      <a:pt x="48367" y="129649"/>
                    </a:cubicBezTo>
                    <a:cubicBezTo>
                      <a:pt x="45699" y="134209"/>
                      <a:pt x="43296" y="138919"/>
                      <a:pt x="41169" y="143756"/>
                    </a:cubicBez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algn="ctr" defTabSz="914367" fontAlgn="base">
                  <a:spcBef>
                    <a:spcPct val="0"/>
                  </a:spcBef>
                  <a:spcAft>
                    <a:spcPct val="0"/>
                  </a:spcAft>
                </a:pPr>
                <a:endParaRPr lang="en-US" sz="1600" b="1" kern="0">
                  <a:ln w="3175">
                    <a:noFill/>
                  </a:ln>
                  <a:gradFill>
                    <a:gsLst>
                      <a:gs pos="53933">
                        <a:srgbClr val="FFFFFF"/>
                      </a:gs>
                      <a:gs pos="38000">
                        <a:srgbClr val="FFFFFF"/>
                      </a:gs>
                    </a:gsLst>
                    <a:path path="circle">
                      <a:fillToRect l="100000" b="100000"/>
                    </a:path>
                  </a:gradFill>
                  <a:latin typeface="Calibri" panose="020F0502020204030204"/>
                  <a:cs typeface="Segoe UI" pitchFamily="34" charset="0"/>
                </a:endParaRPr>
              </a:p>
            </p:txBody>
          </p:sp>
        </p:grpSp>
        <p:sp>
          <p:nvSpPr>
            <p:cNvPr id="75" name="TextBox 74">
              <a:extLst>
                <a:ext uri="{FF2B5EF4-FFF2-40B4-BE49-F238E27FC236}">
                  <a16:creationId xmlns:a16="http://schemas.microsoft.com/office/drawing/2014/main" id="{49BE91F5-FE02-0236-85CB-6114B0404E05}"/>
                </a:ext>
              </a:extLst>
            </p:cNvPr>
            <p:cNvSpPr txBox="1"/>
            <p:nvPr/>
          </p:nvSpPr>
          <p:spPr>
            <a:xfrm>
              <a:off x="609600" y="2601766"/>
              <a:ext cx="2603500" cy="707886"/>
            </a:xfrm>
            <a:prstGeom prst="rect">
              <a:avLst/>
            </a:prstGeom>
            <a:noFill/>
          </p:spPr>
          <p:txBody>
            <a:bodyPr wrap="square">
              <a:spAutoFit/>
            </a:bodyPr>
            <a:lstStyle/>
            <a:p>
              <a:pPr lvl="0" algn="ctr" defTabSz="914367" fontAlgn="base">
                <a:spcBef>
                  <a:spcPct val="0"/>
                </a:spcBef>
                <a:spcAft>
                  <a:spcPct val="0"/>
                </a:spcAft>
                <a:defRPr/>
              </a:pPr>
              <a:r>
                <a:rPr lang="en-US" sz="2000" kern="0" dirty="0">
                  <a:ln w="3175">
                    <a:noFill/>
                  </a:ln>
                  <a:solidFill>
                    <a:srgbClr val="3A20A0"/>
                  </a:solidFill>
                  <a:latin typeface="Yu Gothic UI" panose="020B0500000000000000" pitchFamily="50" charset="-128"/>
                  <a:ea typeface="Yu Gothic UI" panose="020B0500000000000000" pitchFamily="50" charset="-128"/>
                  <a:cs typeface="Open Sans SemiBold"/>
                </a:rPr>
                <a:t>Observability</a:t>
              </a:r>
            </a:p>
            <a:p>
              <a:pPr lvl="0" algn="ctr" defTabSz="914367" fontAlgn="base">
                <a:spcBef>
                  <a:spcPct val="0"/>
                </a:spcBef>
                <a:spcAft>
                  <a:spcPct val="0"/>
                </a:spcAft>
                <a:defRPr/>
              </a:pPr>
              <a:r>
                <a:rPr lang="ja-JP" altLang="en-US" sz="2000" kern="0" dirty="0">
                  <a:ln w="3175">
                    <a:noFill/>
                  </a:ln>
                  <a:solidFill>
                    <a:srgbClr val="3A20A0"/>
                  </a:solidFill>
                  <a:latin typeface="Yu Gothic UI" panose="020B0500000000000000" pitchFamily="50" charset="-128"/>
                  <a:ea typeface="Yu Gothic UI" panose="020B0500000000000000" pitchFamily="50" charset="-128"/>
                  <a:cs typeface="Open Sans SemiBold"/>
                </a:rPr>
                <a:t>可観測性</a:t>
              </a:r>
              <a:endParaRPr lang="en-US" sz="2000" kern="0" dirty="0">
                <a:ln w="3175">
                  <a:noFill/>
                </a:ln>
                <a:solidFill>
                  <a:srgbClr val="3A20A0"/>
                </a:solidFill>
                <a:latin typeface="Yu Gothic UI" panose="020B0500000000000000" pitchFamily="50" charset="-128"/>
                <a:ea typeface="Yu Gothic UI" panose="020B0500000000000000" pitchFamily="50" charset="-128"/>
                <a:cs typeface="Open Sans SemiBold"/>
              </a:endParaRPr>
            </a:p>
          </p:txBody>
        </p:sp>
      </p:grpSp>
      <p:grpSp>
        <p:nvGrpSpPr>
          <p:cNvPr id="104" name="Group 103">
            <a:extLst>
              <a:ext uri="{FF2B5EF4-FFF2-40B4-BE49-F238E27FC236}">
                <a16:creationId xmlns:a16="http://schemas.microsoft.com/office/drawing/2014/main" id="{6F110257-6F04-494D-EF87-AD1C7DB098A4}"/>
              </a:ext>
            </a:extLst>
          </p:cNvPr>
          <p:cNvGrpSpPr/>
          <p:nvPr/>
        </p:nvGrpSpPr>
        <p:grpSpPr>
          <a:xfrm>
            <a:off x="3399367" y="1877066"/>
            <a:ext cx="2603500" cy="1430451"/>
            <a:chOff x="3399367" y="1877066"/>
            <a:chExt cx="2603500" cy="1430451"/>
          </a:xfrm>
        </p:grpSpPr>
        <p:sp>
          <p:nvSpPr>
            <p:cNvPr id="72" name="Graphic 239">
              <a:extLst>
                <a:ext uri="{FF2B5EF4-FFF2-40B4-BE49-F238E27FC236}">
                  <a16:creationId xmlns:a16="http://schemas.microsoft.com/office/drawing/2014/main" id="{3A5B3336-7D07-68A5-528B-9CD2C8DD6972}"/>
                </a:ext>
              </a:extLst>
            </p:cNvPr>
            <p:cNvSpPr>
              <a:spLocks noChangeAspect="1"/>
            </p:cNvSpPr>
            <p:nvPr/>
          </p:nvSpPr>
          <p:spPr>
            <a:xfrm>
              <a:off x="4426737" y="1877066"/>
              <a:ext cx="548760" cy="548640"/>
            </a:xfrm>
            <a:custGeom>
              <a:avLst/>
              <a:gdLst>
                <a:gd name="connsiteX0" fmla="*/ 61913 w 381083"/>
                <a:gd name="connsiteY0" fmla="*/ 0 h 381000"/>
                <a:gd name="connsiteX1" fmla="*/ 0 w 381083"/>
                <a:gd name="connsiteY1" fmla="*/ 61913 h 381000"/>
                <a:gd name="connsiteX2" fmla="*/ 0 w 381083"/>
                <a:gd name="connsiteY2" fmla="*/ 280988 h 381000"/>
                <a:gd name="connsiteX3" fmla="*/ 61913 w 381083"/>
                <a:gd name="connsiteY3" fmla="*/ 342900 h 381000"/>
                <a:gd name="connsiteX4" fmla="*/ 153429 w 381083"/>
                <a:gd name="connsiteY4" fmla="*/ 342900 h 381000"/>
                <a:gd name="connsiteX5" fmla="*/ 157542 w 381083"/>
                <a:gd name="connsiteY5" fmla="*/ 331106 h 381000"/>
                <a:gd name="connsiteX6" fmla="*/ 233658 w 381083"/>
                <a:gd name="connsiteY6" fmla="*/ 178752 h 381000"/>
                <a:gd name="connsiteX7" fmla="*/ 318905 w 381083"/>
                <a:gd name="connsiteY7" fmla="*/ 178752 h 381000"/>
                <a:gd name="connsiteX8" fmla="*/ 342900 w 381083"/>
                <a:gd name="connsiteY8" fmla="*/ 226781 h 381000"/>
                <a:gd name="connsiteX9" fmla="*/ 342900 w 381083"/>
                <a:gd name="connsiteY9" fmla="*/ 61913 h 381000"/>
                <a:gd name="connsiteX10" fmla="*/ 280988 w 381083"/>
                <a:gd name="connsiteY10" fmla="*/ 0 h 381000"/>
                <a:gd name="connsiteX11" fmla="*/ 61913 w 381083"/>
                <a:gd name="connsiteY11" fmla="*/ 0 h 381000"/>
                <a:gd name="connsiteX12" fmla="*/ 272034 w 381083"/>
                <a:gd name="connsiteY12" fmla="*/ 119646 h 381000"/>
                <a:gd name="connsiteX13" fmla="*/ 143376 w 381083"/>
                <a:gd name="connsiteY13" fmla="*/ 248157 h 381000"/>
                <a:gd name="connsiteX14" fmla="*/ 123176 w 381083"/>
                <a:gd name="connsiteY14" fmla="*/ 248149 h 381000"/>
                <a:gd name="connsiteX15" fmla="*/ 70869 w 381083"/>
                <a:gd name="connsiteY15" fmla="*/ 195840 h 381000"/>
                <a:gd name="connsiteX16" fmla="*/ 70869 w 381083"/>
                <a:gd name="connsiteY16" fmla="*/ 175633 h 381000"/>
                <a:gd name="connsiteX17" fmla="*/ 91075 w 381083"/>
                <a:gd name="connsiteY17" fmla="*/ 175635 h 381000"/>
                <a:gd name="connsiteX18" fmla="*/ 133285 w 381083"/>
                <a:gd name="connsiteY18" fmla="*/ 217848 h 381000"/>
                <a:gd name="connsiteX19" fmla="*/ 251841 w 381083"/>
                <a:gd name="connsiteY19" fmla="*/ 99429 h 381000"/>
                <a:gd name="connsiteX20" fmla="*/ 272045 w 381083"/>
                <a:gd name="connsiteY20" fmla="*/ 99441 h 381000"/>
                <a:gd name="connsiteX21" fmla="*/ 272034 w 381083"/>
                <a:gd name="connsiteY21" fmla="*/ 119646 h 381000"/>
                <a:gd name="connsiteX22" fmla="*/ 250727 w 381083"/>
                <a:gd name="connsiteY22" fmla="*/ 187263 h 381000"/>
                <a:gd name="connsiteX23" fmla="*/ 174586 w 381083"/>
                <a:gd name="connsiteY23" fmla="*/ 339631 h 381000"/>
                <a:gd name="connsiteX24" fmla="*/ 200168 w 381083"/>
                <a:gd name="connsiteY24" fmla="*/ 381000 h 381000"/>
                <a:gd name="connsiteX25" fmla="*/ 352450 w 381083"/>
                <a:gd name="connsiteY25" fmla="*/ 381000 h 381000"/>
                <a:gd name="connsiteX26" fmla="*/ 378032 w 381083"/>
                <a:gd name="connsiteY26" fmla="*/ 339631 h 381000"/>
                <a:gd name="connsiteX27" fmla="*/ 301891 w 381083"/>
                <a:gd name="connsiteY27" fmla="*/ 187263 h 381000"/>
                <a:gd name="connsiteX28" fmla="*/ 250727 w 381083"/>
                <a:gd name="connsiteY28" fmla="*/ 187263 h 381000"/>
                <a:gd name="connsiteX29" fmla="*/ 285841 w 381083"/>
                <a:gd name="connsiteY29" fmla="*/ 238041 h 381000"/>
                <a:gd name="connsiteX30" fmla="*/ 285841 w 381083"/>
                <a:gd name="connsiteY30" fmla="*/ 295225 h 381000"/>
                <a:gd name="connsiteX31" fmla="*/ 276309 w 381083"/>
                <a:gd name="connsiteY31" fmla="*/ 304754 h 381000"/>
                <a:gd name="connsiteX32" fmla="*/ 266776 w 381083"/>
                <a:gd name="connsiteY32" fmla="*/ 295225 h 381000"/>
                <a:gd name="connsiteX33" fmla="*/ 266776 w 381083"/>
                <a:gd name="connsiteY33" fmla="*/ 238041 h 381000"/>
                <a:gd name="connsiteX34" fmla="*/ 276309 w 381083"/>
                <a:gd name="connsiteY34" fmla="*/ 228512 h 381000"/>
                <a:gd name="connsiteX35" fmla="*/ 285841 w 381083"/>
                <a:gd name="connsiteY35" fmla="*/ 238041 h 381000"/>
                <a:gd name="connsiteX36" fmla="*/ 276309 w 381083"/>
                <a:gd name="connsiteY36" fmla="*/ 342877 h 381000"/>
                <a:gd name="connsiteX37" fmla="*/ 266776 w 381083"/>
                <a:gd name="connsiteY37" fmla="*/ 333346 h 381000"/>
                <a:gd name="connsiteX38" fmla="*/ 276309 w 381083"/>
                <a:gd name="connsiteY38" fmla="*/ 323816 h 381000"/>
                <a:gd name="connsiteX39" fmla="*/ 285841 w 381083"/>
                <a:gd name="connsiteY39" fmla="*/ 333346 h 381000"/>
                <a:gd name="connsiteX40" fmla="*/ 276309 w 381083"/>
                <a:gd name="connsiteY40" fmla="*/ 342877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81083" h="381000">
                  <a:moveTo>
                    <a:pt x="61913" y="0"/>
                  </a:moveTo>
                  <a:cubicBezTo>
                    <a:pt x="27719" y="0"/>
                    <a:pt x="0" y="27719"/>
                    <a:pt x="0" y="61913"/>
                  </a:cubicBezTo>
                  <a:lnTo>
                    <a:pt x="0" y="280988"/>
                  </a:lnTo>
                  <a:cubicBezTo>
                    <a:pt x="0" y="315180"/>
                    <a:pt x="27719" y="342900"/>
                    <a:pt x="61913" y="342900"/>
                  </a:cubicBezTo>
                  <a:lnTo>
                    <a:pt x="153429" y="342900"/>
                  </a:lnTo>
                  <a:cubicBezTo>
                    <a:pt x="154252" y="338938"/>
                    <a:pt x="155606" y="334981"/>
                    <a:pt x="157542" y="331106"/>
                  </a:cubicBezTo>
                  <a:lnTo>
                    <a:pt x="233658" y="178752"/>
                  </a:lnTo>
                  <a:cubicBezTo>
                    <a:pt x="251212" y="143616"/>
                    <a:pt x="301350" y="143616"/>
                    <a:pt x="318905" y="178752"/>
                  </a:cubicBezTo>
                  <a:lnTo>
                    <a:pt x="342900" y="226781"/>
                  </a:lnTo>
                  <a:lnTo>
                    <a:pt x="342900" y="61913"/>
                  </a:lnTo>
                  <a:cubicBezTo>
                    <a:pt x="342900" y="27719"/>
                    <a:pt x="315180" y="0"/>
                    <a:pt x="280988" y="0"/>
                  </a:cubicBezTo>
                  <a:lnTo>
                    <a:pt x="61913" y="0"/>
                  </a:lnTo>
                  <a:close/>
                  <a:moveTo>
                    <a:pt x="272034" y="119646"/>
                  </a:moveTo>
                  <a:lnTo>
                    <a:pt x="143376" y="248157"/>
                  </a:lnTo>
                  <a:cubicBezTo>
                    <a:pt x="137794" y="253731"/>
                    <a:pt x="128753" y="253727"/>
                    <a:pt x="123176" y="248149"/>
                  </a:cubicBezTo>
                  <a:lnTo>
                    <a:pt x="70869" y="195840"/>
                  </a:lnTo>
                  <a:cubicBezTo>
                    <a:pt x="65289" y="190260"/>
                    <a:pt x="65289" y="181213"/>
                    <a:pt x="70869" y="175633"/>
                  </a:cubicBezTo>
                  <a:cubicBezTo>
                    <a:pt x="76449" y="170056"/>
                    <a:pt x="85495" y="170056"/>
                    <a:pt x="91075" y="175635"/>
                  </a:cubicBezTo>
                  <a:lnTo>
                    <a:pt x="133285" y="217848"/>
                  </a:lnTo>
                  <a:lnTo>
                    <a:pt x="251841" y="99429"/>
                  </a:lnTo>
                  <a:cubicBezTo>
                    <a:pt x="257423" y="93852"/>
                    <a:pt x="266470" y="93858"/>
                    <a:pt x="272045" y="99441"/>
                  </a:cubicBezTo>
                  <a:cubicBezTo>
                    <a:pt x="277623" y="105023"/>
                    <a:pt x="277618" y="114070"/>
                    <a:pt x="272034" y="119646"/>
                  </a:cubicBezTo>
                  <a:close/>
                  <a:moveTo>
                    <a:pt x="250727" y="187263"/>
                  </a:moveTo>
                  <a:lnTo>
                    <a:pt x="174586" y="339631"/>
                  </a:lnTo>
                  <a:cubicBezTo>
                    <a:pt x="165085" y="358639"/>
                    <a:pt x="178914" y="381000"/>
                    <a:pt x="200168" y="381000"/>
                  </a:cubicBezTo>
                  <a:lnTo>
                    <a:pt x="352450" y="381000"/>
                  </a:lnTo>
                  <a:cubicBezTo>
                    <a:pt x="373704" y="381000"/>
                    <a:pt x="387530" y="358641"/>
                    <a:pt x="378032" y="339631"/>
                  </a:cubicBezTo>
                  <a:lnTo>
                    <a:pt x="301891" y="187263"/>
                  </a:lnTo>
                  <a:cubicBezTo>
                    <a:pt x="291356" y="166179"/>
                    <a:pt x="261263" y="166179"/>
                    <a:pt x="250727" y="187263"/>
                  </a:cubicBezTo>
                  <a:close/>
                  <a:moveTo>
                    <a:pt x="285841" y="238041"/>
                  </a:moveTo>
                  <a:lnTo>
                    <a:pt x="285841" y="295225"/>
                  </a:lnTo>
                  <a:cubicBezTo>
                    <a:pt x="285841" y="300489"/>
                    <a:pt x="281574" y="304754"/>
                    <a:pt x="276309" y="304754"/>
                  </a:cubicBezTo>
                  <a:cubicBezTo>
                    <a:pt x="271043" y="304754"/>
                    <a:pt x="266776" y="300489"/>
                    <a:pt x="266776" y="295225"/>
                  </a:cubicBezTo>
                  <a:lnTo>
                    <a:pt x="266776" y="238041"/>
                  </a:lnTo>
                  <a:cubicBezTo>
                    <a:pt x="266776" y="232778"/>
                    <a:pt x="271043" y="228512"/>
                    <a:pt x="276309" y="228512"/>
                  </a:cubicBezTo>
                  <a:cubicBezTo>
                    <a:pt x="281574" y="228512"/>
                    <a:pt x="285841" y="232778"/>
                    <a:pt x="285841" y="238041"/>
                  </a:cubicBezTo>
                  <a:close/>
                  <a:moveTo>
                    <a:pt x="276309" y="342877"/>
                  </a:moveTo>
                  <a:cubicBezTo>
                    <a:pt x="271043" y="342877"/>
                    <a:pt x="266776" y="338610"/>
                    <a:pt x="266776" y="333346"/>
                  </a:cubicBezTo>
                  <a:cubicBezTo>
                    <a:pt x="266776" y="328083"/>
                    <a:pt x="271043" y="323816"/>
                    <a:pt x="276309" y="323816"/>
                  </a:cubicBezTo>
                  <a:cubicBezTo>
                    <a:pt x="281574" y="323816"/>
                    <a:pt x="285841" y="328083"/>
                    <a:pt x="285841" y="333346"/>
                  </a:cubicBezTo>
                  <a:cubicBezTo>
                    <a:pt x="285841" y="338610"/>
                    <a:pt x="281574" y="342877"/>
                    <a:pt x="276309" y="342877"/>
                  </a:cubicBez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algn="ctr" defTabSz="914367" fontAlgn="base">
                <a:spcBef>
                  <a:spcPct val="0"/>
                </a:spcBef>
                <a:spcAft>
                  <a:spcPct val="0"/>
                </a:spcAft>
              </a:pPr>
              <a:endParaRPr lang="en-US" sz="1600" b="1" kern="0">
                <a:ln w="3175">
                  <a:noFill/>
                </a:ln>
                <a:gradFill>
                  <a:gsLst>
                    <a:gs pos="53933">
                      <a:srgbClr val="FFFFFF"/>
                    </a:gs>
                    <a:gs pos="38000">
                      <a:srgbClr val="FFFFFF"/>
                    </a:gs>
                  </a:gsLst>
                  <a:path path="circle">
                    <a:fillToRect l="100000" b="100000"/>
                  </a:path>
                </a:gradFill>
                <a:latin typeface="Calibri" panose="020F0502020204030204"/>
                <a:cs typeface="Segoe UI" pitchFamily="34" charset="0"/>
              </a:endParaRPr>
            </a:p>
          </p:txBody>
        </p:sp>
        <p:sp>
          <p:nvSpPr>
            <p:cNvPr id="76" name="TextBox 75">
              <a:extLst>
                <a:ext uri="{FF2B5EF4-FFF2-40B4-BE49-F238E27FC236}">
                  <a16:creationId xmlns:a16="http://schemas.microsoft.com/office/drawing/2014/main" id="{E309BCD7-3AC1-1F95-324F-0C91F21C7D33}"/>
                </a:ext>
              </a:extLst>
            </p:cNvPr>
            <p:cNvSpPr txBox="1"/>
            <p:nvPr/>
          </p:nvSpPr>
          <p:spPr>
            <a:xfrm>
              <a:off x="3399367" y="2599631"/>
              <a:ext cx="2603500" cy="707886"/>
            </a:xfrm>
            <a:prstGeom prst="rect">
              <a:avLst/>
            </a:prstGeom>
            <a:noFill/>
          </p:spPr>
          <p:txBody>
            <a:bodyPr wrap="square">
              <a:spAutoFit/>
            </a:bodyPr>
            <a:lstStyle/>
            <a:p>
              <a:pPr lvl="0" algn="ctr" defTabSz="914367" fontAlgn="base">
                <a:spcBef>
                  <a:spcPct val="0"/>
                </a:spcBef>
                <a:spcAft>
                  <a:spcPct val="0"/>
                </a:spcAft>
                <a:defRPr/>
              </a:pPr>
              <a:r>
                <a:rPr lang="en-US" sz="2000" kern="0" dirty="0">
                  <a:ln w="3175">
                    <a:noFill/>
                  </a:ln>
                  <a:solidFill>
                    <a:srgbClr val="3A20A0"/>
                  </a:solidFill>
                  <a:latin typeface="Yu Gothic UI" panose="020B0500000000000000" pitchFamily="50" charset="-128"/>
                  <a:ea typeface="Yu Gothic UI" panose="020B0500000000000000" pitchFamily="50" charset="-128"/>
                  <a:cs typeface="Open Sans SemiBold"/>
                </a:rPr>
                <a:t>Resiliency</a:t>
              </a:r>
            </a:p>
            <a:p>
              <a:pPr lvl="0" algn="ctr" defTabSz="914367" fontAlgn="base">
                <a:spcBef>
                  <a:spcPct val="0"/>
                </a:spcBef>
                <a:spcAft>
                  <a:spcPct val="0"/>
                </a:spcAft>
                <a:defRPr/>
              </a:pPr>
              <a:r>
                <a:rPr lang="ja-JP" altLang="en-US" sz="2000" kern="0" dirty="0">
                  <a:ln w="3175">
                    <a:noFill/>
                  </a:ln>
                  <a:solidFill>
                    <a:srgbClr val="3A20A0"/>
                  </a:solidFill>
                  <a:latin typeface="Yu Gothic UI" panose="020B0500000000000000" pitchFamily="50" charset="-128"/>
                  <a:ea typeface="Yu Gothic UI" panose="020B0500000000000000" pitchFamily="50" charset="-128"/>
                  <a:cs typeface="Open Sans SemiBold"/>
                </a:rPr>
                <a:t>回復力</a:t>
              </a:r>
              <a:endParaRPr lang="en-US" sz="2000" kern="0" dirty="0">
                <a:ln w="3175">
                  <a:noFill/>
                </a:ln>
                <a:solidFill>
                  <a:srgbClr val="3A20A0"/>
                </a:solidFill>
                <a:latin typeface="Yu Gothic UI" panose="020B0500000000000000" pitchFamily="50" charset="-128"/>
                <a:ea typeface="Yu Gothic UI" panose="020B0500000000000000" pitchFamily="50" charset="-128"/>
                <a:cs typeface="Open Sans SemiBold"/>
              </a:endParaRPr>
            </a:p>
          </p:txBody>
        </p:sp>
      </p:grpSp>
      <p:grpSp>
        <p:nvGrpSpPr>
          <p:cNvPr id="105" name="Group 104">
            <a:extLst>
              <a:ext uri="{FF2B5EF4-FFF2-40B4-BE49-F238E27FC236}">
                <a16:creationId xmlns:a16="http://schemas.microsoft.com/office/drawing/2014/main" id="{1FC35A17-3A25-1A5C-2534-04A86E2978D9}"/>
              </a:ext>
            </a:extLst>
          </p:cNvPr>
          <p:cNvGrpSpPr/>
          <p:nvPr/>
        </p:nvGrpSpPr>
        <p:grpSpPr>
          <a:xfrm>
            <a:off x="6189134" y="1877066"/>
            <a:ext cx="2603500" cy="1455867"/>
            <a:chOff x="6189134" y="1877066"/>
            <a:chExt cx="2603500" cy="1455867"/>
          </a:xfrm>
        </p:grpSpPr>
        <p:sp>
          <p:nvSpPr>
            <p:cNvPr id="73" name="Graphic 211">
              <a:extLst>
                <a:ext uri="{FF2B5EF4-FFF2-40B4-BE49-F238E27FC236}">
                  <a16:creationId xmlns:a16="http://schemas.microsoft.com/office/drawing/2014/main" id="{5B4CE4DA-C517-F579-CA13-7613F6A46286}"/>
                </a:ext>
              </a:extLst>
            </p:cNvPr>
            <p:cNvSpPr>
              <a:spLocks noChangeAspect="1"/>
            </p:cNvSpPr>
            <p:nvPr/>
          </p:nvSpPr>
          <p:spPr>
            <a:xfrm>
              <a:off x="7216552" y="1877066"/>
              <a:ext cx="548664" cy="548640"/>
            </a:xfrm>
            <a:custGeom>
              <a:avLst/>
              <a:gdLst>
                <a:gd name="connsiteX0" fmla="*/ 88939 w 342995"/>
                <a:gd name="connsiteY0" fmla="*/ 227131 h 342980"/>
                <a:gd name="connsiteX1" fmla="*/ 115880 w 342995"/>
                <a:gd name="connsiteY1" fmla="*/ 227131 h 342980"/>
                <a:gd name="connsiteX2" fmla="*/ 115880 w 342995"/>
                <a:gd name="connsiteY2" fmla="*/ 254072 h 342980"/>
                <a:gd name="connsiteX3" fmla="*/ 65056 w 342995"/>
                <a:gd name="connsiteY3" fmla="*/ 304880 h 342980"/>
                <a:gd name="connsiteX4" fmla="*/ 95250 w 342995"/>
                <a:gd name="connsiteY4" fmla="*/ 304880 h 342980"/>
                <a:gd name="connsiteX5" fmla="*/ 114172 w 342995"/>
                <a:gd name="connsiteY5" fmla="*/ 321709 h 342980"/>
                <a:gd name="connsiteX6" fmla="*/ 114300 w 342995"/>
                <a:gd name="connsiteY6" fmla="*/ 323930 h 342980"/>
                <a:gd name="connsiteX7" fmla="*/ 95250 w 342995"/>
                <a:gd name="connsiteY7" fmla="*/ 342980 h 342980"/>
                <a:gd name="connsiteX8" fmla="*/ 19050 w 342995"/>
                <a:gd name="connsiteY8" fmla="*/ 342980 h 342980"/>
                <a:gd name="connsiteX9" fmla="*/ 0 w 342995"/>
                <a:gd name="connsiteY9" fmla="*/ 323930 h 342980"/>
                <a:gd name="connsiteX10" fmla="*/ 0 w 342995"/>
                <a:gd name="connsiteY10" fmla="*/ 247730 h 342980"/>
                <a:gd name="connsiteX11" fmla="*/ 19050 w 342995"/>
                <a:gd name="connsiteY11" fmla="*/ 228680 h 342980"/>
                <a:gd name="connsiteX12" fmla="*/ 38100 w 342995"/>
                <a:gd name="connsiteY12" fmla="*/ 247730 h 342980"/>
                <a:gd name="connsiteX13" fmla="*/ 38100 w 342995"/>
                <a:gd name="connsiteY13" fmla="*/ 277962 h 342980"/>
                <a:gd name="connsiteX14" fmla="*/ 88939 w 342995"/>
                <a:gd name="connsiteY14" fmla="*/ 227131 h 342980"/>
                <a:gd name="connsiteX15" fmla="*/ 247745 w 342995"/>
                <a:gd name="connsiteY15" fmla="*/ 342980 h 342980"/>
                <a:gd name="connsiteX16" fmla="*/ 228695 w 342995"/>
                <a:gd name="connsiteY16" fmla="*/ 323930 h 342980"/>
                <a:gd name="connsiteX17" fmla="*/ 247745 w 342995"/>
                <a:gd name="connsiteY17" fmla="*/ 304880 h 342980"/>
                <a:gd name="connsiteX18" fmla="*/ 277901 w 342995"/>
                <a:gd name="connsiteY18" fmla="*/ 304880 h 342980"/>
                <a:gd name="connsiteX19" fmla="*/ 227126 w 342995"/>
                <a:gd name="connsiteY19" fmla="*/ 254066 h 342980"/>
                <a:gd name="connsiteX20" fmla="*/ 225550 w 342995"/>
                <a:gd name="connsiteY20" fmla="*/ 228920 h 342980"/>
                <a:gd name="connsiteX21" fmla="*/ 227137 w 342995"/>
                <a:gd name="connsiteY21" fmla="*/ 227126 h 342980"/>
                <a:gd name="connsiteX22" fmla="*/ 254077 w 342995"/>
                <a:gd name="connsiteY22" fmla="*/ 227137 h 342980"/>
                <a:gd name="connsiteX23" fmla="*/ 304895 w 342995"/>
                <a:gd name="connsiteY23" fmla="*/ 278000 h 342980"/>
                <a:gd name="connsiteX24" fmla="*/ 304895 w 342995"/>
                <a:gd name="connsiteY24" fmla="*/ 247730 h 342980"/>
                <a:gd name="connsiteX25" fmla="*/ 321724 w 342995"/>
                <a:gd name="connsiteY25" fmla="*/ 228808 h 342980"/>
                <a:gd name="connsiteX26" fmla="*/ 323945 w 342995"/>
                <a:gd name="connsiteY26" fmla="*/ 228680 h 342980"/>
                <a:gd name="connsiteX27" fmla="*/ 342995 w 342995"/>
                <a:gd name="connsiteY27" fmla="*/ 247730 h 342980"/>
                <a:gd name="connsiteX28" fmla="*/ 342995 w 342995"/>
                <a:gd name="connsiteY28" fmla="*/ 323930 h 342980"/>
                <a:gd name="connsiteX29" fmla="*/ 323945 w 342995"/>
                <a:gd name="connsiteY29" fmla="*/ 342980 h 342980"/>
                <a:gd name="connsiteX30" fmla="*/ 247745 w 342995"/>
                <a:gd name="connsiteY30" fmla="*/ 342980 h 342980"/>
                <a:gd name="connsiteX31" fmla="*/ 95250 w 342995"/>
                <a:gd name="connsiteY31" fmla="*/ 0 h 342980"/>
                <a:gd name="connsiteX32" fmla="*/ 114300 w 342995"/>
                <a:gd name="connsiteY32" fmla="*/ 19050 h 342980"/>
                <a:gd name="connsiteX33" fmla="*/ 95250 w 342995"/>
                <a:gd name="connsiteY33" fmla="*/ 38100 h 342980"/>
                <a:gd name="connsiteX34" fmla="*/ 65094 w 342995"/>
                <a:gd name="connsiteY34" fmla="*/ 38100 h 342980"/>
                <a:gd name="connsiteX35" fmla="*/ 115870 w 342995"/>
                <a:gd name="connsiteY35" fmla="*/ 88929 h 342980"/>
                <a:gd name="connsiteX36" fmla="*/ 117444 w 342995"/>
                <a:gd name="connsiteY36" fmla="*/ 114075 h 342980"/>
                <a:gd name="connsiteX37" fmla="*/ 115859 w 342995"/>
                <a:gd name="connsiteY37" fmla="*/ 115870 h 342980"/>
                <a:gd name="connsiteX38" fmla="*/ 88918 w 342995"/>
                <a:gd name="connsiteY38" fmla="*/ 115859 h 342980"/>
                <a:gd name="connsiteX39" fmla="*/ 38100 w 342995"/>
                <a:gd name="connsiteY39" fmla="*/ 64999 h 342980"/>
                <a:gd name="connsiteX40" fmla="*/ 38100 w 342995"/>
                <a:gd name="connsiteY40" fmla="*/ 95250 h 342980"/>
                <a:gd name="connsiteX41" fmla="*/ 21272 w 342995"/>
                <a:gd name="connsiteY41" fmla="*/ 114172 h 342980"/>
                <a:gd name="connsiteX42" fmla="*/ 19050 w 342995"/>
                <a:gd name="connsiteY42" fmla="*/ 114300 h 342980"/>
                <a:gd name="connsiteX43" fmla="*/ 0 w 342995"/>
                <a:gd name="connsiteY43" fmla="*/ 95250 h 342980"/>
                <a:gd name="connsiteX44" fmla="*/ 0 w 342995"/>
                <a:gd name="connsiteY44" fmla="*/ 19050 h 342980"/>
                <a:gd name="connsiteX45" fmla="*/ 19050 w 342995"/>
                <a:gd name="connsiteY45" fmla="*/ 0 h 342980"/>
                <a:gd name="connsiteX46" fmla="*/ 95250 w 342995"/>
                <a:gd name="connsiteY46" fmla="*/ 0 h 342980"/>
                <a:gd name="connsiteX47" fmla="*/ 323945 w 342995"/>
                <a:gd name="connsiteY47" fmla="*/ 0 h 342980"/>
                <a:gd name="connsiteX48" fmla="*/ 342995 w 342995"/>
                <a:gd name="connsiteY48" fmla="*/ 19050 h 342980"/>
                <a:gd name="connsiteX49" fmla="*/ 342995 w 342995"/>
                <a:gd name="connsiteY49" fmla="*/ 95250 h 342980"/>
                <a:gd name="connsiteX50" fmla="*/ 323945 w 342995"/>
                <a:gd name="connsiteY50" fmla="*/ 114300 h 342980"/>
                <a:gd name="connsiteX51" fmla="*/ 304895 w 342995"/>
                <a:gd name="connsiteY51" fmla="*/ 95250 h 342980"/>
                <a:gd name="connsiteX52" fmla="*/ 304895 w 342995"/>
                <a:gd name="connsiteY52" fmla="*/ 64999 h 342980"/>
                <a:gd name="connsiteX53" fmla="*/ 254074 w 342995"/>
                <a:gd name="connsiteY53" fmla="*/ 115861 h 342980"/>
                <a:gd name="connsiteX54" fmla="*/ 228930 w 342995"/>
                <a:gd name="connsiteY54" fmla="*/ 117451 h 342980"/>
                <a:gd name="connsiteX55" fmla="*/ 227133 w 342995"/>
                <a:gd name="connsiteY55" fmla="*/ 115867 h 342980"/>
                <a:gd name="connsiteX56" fmla="*/ 227129 w 342995"/>
                <a:gd name="connsiteY56" fmla="*/ 88926 h 342980"/>
                <a:gd name="connsiteX57" fmla="*/ 277920 w 342995"/>
                <a:gd name="connsiteY57" fmla="*/ 38100 h 342980"/>
                <a:gd name="connsiteX58" fmla="*/ 247745 w 342995"/>
                <a:gd name="connsiteY58" fmla="*/ 38100 h 342980"/>
                <a:gd name="connsiteX59" fmla="*/ 228823 w 342995"/>
                <a:gd name="connsiteY59" fmla="*/ 21272 h 342980"/>
                <a:gd name="connsiteX60" fmla="*/ 228695 w 342995"/>
                <a:gd name="connsiteY60" fmla="*/ 19050 h 342980"/>
                <a:gd name="connsiteX61" fmla="*/ 247745 w 342995"/>
                <a:gd name="connsiteY61" fmla="*/ 0 h 342980"/>
                <a:gd name="connsiteX62" fmla="*/ 323945 w 342995"/>
                <a:gd name="connsiteY62" fmla="*/ 0 h 34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342995" h="342980">
                  <a:moveTo>
                    <a:pt x="88939" y="227131"/>
                  </a:moveTo>
                  <a:cubicBezTo>
                    <a:pt x="96379" y="219692"/>
                    <a:pt x="108441" y="219692"/>
                    <a:pt x="115880" y="227131"/>
                  </a:cubicBezTo>
                  <a:cubicBezTo>
                    <a:pt x="123320" y="234570"/>
                    <a:pt x="123320" y="246633"/>
                    <a:pt x="115880" y="254072"/>
                  </a:cubicBezTo>
                  <a:lnTo>
                    <a:pt x="65056" y="304880"/>
                  </a:lnTo>
                  <a:lnTo>
                    <a:pt x="95250" y="304880"/>
                  </a:lnTo>
                  <a:cubicBezTo>
                    <a:pt x="105020" y="304880"/>
                    <a:pt x="113071" y="312235"/>
                    <a:pt x="114172" y="321709"/>
                  </a:cubicBezTo>
                  <a:lnTo>
                    <a:pt x="114300" y="323930"/>
                  </a:lnTo>
                  <a:cubicBezTo>
                    <a:pt x="114300" y="334451"/>
                    <a:pt x="105771" y="342980"/>
                    <a:pt x="95250" y="342980"/>
                  </a:cubicBezTo>
                  <a:lnTo>
                    <a:pt x="19050" y="342980"/>
                  </a:lnTo>
                  <a:cubicBezTo>
                    <a:pt x="8529" y="342980"/>
                    <a:pt x="0" y="334451"/>
                    <a:pt x="0" y="323930"/>
                  </a:cubicBezTo>
                  <a:lnTo>
                    <a:pt x="0" y="247730"/>
                  </a:lnTo>
                  <a:cubicBezTo>
                    <a:pt x="0" y="237209"/>
                    <a:pt x="8529" y="228680"/>
                    <a:pt x="19050" y="228680"/>
                  </a:cubicBezTo>
                  <a:cubicBezTo>
                    <a:pt x="29571" y="228680"/>
                    <a:pt x="38100" y="237209"/>
                    <a:pt x="38100" y="247730"/>
                  </a:cubicBezTo>
                  <a:lnTo>
                    <a:pt x="38100" y="277962"/>
                  </a:lnTo>
                  <a:lnTo>
                    <a:pt x="88939" y="227131"/>
                  </a:lnTo>
                  <a:close/>
                  <a:moveTo>
                    <a:pt x="247745" y="342980"/>
                  </a:moveTo>
                  <a:cubicBezTo>
                    <a:pt x="237224" y="342980"/>
                    <a:pt x="228695" y="334451"/>
                    <a:pt x="228695" y="323930"/>
                  </a:cubicBezTo>
                  <a:cubicBezTo>
                    <a:pt x="228695" y="313409"/>
                    <a:pt x="237224" y="304880"/>
                    <a:pt x="247745" y="304880"/>
                  </a:cubicBezTo>
                  <a:lnTo>
                    <a:pt x="277901" y="304880"/>
                  </a:lnTo>
                  <a:lnTo>
                    <a:pt x="227126" y="254066"/>
                  </a:lnTo>
                  <a:cubicBezTo>
                    <a:pt x="220262" y="247197"/>
                    <a:pt x="219738" y="236391"/>
                    <a:pt x="225550" y="228920"/>
                  </a:cubicBezTo>
                  <a:lnTo>
                    <a:pt x="227137" y="227126"/>
                  </a:lnTo>
                  <a:cubicBezTo>
                    <a:pt x="234578" y="219688"/>
                    <a:pt x="246640" y="219694"/>
                    <a:pt x="254077" y="227137"/>
                  </a:cubicBezTo>
                  <a:lnTo>
                    <a:pt x="304895" y="278000"/>
                  </a:lnTo>
                  <a:lnTo>
                    <a:pt x="304895" y="247730"/>
                  </a:lnTo>
                  <a:cubicBezTo>
                    <a:pt x="304895" y="237961"/>
                    <a:pt x="312250" y="229909"/>
                    <a:pt x="321724" y="228808"/>
                  </a:cubicBezTo>
                  <a:lnTo>
                    <a:pt x="323945" y="228680"/>
                  </a:lnTo>
                  <a:cubicBezTo>
                    <a:pt x="334467" y="228680"/>
                    <a:pt x="342995" y="237209"/>
                    <a:pt x="342995" y="247730"/>
                  </a:cubicBezTo>
                  <a:lnTo>
                    <a:pt x="342995" y="323930"/>
                  </a:lnTo>
                  <a:cubicBezTo>
                    <a:pt x="342995" y="334451"/>
                    <a:pt x="334467" y="342980"/>
                    <a:pt x="323945" y="342980"/>
                  </a:cubicBezTo>
                  <a:lnTo>
                    <a:pt x="247745" y="342980"/>
                  </a:lnTo>
                  <a:close/>
                  <a:moveTo>
                    <a:pt x="95250" y="0"/>
                  </a:moveTo>
                  <a:cubicBezTo>
                    <a:pt x="105771" y="0"/>
                    <a:pt x="114300" y="8529"/>
                    <a:pt x="114300" y="19050"/>
                  </a:cubicBezTo>
                  <a:cubicBezTo>
                    <a:pt x="114300" y="29571"/>
                    <a:pt x="105771" y="38100"/>
                    <a:pt x="95250" y="38100"/>
                  </a:cubicBezTo>
                  <a:lnTo>
                    <a:pt x="65094" y="38100"/>
                  </a:lnTo>
                  <a:lnTo>
                    <a:pt x="115870" y="88929"/>
                  </a:lnTo>
                  <a:cubicBezTo>
                    <a:pt x="122734" y="95799"/>
                    <a:pt x="123258" y="106605"/>
                    <a:pt x="117444" y="114075"/>
                  </a:cubicBezTo>
                  <a:lnTo>
                    <a:pt x="115859" y="115870"/>
                  </a:lnTo>
                  <a:cubicBezTo>
                    <a:pt x="108416" y="123306"/>
                    <a:pt x="96355" y="123301"/>
                    <a:pt x="88918" y="115859"/>
                  </a:cubicBezTo>
                  <a:lnTo>
                    <a:pt x="38100" y="64999"/>
                  </a:lnTo>
                  <a:lnTo>
                    <a:pt x="38100" y="95250"/>
                  </a:lnTo>
                  <a:cubicBezTo>
                    <a:pt x="38100" y="105020"/>
                    <a:pt x="30746" y="113071"/>
                    <a:pt x="21272" y="114172"/>
                  </a:cubicBezTo>
                  <a:lnTo>
                    <a:pt x="19050" y="114300"/>
                  </a:lnTo>
                  <a:cubicBezTo>
                    <a:pt x="8529" y="114300"/>
                    <a:pt x="0" y="105771"/>
                    <a:pt x="0" y="95250"/>
                  </a:cubicBezTo>
                  <a:lnTo>
                    <a:pt x="0" y="19050"/>
                  </a:lnTo>
                  <a:cubicBezTo>
                    <a:pt x="0" y="8529"/>
                    <a:pt x="8529" y="0"/>
                    <a:pt x="19050" y="0"/>
                  </a:cubicBezTo>
                  <a:lnTo>
                    <a:pt x="95250" y="0"/>
                  </a:lnTo>
                  <a:close/>
                  <a:moveTo>
                    <a:pt x="323945" y="0"/>
                  </a:moveTo>
                  <a:cubicBezTo>
                    <a:pt x="334467" y="0"/>
                    <a:pt x="342995" y="8529"/>
                    <a:pt x="342995" y="19050"/>
                  </a:cubicBezTo>
                  <a:lnTo>
                    <a:pt x="342995" y="95250"/>
                  </a:lnTo>
                  <a:cubicBezTo>
                    <a:pt x="342995" y="105771"/>
                    <a:pt x="334467" y="114300"/>
                    <a:pt x="323945" y="114300"/>
                  </a:cubicBezTo>
                  <a:cubicBezTo>
                    <a:pt x="313424" y="114300"/>
                    <a:pt x="304895" y="105771"/>
                    <a:pt x="304895" y="95250"/>
                  </a:cubicBezTo>
                  <a:lnTo>
                    <a:pt x="304895" y="64999"/>
                  </a:lnTo>
                  <a:lnTo>
                    <a:pt x="254074" y="115861"/>
                  </a:lnTo>
                  <a:cubicBezTo>
                    <a:pt x="247208" y="122730"/>
                    <a:pt x="236403" y="123261"/>
                    <a:pt x="228930" y="117451"/>
                  </a:cubicBezTo>
                  <a:lnTo>
                    <a:pt x="227133" y="115867"/>
                  </a:lnTo>
                  <a:cubicBezTo>
                    <a:pt x="219692" y="108429"/>
                    <a:pt x="219690" y="96367"/>
                    <a:pt x="227129" y="88926"/>
                  </a:cubicBezTo>
                  <a:lnTo>
                    <a:pt x="277920" y="38100"/>
                  </a:lnTo>
                  <a:lnTo>
                    <a:pt x="247745" y="38100"/>
                  </a:lnTo>
                  <a:cubicBezTo>
                    <a:pt x="237976" y="38100"/>
                    <a:pt x="229924" y="30746"/>
                    <a:pt x="228823" y="21272"/>
                  </a:cubicBezTo>
                  <a:lnTo>
                    <a:pt x="228695" y="19050"/>
                  </a:lnTo>
                  <a:cubicBezTo>
                    <a:pt x="228695" y="8529"/>
                    <a:pt x="237224" y="0"/>
                    <a:pt x="247745" y="0"/>
                  </a:cubicBezTo>
                  <a:lnTo>
                    <a:pt x="323945" y="0"/>
                  </a:ln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algn="ctr" defTabSz="914367" fontAlgn="base">
                <a:spcBef>
                  <a:spcPct val="0"/>
                </a:spcBef>
                <a:spcAft>
                  <a:spcPct val="0"/>
                </a:spcAft>
              </a:pPr>
              <a:endParaRPr lang="en-US" sz="1600" b="1" kern="0">
                <a:ln w="3175">
                  <a:noFill/>
                </a:ln>
                <a:gradFill>
                  <a:gsLst>
                    <a:gs pos="53933">
                      <a:srgbClr val="FFFFFF"/>
                    </a:gs>
                    <a:gs pos="38000">
                      <a:srgbClr val="FFFFFF"/>
                    </a:gs>
                  </a:gsLst>
                  <a:path path="circle">
                    <a:fillToRect l="100000" b="100000"/>
                  </a:path>
                </a:gradFill>
                <a:latin typeface="Calibri" panose="020F0502020204030204"/>
                <a:cs typeface="Segoe UI" pitchFamily="34" charset="0"/>
              </a:endParaRPr>
            </a:p>
          </p:txBody>
        </p:sp>
        <p:sp>
          <p:nvSpPr>
            <p:cNvPr id="77" name="TextBox 76">
              <a:extLst>
                <a:ext uri="{FF2B5EF4-FFF2-40B4-BE49-F238E27FC236}">
                  <a16:creationId xmlns:a16="http://schemas.microsoft.com/office/drawing/2014/main" id="{7E2B6FE4-2E7F-5A4D-B2DD-1B75D29438A6}"/>
                </a:ext>
              </a:extLst>
            </p:cNvPr>
            <p:cNvSpPr txBox="1"/>
            <p:nvPr/>
          </p:nvSpPr>
          <p:spPr>
            <a:xfrm>
              <a:off x="6189134" y="2625047"/>
              <a:ext cx="2603500" cy="707886"/>
            </a:xfrm>
            <a:prstGeom prst="rect">
              <a:avLst/>
            </a:prstGeom>
            <a:noFill/>
          </p:spPr>
          <p:txBody>
            <a:bodyPr wrap="square">
              <a:spAutoFit/>
            </a:bodyPr>
            <a:lstStyle/>
            <a:p>
              <a:pPr lvl="0" algn="ctr" defTabSz="914367" fontAlgn="base">
                <a:spcBef>
                  <a:spcPct val="0"/>
                </a:spcBef>
                <a:spcAft>
                  <a:spcPct val="0"/>
                </a:spcAft>
                <a:defRPr/>
              </a:pPr>
              <a:r>
                <a:rPr lang="en-US" sz="2000" kern="0" dirty="0">
                  <a:ln w="3175">
                    <a:noFill/>
                  </a:ln>
                  <a:solidFill>
                    <a:srgbClr val="3A20A0"/>
                  </a:solidFill>
                  <a:latin typeface="Yu Gothic UI" panose="020B0500000000000000" pitchFamily="50" charset="-128"/>
                  <a:ea typeface="Yu Gothic UI" panose="020B0500000000000000" pitchFamily="50" charset="-128"/>
                  <a:cs typeface="Open Sans SemiBold"/>
                </a:rPr>
                <a:t>Scalability</a:t>
              </a:r>
            </a:p>
            <a:p>
              <a:pPr lvl="0" algn="ctr" defTabSz="914367" fontAlgn="base">
                <a:spcBef>
                  <a:spcPct val="0"/>
                </a:spcBef>
                <a:spcAft>
                  <a:spcPct val="0"/>
                </a:spcAft>
                <a:defRPr/>
              </a:pPr>
              <a:r>
                <a:rPr lang="ja-JP" altLang="en-US" sz="2000" kern="0" dirty="0">
                  <a:ln w="3175">
                    <a:noFill/>
                  </a:ln>
                  <a:solidFill>
                    <a:srgbClr val="3A20A0"/>
                  </a:solidFill>
                  <a:latin typeface="Yu Gothic UI" panose="020B0500000000000000" pitchFamily="50" charset="-128"/>
                  <a:ea typeface="Yu Gothic UI" panose="020B0500000000000000" pitchFamily="50" charset="-128"/>
                  <a:cs typeface="Open Sans SemiBold"/>
                </a:rPr>
                <a:t>拡張性</a:t>
              </a:r>
              <a:r>
                <a:rPr lang="en-US" sz="2000" kern="0" dirty="0">
                  <a:ln w="3175">
                    <a:noFill/>
                  </a:ln>
                  <a:solidFill>
                    <a:srgbClr val="3A20A0"/>
                  </a:solidFill>
                  <a:latin typeface="Yu Gothic UI" panose="020B0500000000000000" pitchFamily="50" charset="-128"/>
                  <a:ea typeface="Yu Gothic UI" panose="020B0500000000000000" pitchFamily="50" charset="-128"/>
                  <a:cs typeface="Open Sans SemiBold"/>
                </a:rPr>
                <a:t> </a:t>
              </a:r>
            </a:p>
          </p:txBody>
        </p:sp>
      </p:grpSp>
      <p:grpSp>
        <p:nvGrpSpPr>
          <p:cNvPr id="106" name="Group 105">
            <a:extLst>
              <a:ext uri="{FF2B5EF4-FFF2-40B4-BE49-F238E27FC236}">
                <a16:creationId xmlns:a16="http://schemas.microsoft.com/office/drawing/2014/main" id="{89CEA1D0-E5B4-211A-43A2-07D6805729FA}"/>
              </a:ext>
            </a:extLst>
          </p:cNvPr>
          <p:cNvGrpSpPr/>
          <p:nvPr/>
        </p:nvGrpSpPr>
        <p:grpSpPr>
          <a:xfrm>
            <a:off x="8978900" y="1877066"/>
            <a:ext cx="2603500" cy="1455867"/>
            <a:chOff x="8978900" y="1877066"/>
            <a:chExt cx="2603500" cy="1455867"/>
          </a:xfrm>
        </p:grpSpPr>
        <p:sp>
          <p:nvSpPr>
            <p:cNvPr id="74" name="Graphic 118">
              <a:extLst>
                <a:ext uri="{FF2B5EF4-FFF2-40B4-BE49-F238E27FC236}">
                  <a16:creationId xmlns:a16="http://schemas.microsoft.com/office/drawing/2014/main" id="{D55BAF45-200E-5CF1-FB28-B568243DA342}"/>
                </a:ext>
              </a:extLst>
            </p:cNvPr>
            <p:cNvSpPr>
              <a:spLocks noChangeAspect="1"/>
            </p:cNvSpPr>
            <p:nvPr/>
          </p:nvSpPr>
          <p:spPr>
            <a:xfrm>
              <a:off x="10013046" y="1877066"/>
              <a:ext cx="535208" cy="548640"/>
            </a:xfrm>
            <a:custGeom>
              <a:avLst/>
              <a:gdLst>
                <a:gd name="connsiteX0" fmla="*/ 161925 w 381000"/>
                <a:gd name="connsiteY0" fmla="*/ 352481 h 390562"/>
                <a:gd name="connsiteX1" fmla="*/ 161921 w 381000"/>
                <a:gd name="connsiteY1" fmla="*/ 315701 h 390562"/>
                <a:gd name="connsiteX2" fmla="*/ 158191 w 381000"/>
                <a:gd name="connsiteY2" fmla="*/ 311840 h 390562"/>
                <a:gd name="connsiteX3" fmla="*/ 158191 w 381000"/>
                <a:gd name="connsiteY3" fmla="*/ 187952 h 390562"/>
                <a:gd name="connsiteX4" fmla="*/ 161910 w 381000"/>
                <a:gd name="connsiteY4" fmla="*/ 184323 h 390562"/>
                <a:gd name="connsiteX5" fmla="*/ 161906 w 381000"/>
                <a:gd name="connsiteY5" fmla="*/ 133369 h 390562"/>
                <a:gd name="connsiteX6" fmla="*/ 0 w 381000"/>
                <a:gd name="connsiteY6" fmla="*/ 133369 h 390562"/>
                <a:gd name="connsiteX7" fmla="*/ 0 w 381000"/>
                <a:gd name="connsiteY7" fmla="*/ 290584 h 390562"/>
                <a:gd name="connsiteX8" fmla="*/ 98 w 381000"/>
                <a:gd name="connsiteY8" fmla="*/ 294097 h 390562"/>
                <a:gd name="connsiteX9" fmla="*/ 61914 w 381000"/>
                <a:gd name="connsiteY9" fmla="*/ 352495 h 390562"/>
                <a:gd name="connsiteX10" fmla="*/ 161925 w 381000"/>
                <a:gd name="connsiteY10" fmla="*/ 352481 h 390562"/>
                <a:gd name="connsiteX11" fmla="*/ 352452 w 381000"/>
                <a:gd name="connsiteY11" fmla="*/ 61911 h 390562"/>
                <a:gd name="connsiteX12" fmla="*/ 352433 w 381000"/>
                <a:gd name="connsiteY12" fmla="*/ 171064 h 390562"/>
                <a:gd name="connsiteX13" fmla="*/ 266700 w 381000"/>
                <a:gd name="connsiteY13" fmla="*/ 176892 h 390562"/>
                <a:gd name="connsiteX14" fmla="*/ 190485 w 381000"/>
                <a:gd name="connsiteY14" fmla="*/ 166944 h 390562"/>
                <a:gd name="connsiteX15" fmla="*/ 190500 w 381000"/>
                <a:gd name="connsiteY15" fmla="*/ 0 h 390562"/>
                <a:gd name="connsiteX16" fmla="*/ 290539 w 381000"/>
                <a:gd name="connsiteY16" fmla="*/ 0 h 390562"/>
                <a:gd name="connsiteX17" fmla="*/ 352355 w 381000"/>
                <a:gd name="connsiteY17" fmla="*/ 58398 h 390562"/>
                <a:gd name="connsiteX18" fmla="*/ 352452 w 381000"/>
                <a:gd name="connsiteY18" fmla="*/ 61911 h 390562"/>
                <a:gd name="connsiteX19" fmla="*/ 161919 w 381000"/>
                <a:gd name="connsiteY19" fmla="*/ 285429 h 390562"/>
                <a:gd name="connsiteX20" fmla="*/ 161914 w 381000"/>
                <a:gd name="connsiteY20" fmla="*/ 214374 h 390562"/>
                <a:gd name="connsiteX21" fmla="*/ 171892 w 381000"/>
                <a:gd name="connsiteY21" fmla="*/ 201188 h 390562"/>
                <a:gd name="connsiteX22" fmla="*/ 190483 w 381000"/>
                <a:gd name="connsiteY22" fmla="*/ 187611 h 390562"/>
                <a:gd name="connsiteX23" fmla="*/ 261976 w 381000"/>
                <a:gd name="connsiteY23" fmla="*/ 197340 h 390562"/>
                <a:gd name="connsiteX24" fmla="*/ 266008 w 381000"/>
                <a:gd name="connsiteY24" fmla="*/ 201188 h 390562"/>
                <a:gd name="connsiteX25" fmla="*/ 266700 w 381000"/>
                <a:gd name="connsiteY25" fmla="*/ 201902 h 390562"/>
                <a:gd name="connsiteX26" fmla="*/ 267392 w 381000"/>
                <a:gd name="connsiteY26" fmla="*/ 201188 h 390562"/>
                <a:gd name="connsiteX27" fmla="*/ 271424 w 381000"/>
                <a:gd name="connsiteY27" fmla="*/ 197340 h 390562"/>
                <a:gd name="connsiteX28" fmla="*/ 352429 w 381000"/>
                <a:gd name="connsiteY28" fmla="*/ 193317 h 390562"/>
                <a:gd name="connsiteX29" fmla="*/ 361508 w 381000"/>
                <a:gd name="connsiteY29" fmla="*/ 201188 h 390562"/>
                <a:gd name="connsiteX30" fmla="*/ 361508 w 381000"/>
                <a:gd name="connsiteY30" fmla="*/ 298604 h 390562"/>
                <a:gd name="connsiteX31" fmla="*/ 276882 w 381000"/>
                <a:gd name="connsiteY31" fmla="*/ 386198 h 390562"/>
                <a:gd name="connsiteX32" fmla="*/ 266700 w 381000"/>
                <a:gd name="connsiteY32" fmla="*/ 390562 h 390562"/>
                <a:gd name="connsiteX33" fmla="*/ 256518 w 381000"/>
                <a:gd name="connsiteY33" fmla="*/ 386198 h 390562"/>
                <a:gd name="connsiteX34" fmla="*/ 171892 w 381000"/>
                <a:gd name="connsiteY34" fmla="*/ 298604 h 390562"/>
                <a:gd name="connsiteX35" fmla="*/ 161919 w 381000"/>
                <a:gd name="connsiteY35" fmla="*/ 285429 h 390562"/>
                <a:gd name="connsiteX36" fmla="*/ 161906 w 381000"/>
                <a:gd name="connsiteY36" fmla="*/ 104794 h 390562"/>
                <a:gd name="connsiteX37" fmla="*/ 161925 w 381000"/>
                <a:gd name="connsiteY37" fmla="*/ 0 h 390562"/>
                <a:gd name="connsiteX38" fmla="*/ 61925 w 381000"/>
                <a:gd name="connsiteY38" fmla="*/ 0 h 390562"/>
                <a:gd name="connsiteX39" fmla="*/ 11 w 381000"/>
                <a:gd name="connsiteY39" fmla="*/ 61911 h 390562"/>
                <a:gd name="connsiteX40" fmla="*/ 0 w 381000"/>
                <a:gd name="connsiteY40" fmla="*/ 104794 h 390562"/>
                <a:gd name="connsiteX41" fmla="*/ 161906 w 381000"/>
                <a:gd name="connsiteY41" fmla="*/ 104794 h 390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381000" h="390562">
                  <a:moveTo>
                    <a:pt x="161925" y="352481"/>
                  </a:moveTo>
                  <a:lnTo>
                    <a:pt x="161921" y="315701"/>
                  </a:lnTo>
                  <a:lnTo>
                    <a:pt x="158191" y="311840"/>
                  </a:lnTo>
                  <a:cubicBezTo>
                    <a:pt x="125069" y="277558"/>
                    <a:pt x="125069" y="222234"/>
                    <a:pt x="158191" y="187952"/>
                  </a:cubicBezTo>
                  <a:cubicBezTo>
                    <a:pt x="159405" y="186697"/>
                    <a:pt x="160645" y="185487"/>
                    <a:pt x="161910" y="184323"/>
                  </a:cubicBezTo>
                  <a:lnTo>
                    <a:pt x="161906" y="133369"/>
                  </a:lnTo>
                  <a:lnTo>
                    <a:pt x="0" y="133369"/>
                  </a:lnTo>
                  <a:lnTo>
                    <a:pt x="0" y="290584"/>
                  </a:lnTo>
                  <a:lnTo>
                    <a:pt x="98" y="294097"/>
                  </a:lnTo>
                  <a:cubicBezTo>
                    <a:pt x="1919" y="326657"/>
                    <a:pt x="28899" y="352495"/>
                    <a:pt x="61914" y="352495"/>
                  </a:cubicBezTo>
                  <a:lnTo>
                    <a:pt x="161925" y="352481"/>
                  </a:lnTo>
                  <a:close/>
                  <a:moveTo>
                    <a:pt x="352452" y="61911"/>
                  </a:moveTo>
                  <a:lnTo>
                    <a:pt x="352433" y="171064"/>
                  </a:lnTo>
                  <a:cubicBezTo>
                    <a:pt x="325218" y="157224"/>
                    <a:pt x="292320" y="159168"/>
                    <a:pt x="266700" y="176892"/>
                  </a:cubicBezTo>
                  <a:cubicBezTo>
                    <a:pt x="244002" y="161189"/>
                    <a:pt x="215595" y="157874"/>
                    <a:pt x="190485" y="166944"/>
                  </a:cubicBezTo>
                  <a:lnTo>
                    <a:pt x="190500" y="0"/>
                  </a:lnTo>
                  <a:lnTo>
                    <a:pt x="290539" y="0"/>
                  </a:lnTo>
                  <a:cubicBezTo>
                    <a:pt x="323553" y="0"/>
                    <a:pt x="350533" y="25838"/>
                    <a:pt x="352355" y="58398"/>
                  </a:cubicBezTo>
                  <a:lnTo>
                    <a:pt x="352452" y="61911"/>
                  </a:lnTo>
                  <a:close/>
                  <a:moveTo>
                    <a:pt x="161919" y="285429"/>
                  </a:moveTo>
                  <a:cubicBezTo>
                    <a:pt x="149228" y="263645"/>
                    <a:pt x="149226" y="236160"/>
                    <a:pt x="161914" y="214374"/>
                  </a:cubicBezTo>
                  <a:cubicBezTo>
                    <a:pt x="164649" y="209675"/>
                    <a:pt x="167975" y="205242"/>
                    <a:pt x="171892" y="201188"/>
                  </a:cubicBezTo>
                  <a:cubicBezTo>
                    <a:pt x="177455" y="195429"/>
                    <a:pt x="183758" y="190905"/>
                    <a:pt x="190483" y="187611"/>
                  </a:cubicBezTo>
                  <a:cubicBezTo>
                    <a:pt x="213602" y="176292"/>
                    <a:pt x="241722" y="179534"/>
                    <a:pt x="261976" y="197340"/>
                  </a:cubicBezTo>
                  <a:cubicBezTo>
                    <a:pt x="263359" y="198553"/>
                    <a:pt x="264704" y="199837"/>
                    <a:pt x="266008" y="201188"/>
                  </a:cubicBezTo>
                  <a:lnTo>
                    <a:pt x="266700" y="201902"/>
                  </a:lnTo>
                  <a:lnTo>
                    <a:pt x="267392" y="201188"/>
                  </a:lnTo>
                  <a:cubicBezTo>
                    <a:pt x="268696" y="199837"/>
                    <a:pt x="270041" y="198553"/>
                    <a:pt x="271424" y="197340"/>
                  </a:cubicBezTo>
                  <a:cubicBezTo>
                    <a:pt x="294557" y="177006"/>
                    <a:pt x="327944" y="175665"/>
                    <a:pt x="352429" y="193317"/>
                  </a:cubicBezTo>
                  <a:cubicBezTo>
                    <a:pt x="355622" y="195618"/>
                    <a:pt x="358662" y="198241"/>
                    <a:pt x="361508" y="201188"/>
                  </a:cubicBezTo>
                  <a:cubicBezTo>
                    <a:pt x="387498" y="228089"/>
                    <a:pt x="387498" y="271704"/>
                    <a:pt x="361508" y="298604"/>
                  </a:cubicBezTo>
                  <a:lnTo>
                    <a:pt x="276882" y="386198"/>
                  </a:lnTo>
                  <a:cubicBezTo>
                    <a:pt x="274070" y="389107"/>
                    <a:pt x="270386" y="390562"/>
                    <a:pt x="266700" y="390562"/>
                  </a:cubicBezTo>
                  <a:cubicBezTo>
                    <a:pt x="263014" y="390562"/>
                    <a:pt x="259330" y="389107"/>
                    <a:pt x="256518" y="386198"/>
                  </a:cubicBezTo>
                  <a:lnTo>
                    <a:pt x="171892" y="298604"/>
                  </a:lnTo>
                  <a:cubicBezTo>
                    <a:pt x="167979" y="294554"/>
                    <a:pt x="164655" y="290123"/>
                    <a:pt x="161919" y="285429"/>
                  </a:cubicBezTo>
                  <a:close/>
                  <a:moveTo>
                    <a:pt x="161906" y="104794"/>
                  </a:moveTo>
                  <a:lnTo>
                    <a:pt x="161925" y="0"/>
                  </a:lnTo>
                  <a:lnTo>
                    <a:pt x="61925" y="0"/>
                  </a:lnTo>
                  <a:cubicBezTo>
                    <a:pt x="27733" y="0"/>
                    <a:pt x="15" y="27720"/>
                    <a:pt x="11" y="61911"/>
                  </a:cubicBezTo>
                  <a:lnTo>
                    <a:pt x="0" y="104794"/>
                  </a:lnTo>
                  <a:lnTo>
                    <a:pt x="161906" y="104794"/>
                  </a:ln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algn="ctr" defTabSz="914367" fontAlgn="base">
                <a:spcBef>
                  <a:spcPct val="0"/>
                </a:spcBef>
                <a:spcAft>
                  <a:spcPct val="0"/>
                </a:spcAft>
              </a:pPr>
              <a:endParaRPr lang="en-US" sz="1600" b="1" kern="0">
                <a:ln w="3175">
                  <a:noFill/>
                </a:ln>
                <a:gradFill>
                  <a:gsLst>
                    <a:gs pos="53933">
                      <a:srgbClr val="FFFFFF"/>
                    </a:gs>
                    <a:gs pos="38000">
                      <a:srgbClr val="FFFFFF"/>
                    </a:gs>
                  </a:gsLst>
                  <a:path path="circle">
                    <a:fillToRect l="100000" b="100000"/>
                  </a:path>
                </a:gradFill>
                <a:latin typeface="Calibri" panose="020F0502020204030204"/>
                <a:cs typeface="Segoe UI" pitchFamily="34" charset="0"/>
              </a:endParaRPr>
            </a:p>
          </p:txBody>
        </p:sp>
        <p:sp>
          <p:nvSpPr>
            <p:cNvPr id="78" name="TextBox 77">
              <a:extLst>
                <a:ext uri="{FF2B5EF4-FFF2-40B4-BE49-F238E27FC236}">
                  <a16:creationId xmlns:a16="http://schemas.microsoft.com/office/drawing/2014/main" id="{6C716417-16DA-65A8-9B67-C6CB3E7417F0}"/>
                </a:ext>
              </a:extLst>
            </p:cNvPr>
            <p:cNvSpPr txBox="1"/>
            <p:nvPr/>
          </p:nvSpPr>
          <p:spPr>
            <a:xfrm>
              <a:off x="8978900" y="2625047"/>
              <a:ext cx="2603500" cy="707886"/>
            </a:xfrm>
            <a:prstGeom prst="rect">
              <a:avLst/>
            </a:prstGeom>
            <a:noFill/>
          </p:spPr>
          <p:txBody>
            <a:bodyPr wrap="square">
              <a:spAutoFit/>
            </a:bodyPr>
            <a:lstStyle/>
            <a:p>
              <a:pPr lvl="0" algn="ctr" defTabSz="914367" fontAlgn="base">
                <a:spcBef>
                  <a:spcPct val="0"/>
                </a:spcBef>
                <a:spcAft>
                  <a:spcPct val="0"/>
                </a:spcAft>
                <a:defRPr/>
              </a:pPr>
              <a:r>
                <a:rPr lang="en-US" sz="2000" kern="0" dirty="0">
                  <a:ln w="3175">
                    <a:noFill/>
                  </a:ln>
                  <a:solidFill>
                    <a:srgbClr val="3A20A0"/>
                  </a:solidFill>
                  <a:latin typeface="Yu Gothic UI" panose="020B0500000000000000" pitchFamily="50" charset="-128"/>
                  <a:ea typeface="Yu Gothic UI" panose="020B0500000000000000" pitchFamily="50" charset="-128"/>
                  <a:cs typeface="Open Sans SemiBold"/>
                </a:rPr>
                <a:t>Manageability</a:t>
              </a:r>
            </a:p>
            <a:p>
              <a:pPr lvl="0" algn="ctr" defTabSz="914367" fontAlgn="base">
                <a:spcBef>
                  <a:spcPct val="0"/>
                </a:spcBef>
                <a:spcAft>
                  <a:spcPct val="0"/>
                </a:spcAft>
                <a:defRPr/>
              </a:pPr>
              <a:r>
                <a:rPr lang="ja-JP" altLang="en-US" sz="2000" kern="0" dirty="0">
                  <a:ln w="3175">
                    <a:noFill/>
                  </a:ln>
                  <a:solidFill>
                    <a:srgbClr val="3A20A0"/>
                  </a:solidFill>
                  <a:latin typeface="Yu Gothic UI" panose="020B0500000000000000" pitchFamily="50" charset="-128"/>
                  <a:ea typeface="Yu Gothic UI" panose="020B0500000000000000" pitchFamily="50" charset="-128"/>
                  <a:cs typeface="Open Sans SemiBold"/>
                </a:rPr>
                <a:t>管理性</a:t>
              </a:r>
              <a:endParaRPr lang="en-US" sz="2000" kern="0" dirty="0">
                <a:ln w="3175">
                  <a:noFill/>
                </a:ln>
                <a:solidFill>
                  <a:srgbClr val="3A20A0"/>
                </a:solidFill>
                <a:latin typeface="Yu Gothic UI" panose="020B0500000000000000" pitchFamily="50" charset="-128"/>
                <a:ea typeface="Yu Gothic UI" panose="020B0500000000000000" pitchFamily="50" charset="-128"/>
                <a:cs typeface="Open Sans SemiBold"/>
              </a:endParaRPr>
            </a:p>
          </p:txBody>
        </p:sp>
      </p:grpSp>
      <p:grpSp>
        <p:nvGrpSpPr>
          <p:cNvPr id="109" name="Group 108">
            <a:extLst>
              <a:ext uri="{FF2B5EF4-FFF2-40B4-BE49-F238E27FC236}">
                <a16:creationId xmlns:a16="http://schemas.microsoft.com/office/drawing/2014/main" id="{747A5142-91C2-6A7D-12AF-0B8F1CCE1213}"/>
              </a:ext>
            </a:extLst>
          </p:cNvPr>
          <p:cNvGrpSpPr/>
          <p:nvPr/>
        </p:nvGrpSpPr>
        <p:grpSpPr>
          <a:xfrm>
            <a:off x="609600" y="3378215"/>
            <a:ext cx="2603500" cy="2921702"/>
            <a:chOff x="609600" y="3378215"/>
            <a:chExt cx="2603500" cy="2921702"/>
          </a:xfrm>
        </p:grpSpPr>
        <p:sp>
          <p:nvSpPr>
            <p:cNvPr id="86" name="TextBox 85">
              <a:extLst>
                <a:ext uri="{FF2B5EF4-FFF2-40B4-BE49-F238E27FC236}">
                  <a16:creationId xmlns:a16="http://schemas.microsoft.com/office/drawing/2014/main" id="{56E451AB-5A2F-04BA-710D-4F1DCC5A8FBE}"/>
                </a:ext>
              </a:extLst>
            </p:cNvPr>
            <p:cNvSpPr txBox="1"/>
            <p:nvPr/>
          </p:nvSpPr>
          <p:spPr>
            <a:xfrm>
              <a:off x="609600" y="3378215"/>
              <a:ext cx="2603500" cy="411480"/>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gradFill>
                    <a:gsLst>
                      <a:gs pos="53933">
                        <a:srgbClr val="FFFFFF"/>
                      </a:gs>
                      <a:gs pos="38000">
                        <a:srgbClr val="FFFFFF"/>
                      </a:gs>
                    </a:gsLst>
                    <a:path path="circle">
                      <a:fillToRect l="100000" b="100000"/>
                    </a:path>
                  </a:gra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11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Built in metrics with dimensions</a:t>
              </a:r>
            </a:p>
          </p:txBody>
        </p:sp>
        <p:sp>
          <p:nvSpPr>
            <p:cNvPr id="87" name="TextBox 86">
              <a:extLst>
                <a:ext uri="{FF2B5EF4-FFF2-40B4-BE49-F238E27FC236}">
                  <a16:creationId xmlns:a16="http://schemas.microsoft.com/office/drawing/2014/main" id="{AB16BD14-7662-2CD2-0192-3178E607B02B}"/>
                </a:ext>
              </a:extLst>
            </p:cNvPr>
            <p:cNvSpPr txBox="1"/>
            <p:nvPr/>
          </p:nvSpPr>
          <p:spPr>
            <a:xfrm>
              <a:off x="609600" y="3880259"/>
              <a:ext cx="2603500" cy="411480"/>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gradFill>
                    <a:gsLst>
                      <a:gs pos="53933">
                        <a:srgbClr val="FFFFFF"/>
                      </a:gs>
                      <a:gs pos="38000">
                        <a:srgbClr val="FFFFFF"/>
                      </a:gs>
                    </a:gsLst>
                    <a:path path="circle">
                      <a:fillToRect l="100000" b="100000"/>
                    </a:path>
                  </a:gra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11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DI integration for metrics</a:t>
              </a:r>
            </a:p>
          </p:txBody>
        </p:sp>
        <p:sp>
          <p:nvSpPr>
            <p:cNvPr id="88" name="TextBox 87">
              <a:extLst>
                <a:ext uri="{FF2B5EF4-FFF2-40B4-BE49-F238E27FC236}">
                  <a16:creationId xmlns:a16="http://schemas.microsoft.com/office/drawing/2014/main" id="{F9772A0E-2578-E706-898D-8CA5BEA23C2F}"/>
                </a:ext>
              </a:extLst>
            </p:cNvPr>
            <p:cNvSpPr txBox="1"/>
            <p:nvPr/>
          </p:nvSpPr>
          <p:spPr>
            <a:xfrm>
              <a:off x="609600" y="4382303"/>
              <a:ext cx="2603500" cy="411480"/>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gradFill>
                    <a:gsLst>
                      <a:gs pos="53933">
                        <a:srgbClr val="FFFFFF"/>
                      </a:gs>
                      <a:gs pos="38000">
                        <a:srgbClr val="FFFFFF"/>
                      </a:gs>
                    </a:gsLst>
                    <a:path path="circle">
                      <a:fillToRect l="100000" b="100000"/>
                    </a:path>
                  </a:gra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11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Better Logging support </a:t>
              </a:r>
              <a:br>
                <a:rPr kumimoji="0" lang="en-US" sz="11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br>
              <a:r>
                <a:rPr kumimoji="0" lang="en-US" sz="1000" b="0"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(faster, can object serialization)</a:t>
              </a:r>
              <a:endParaRPr kumimoji="0" lang="en-US" sz="1100" b="0"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89" name="TextBox 88">
              <a:extLst>
                <a:ext uri="{FF2B5EF4-FFF2-40B4-BE49-F238E27FC236}">
                  <a16:creationId xmlns:a16="http://schemas.microsoft.com/office/drawing/2014/main" id="{F8D8CD5B-27A1-0760-94C7-29133B1628F5}"/>
                </a:ext>
              </a:extLst>
            </p:cNvPr>
            <p:cNvSpPr txBox="1"/>
            <p:nvPr/>
          </p:nvSpPr>
          <p:spPr>
            <a:xfrm>
              <a:off x="609600" y="4884347"/>
              <a:ext cx="2603500" cy="411480"/>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gradFill>
                    <a:gsLst>
                      <a:gs pos="53933">
                        <a:srgbClr val="FFFFFF"/>
                      </a:gs>
                      <a:gs pos="38000">
                        <a:srgbClr val="FFFFFF"/>
                      </a:gs>
                    </a:gsLst>
                    <a:path path="circle">
                      <a:fillToRect l="100000" b="100000"/>
                    </a:path>
                  </a:gra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11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Enrichment</a:t>
              </a:r>
            </a:p>
          </p:txBody>
        </p:sp>
        <p:sp>
          <p:nvSpPr>
            <p:cNvPr id="90" name="TextBox 89">
              <a:extLst>
                <a:ext uri="{FF2B5EF4-FFF2-40B4-BE49-F238E27FC236}">
                  <a16:creationId xmlns:a16="http://schemas.microsoft.com/office/drawing/2014/main" id="{475D429B-A3C4-27FE-F436-201FEAF12AF2}"/>
                </a:ext>
              </a:extLst>
            </p:cNvPr>
            <p:cNvSpPr txBox="1"/>
            <p:nvPr/>
          </p:nvSpPr>
          <p:spPr>
            <a:xfrm>
              <a:off x="609600" y="5386391"/>
              <a:ext cx="2603500" cy="411480"/>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gradFill>
                    <a:gsLst>
                      <a:gs pos="53933">
                        <a:srgbClr val="FFFFFF"/>
                      </a:gs>
                      <a:gs pos="38000">
                        <a:srgbClr val="FFFFFF"/>
                      </a:gs>
                    </a:gsLst>
                    <a:path path="circle">
                      <a:fillToRect l="100000" b="100000"/>
                    </a:path>
                  </a:gra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11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Redaction</a:t>
              </a:r>
            </a:p>
          </p:txBody>
        </p:sp>
        <p:sp>
          <p:nvSpPr>
            <p:cNvPr id="91" name="TextBox 90">
              <a:extLst>
                <a:ext uri="{FF2B5EF4-FFF2-40B4-BE49-F238E27FC236}">
                  <a16:creationId xmlns:a16="http://schemas.microsoft.com/office/drawing/2014/main" id="{749B55FC-2B97-0F80-9D63-CB434C65A9EF}"/>
                </a:ext>
              </a:extLst>
            </p:cNvPr>
            <p:cNvSpPr txBox="1"/>
            <p:nvPr/>
          </p:nvSpPr>
          <p:spPr>
            <a:xfrm>
              <a:off x="609600" y="5888437"/>
              <a:ext cx="2603500" cy="411480"/>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gradFill>
                    <a:gsLst>
                      <a:gs pos="53933">
                        <a:srgbClr val="FFFFFF"/>
                      </a:gs>
                      <a:gs pos="38000">
                        <a:srgbClr val="FFFFFF"/>
                      </a:gs>
                    </a:gsLst>
                    <a:path path="circle">
                      <a:fillToRect l="100000" b="100000"/>
                    </a:path>
                  </a:gra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nb-NO" sz="11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Testing fakes for Logging &amp; Metrics </a:t>
              </a:r>
              <a:endParaRPr kumimoji="0" lang="en-US" sz="11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108" name="Group 107">
            <a:extLst>
              <a:ext uri="{FF2B5EF4-FFF2-40B4-BE49-F238E27FC236}">
                <a16:creationId xmlns:a16="http://schemas.microsoft.com/office/drawing/2014/main" id="{C2706937-9F80-3057-14B9-CA395DDDF2A2}"/>
              </a:ext>
            </a:extLst>
          </p:cNvPr>
          <p:cNvGrpSpPr/>
          <p:nvPr/>
        </p:nvGrpSpPr>
        <p:grpSpPr>
          <a:xfrm>
            <a:off x="3399367" y="3378215"/>
            <a:ext cx="2603500" cy="913524"/>
            <a:chOff x="3399367" y="3378215"/>
            <a:chExt cx="2603500" cy="913524"/>
          </a:xfrm>
        </p:grpSpPr>
        <p:sp>
          <p:nvSpPr>
            <p:cNvPr id="92" name="TextBox 91">
              <a:extLst>
                <a:ext uri="{FF2B5EF4-FFF2-40B4-BE49-F238E27FC236}">
                  <a16:creationId xmlns:a16="http://schemas.microsoft.com/office/drawing/2014/main" id="{6199C645-6D55-D4CF-8A12-04034F5A2EC6}"/>
                </a:ext>
              </a:extLst>
            </p:cNvPr>
            <p:cNvSpPr txBox="1"/>
            <p:nvPr/>
          </p:nvSpPr>
          <p:spPr>
            <a:xfrm>
              <a:off x="3399367" y="3378215"/>
              <a:ext cx="2603500" cy="411480"/>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gradFill>
                    <a:gsLst>
                      <a:gs pos="53933">
                        <a:srgbClr val="FFFFFF"/>
                      </a:gs>
                      <a:gs pos="38000">
                        <a:srgbClr val="FFFFFF"/>
                      </a:gs>
                    </a:gsLst>
                    <a:path path="circle">
                      <a:fillToRect l="100000" b="100000"/>
                    </a:path>
                  </a:gra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11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New Polly based </a:t>
              </a:r>
              <a:br>
                <a:rPr kumimoji="0" lang="en-US" sz="11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br>
              <a:r>
                <a:rPr kumimoji="0" lang="en-US" sz="11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resiliency packages</a:t>
              </a:r>
            </a:p>
          </p:txBody>
        </p:sp>
        <p:sp>
          <p:nvSpPr>
            <p:cNvPr id="93" name="TextBox 92">
              <a:extLst>
                <a:ext uri="{FF2B5EF4-FFF2-40B4-BE49-F238E27FC236}">
                  <a16:creationId xmlns:a16="http://schemas.microsoft.com/office/drawing/2014/main" id="{5151EC6E-19AA-B9B4-5575-53D033E7A551}"/>
                </a:ext>
              </a:extLst>
            </p:cNvPr>
            <p:cNvSpPr txBox="1"/>
            <p:nvPr/>
          </p:nvSpPr>
          <p:spPr>
            <a:xfrm>
              <a:off x="3399367" y="3880259"/>
              <a:ext cx="2603500" cy="411480"/>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gradFill>
                    <a:gsLst>
                      <a:gs pos="53933">
                        <a:srgbClr val="FFFFFF"/>
                      </a:gs>
                      <a:gs pos="38000">
                        <a:srgbClr val="FFFFFF"/>
                      </a:gs>
                    </a:gsLst>
                    <a:path path="circle">
                      <a:fillToRect l="100000" b="100000"/>
                    </a:path>
                  </a:gra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1100" b="1" i="0" u="none" strike="noStrike" kern="0" cap="none" spc="0" normalizeH="0" baseline="0" noProof="0" err="1">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SignalR</a:t>
              </a:r>
              <a:r>
                <a:rPr kumimoji="0" lang="en-US" sz="1100" b="1" i="0" u="none" strike="noStrike" kern="0" cap="none" spc="0" normalizeH="0" baseline="0" noProof="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 Stateful Reconnect</a:t>
              </a:r>
            </a:p>
          </p:txBody>
        </p:sp>
      </p:grpSp>
      <p:grpSp>
        <p:nvGrpSpPr>
          <p:cNvPr id="107" name="Group 106">
            <a:extLst>
              <a:ext uri="{FF2B5EF4-FFF2-40B4-BE49-F238E27FC236}">
                <a16:creationId xmlns:a16="http://schemas.microsoft.com/office/drawing/2014/main" id="{9A2FCBFD-14E8-600B-C3D1-C320C9363228}"/>
              </a:ext>
            </a:extLst>
          </p:cNvPr>
          <p:cNvGrpSpPr/>
          <p:nvPr/>
        </p:nvGrpSpPr>
        <p:grpSpPr>
          <a:xfrm>
            <a:off x="6189134" y="3378215"/>
            <a:ext cx="2603500" cy="1415568"/>
            <a:chOff x="6189134" y="3378215"/>
            <a:chExt cx="2603500" cy="1415568"/>
          </a:xfrm>
        </p:grpSpPr>
        <p:sp>
          <p:nvSpPr>
            <p:cNvPr id="94" name="TextBox 93">
              <a:extLst>
                <a:ext uri="{FF2B5EF4-FFF2-40B4-BE49-F238E27FC236}">
                  <a16:creationId xmlns:a16="http://schemas.microsoft.com/office/drawing/2014/main" id="{119FB945-2683-787D-275E-E368BEB2D3B9}"/>
                </a:ext>
              </a:extLst>
            </p:cNvPr>
            <p:cNvSpPr txBox="1"/>
            <p:nvPr/>
          </p:nvSpPr>
          <p:spPr>
            <a:xfrm>
              <a:off x="6189134" y="3378215"/>
              <a:ext cx="2603500" cy="411480"/>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gradFill>
                    <a:gsLst>
                      <a:gs pos="53933">
                        <a:srgbClr val="FFFFFF"/>
                      </a:gs>
                      <a:gs pos="38000">
                        <a:srgbClr val="FFFFFF"/>
                      </a:gs>
                    </a:gsLst>
                    <a:path path="circle">
                      <a:fillToRect l="100000" b="100000"/>
                    </a:path>
                  </a:gra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11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AOT </a:t>
              </a:r>
              <a:br>
                <a:rPr kumimoji="0" lang="en-US" sz="11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br>
              <a:r>
                <a:rPr lang="en-US" sz="1000" b="0" dirty="0">
                  <a:solidFill>
                    <a:srgbClr val="FFFFFF"/>
                  </a:solidFill>
                </a:rPr>
                <a:t>(increased density)</a:t>
              </a:r>
            </a:p>
          </p:txBody>
        </p:sp>
        <p:sp>
          <p:nvSpPr>
            <p:cNvPr id="95" name="TextBox 94">
              <a:extLst>
                <a:ext uri="{FF2B5EF4-FFF2-40B4-BE49-F238E27FC236}">
                  <a16:creationId xmlns:a16="http://schemas.microsoft.com/office/drawing/2014/main" id="{1ED8D496-159D-5B84-ACAC-8507329A970E}"/>
                </a:ext>
              </a:extLst>
            </p:cNvPr>
            <p:cNvSpPr txBox="1"/>
            <p:nvPr/>
          </p:nvSpPr>
          <p:spPr>
            <a:xfrm>
              <a:off x="6189134" y="3880259"/>
              <a:ext cx="2603500" cy="411480"/>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gradFill>
                    <a:gsLst>
                      <a:gs pos="53933">
                        <a:srgbClr val="FFFFFF"/>
                      </a:gs>
                      <a:gs pos="38000">
                        <a:srgbClr val="FFFFFF"/>
                      </a:gs>
                    </a:gsLst>
                    <a:path path="circle">
                      <a:fillToRect l="100000" b="100000"/>
                    </a:path>
                  </a:gra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11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Performance</a:t>
              </a:r>
            </a:p>
          </p:txBody>
        </p:sp>
        <p:sp>
          <p:nvSpPr>
            <p:cNvPr id="96" name="TextBox 95">
              <a:extLst>
                <a:ext uri="{FF2B5EF4-FFF2-40B4-BE49-F238E27FC236}">
                  <a16:creationId xmlns:a16="http://schemas.microsoft.com/office/drawing/2014/main" id="{A03601CA-358B-4396-2732-92E6B3FCDBC6}"/>
                </a:ext>
              </a:extLst>
            </p:cNvPr>
            <p:cNvSpPr txBox="1"/>
            <p:nvPr/>
          </p:nvSpPr>
          <p:spPr>
            <a:xfrm>
              <a:off x="6189134" y="4382303"/>
              <a:ext cx="2603500" cy="411480"/>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gradFill>
                    <a:gsLst>
                      <a:gs pos="53933">
                        <a:srgbClr val="FFFFFF"/>
                      </a:gs>
                      <a:gs pos="38000">
                        <a:srgbClr val="FFFFFF"/>
                      </a:gs>
                    </a:gsLst>
                    <a:path path="circle">
                      <a:fillToRect l="100000" b="100000"/>
                    </a:path>
                  </a:gra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11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Chiseled Ubuntu</a:t>
              </a:r>
              <a:endParaRPr kumimoji="0" lang="en-US" sz="1100" b="0"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grpSp>
      <p:sp>
        <p:nvSpPr>
          <p:cNvPr id="97" name="TextBox 96">
            <a:extLst>
              <a:ext uri="{FF2B5EF4-FFF2-40B4-BE49-F238E27FC236}">
                <a16:creationId xmlns:a16="http://schemas.microsoft.com/office/drawing/2014/main" id="{4C057098-B974-CBDE-2AB7-F181611F6623}"/>
              </a:ext>
            </a:extLst>
          </p:cNvPr>
          <p:cNvSpPr txBox="1"/>
          <p:nvPr/>
        </p:nvSpPr>
        <p:spPr>
          <a:xfrm>
            <a:off x="8978900" y="3378215"/>
            <a:ext cx="2603500" cy="411480"/>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gradFill>
                  <a:gsLst>
                    <a:gs pos="53933">
                      <a:srgbClr val="FFFFFF"/>
                    </a:gs>
                    <a:gs pos="38000">
                      <a:srgbClr val="FFFFFF"/>
                    </a:gs>
                  </a:gsLst>
                  <a:path path="circle">
                    <a:fillToRect l="100000" b="100000"/>
                  </a:path>
                </a:gra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11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Certificate auto-rotation </a:t>
            </a:r>
            <a:br>
              <a:rPr kumimoji="0" lang="en-US" sz="11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br>
            <a:r>
              <a:rPr kumimoji="0" lang="en-US" sz="1100" b="1" i="0" u="none" strike="noStrike" kern="0" cap="none" spc="0" normalizeH="0" baseline="0" noProof="0" dirty="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support in Kestrel</a:t>
            </a:r>
          </a:p>
        </p:txBody>
      </p:sp>
      <p:sp>
        <p:nvSpPr>
          <p:cNvPr id="101" name="Title 100">
            <a:extLst>
              <a:ext uri="{FF2B5EF4-FFF2-40B4-BE49-F238E27FC236}">
                <a16:creationId xmlns:a16="http://schemas.microsoft.com/office/drawing/2014/main" id="{F36BFBA7-E7AC-F959-95CD-FC76471E9A29}"/>
              </a:ext>
            </a:extLst>
          </p:cNvPr>
          <p:cNvSpPr>
            <a:spLocks noGrp="1"/>
          </p:cNvSpPr>
          <p:nvPr>
            <p:ph type="title"/>
          </p:nvPr>
        </p:nvSpPr>
        <p:spPr/>
        <p:txBody>
          <a:bodyPr>
            <a:normAutofit/>
          </a:bodyPr>
          <a:lstStyle/>
          <a:p>
            <a:r>
              <a:rPr lang="nl-NL"/>
              <a:t>.NET 8 Includes</a:t>
            </a:r>
            <a:endParaRPr lang="en-US"/>
          </a:p>
        </p:txBody>
      </p:sp>
    </p:spTree>
    <p:extLst>
      <p:ext uri="{BB962C8B-B14F-4D97-AF65-F5344CB8AC3E}">
        <p14:creationId xmlns:p14="http://schemas.microsoft.com/office/powerpoint/2010/main" val="3270377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1"/>
                                        </p:tgtEl>
                                        <p:attrNameLst>
                                          <p:attrName>style.visibility</p:attrName>
                                        </p:attrNameLst>
                                      </p:cBhvr>
                                      <p:to>
                                        <p:strVal val="visible"/>
                                      </p:to>
                                    </p:set>
                                    <p:animEffect transition="in" filter="fade">
                                      <p:cBhvr>
                                        <p:cTn id="7" dur="500"/>
                                        <p:tgtEl>
                                          <p:spTgt spid="101"/>
                                        </p:tgtEl>
                                      </p:cBhvr>
                                    </p:animEffect>
                                  </p:childTnLst>
                                </p:cTn>
                              </p:par>
                              <p:par>
                                <p:cTn id="8" presetID="42" presetClass="path" presetSubtype="0" decel="100000" fill="hold" grpId="1" nodeType="withEffect">
                                  <p:stCondLst>
                                    <p:cond delay="0"/>
                                  </p:stCondLst>
                                  <p:childTnLst>
                                    <p:animMotion origin="layout" path="M 0 0.04606 L 0 0 " pathEditMode="relative" rAng="0" ptsTypes="AA">
                                      <p:cBhvr>
                                        <p:cTn id="9" dur="500" fill="hold"/>
                                        <p:tgtEl>
                                          <p:spTgt spid="101"/>
                                        </p:tgtEl>
                                        <p:attrNameLst>
                                          <p:attrName>ppt_x</p:attrName>
                                          <p:attrName>ppt_y</p:attrName>
                                        </p:attrNameLst>
                                      </p:cBhvr>
                                      <p:rCtr x="0" y="-2315"/>
                                    </p:animMotion>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103"/>
                                        </p:tgtEl>
                                        <p:attrNameLst>
                                          <p:attrName>style.visibility</p:attrName>
                                        </p:attrNameLst>
                                      </p:cBhvr>
                                      <p:to>
                                        <p:strVal val="visible"/>
                                      </p:to>
                                    </p:set>
                                    <p:animEffect transition="in" filter="fade">
                                      <p:cBhvr>
                                        <p:cTn id="13" dur="500"/>
                                        <p:tgtEl>
                                          <p:spTgt spid="103"/>
                                        </p:tgtEl>
                                      </p:cBhvr>
                                    </p:animEffect>
                                  </p:childTnLst>
                                </p:cTn>
                              </p:par>
                              <p:par>
                                <p:cTn id="14" presetID="42" presetClass="path" presetSubtype="0" decel="100000" fill="hold" nodeType="withEffect">
                                  <p:stCondLst>
                                    <p:cond delay="0"/>
                                  </p:stCondLst>
                                  <p:childTnLst>
                                    <p:animMotion origin="layout" path="M 0 0.04606 L 0 0 " pathEditMode="relative" rAng="0" ptsTypes="AA">
                                      <p:cBhvr>
                                        <p:cTn id="15" dur="500" fill="hold"/>
                                        <p:tgtEl>
                                          <p:spTgt spid="103"/>
                                        </p:tgtEl>
                                        <p:attrNameLst>
                                          <p:attrName>ppt_x</p:attrName>
                                          <p:attrName>ppt_y</p:attrName>
                                        </p:attrNameLst>
                                      </p:cBhvr>
                                      <p:rCtr x="0" y="-2315"/>
                                    </p:animMotion>
                                  </p:childTnLst>
                                </p:cTn>
                              </p:par>
                            </p:childTnLst>
                          </p:cTn>
                        </p:par>
                        <p:par>
                          <p:cTn id="16" fill="hold">
                            <p:stCondLst>
                              <p:cond delay="1000"/>
                            </p:stCondLst>
                            <p:childTnLst>
                              <p:par>
                                <p:cTn id="17" presetID="10" presetClass="entr" presetSubtype="0" fill="hold" nodeType="afterEffect">
                                  <p:stCondLst>
                                    <p:cond delay="0"/>
                                  </p:stCondLst>
                                  <p:childTnLst>
                                    <p:set>
                                      <p:cBhvr>
                                        <p:cTn id="18" dur="1" fill="hold">
                                          <p:stCondLst>
                                            <p:cond delay="0"/>
                                          </p:stCondLst>
                                        </p:cTn>
                                        <p:tgtEl>
                                          <p:spTgt spid="109"/>
                                        </p:tgtEl>
                                        <p:attrNameLst>
                                          <p:attrName>style.visibility</p:attrName>
                                        </p:attrNameLst>
                                      </p:cBhvr>
                                      <p:to>
                                        <p:strVal val="visible"/>
                                      </p:to>
                                    </p:set>
                                    <p:animEffect transition="in" filter="fade">
                                      <p:cBhvr>
                                        <p:cTn id="19" dur="500"/>
                                        <p:tgtEl>
                                          <p:spTgt spid="109"/>
                                        </p:tgtEl>
                                      </p:cBhvr>
                                    </p:animEffect>
                                  </p:childTnLst>
                                </p:cTn>
                              </p:par>
                              <p:par>
                                <p:cTn id="20" presetID="42" presetClass="path" presetSubtype="0" decel="100000" fill="hold" nodeType="withEffect">
                                  <p:stCondLst>
                                    <p:cond delay="0"/>
                                  </p:stCondLst>
                                  <p:childTnLst>
                                    <p:animMotion origin="layout" path="M 0 0.04606 L 0 0 " pathEditMode="relative" rAng="0" ptsTypes="AA">
                                      <p:cBhvr>
                                        <p:cTn id="21" dur="500" fill="hold"/>
                                        <p:tgtEl>
                                          <p:spTgt spid="109"/>
                                        </p:tgtEl>
                                        <p:attrNameLst>
                                          <p:attrName>ppt_x</p:attrName>
                                          <p:attrName>ppt_y</p:attrName>
                                        </p:attrNameLst>
                                      </p:cBhvr>
                                      <p:rCtr x="0" y="-2315"/>
                                    </p:animMotion>
                                  </p:childTnLst>
                                </p:cTn>
                              </p:par>
                            </p:childTnLst>
                          </p:cTn>
                        </p:par>
                        <p:par>
                          <p:cTn id="22" fill="hold">
                            <p:stCondLst>
                              <p:cond delay="1500"/>
                            </p:stCondLst>
                            <p:childTnLst>
                              <p:par>
                                <p:cTn id="23" presetID="10" presetClass="entr" presetSubtype="0" fill="hold" nodeType="afterEffect">
                                  <p:stCondLst>
                                    <p:cond delay="0"/>
                                  </p:stCondLst>
                                  <p:childTnLst>
                                    <p:set>
                                      <p:cBhvr>
                                        <p:cTn id="24" dur="1" fill="hold">
                                          <p:stCondLst>
                                            <p:cond delay="0"/>
                                          </p:stCondLst>
                                        </p:cTn>
                                        <p:tgtEl>
                                          <p:spTgt spid="104"/>
                                        </p:tgtEl>
                                        <p:attrNameLst>
                                          <p:attrName>style.visibility</p:attrName>
                                        </p:attrNameLst>
                                      </p:cBhvr>
                                      <p:to>
                                        <p:strVal val="visible"/>
                                      </p:to>
                                    </p:set>
                                    <p:animEffect transition="in" filter="fade">
                                      <p:cBhvr>
                                        <p:cTn id="25" dur="500"/>
                                        <p:tgtEl>
                                          <p:spTgt spid="104"/>
                                        </p:tgtEl>
                                      </p:cBhvr>
                                    </p:animEffect>
                                  </p:childTnLst>
                                </p:cTn>
                              </p:par>
                              <p:par>
                                <p:cTn id="26" presetID="42" presetClass="path" presetSubtype="0" decel="100000" fill="hold" nodeType="withEffect">
                                  <p:stCondLst>
                                    <p:cond delay="0"/>
                                  </p:stCondLst>
                                  <p:childTnLst>
                                    <p:animMotion origin="layout" path="M 0 0.04606 L 0 0 " pathEditMode="relative" rAng="0" ptsTypes="AA">
                                      <p:cBhvr>
                                        <p:cTn id="27" dur="500" fill="hold"/>
                                        <p:tgtEl>
                                          <p:spTgt spid="104"/>
                                        </p:tgtEl>
                                        <p:attrNameLst>
                                          <p:attrName>ppt_x</p:attrName>
                                          <p:attrName>ppt_y</p:attrName>
                                        </p:attrNameLst>
                                      </p:cBhvr>
                                      <p:rCtr x="0" y="-2315"/>
                                    </p:animMotion>
                                  </p:childTnLst>
                                </p:cTn>
                              </p:par>
                            </p:childTnLst>
                          </p:cTn>
                        </p:par>
                        <p:par>
                          <p:cTn id="28" fill="hold">
                            <p:stCondLst>
                              <p:cond delay="2000"/>
                            </p:stCondLst>
                            <p:childTnLst>
                              <p:par>
                                <p:cTn id="29" presetID="10" presetClass="entr" presetSubtype="0" fill="hold" nodeType="afterEffect">
                                  <p:stCondLst>
                                    <p:cond delay="0"/>
                                  </p:stCondLst>
                                  <p:childTnLst>
                                    <p:set>
                                      <p:cBhvr>
                                        <p:cTn id="30" dur="1" fill="hold">
                                          <p:stCondLst>
                                            <p:cond delay="0"/>
                                          </p:stCondLst>
                                        </p:cTn>
                                        <p:tgtEl>
                                          <p:spTgt spid="108"/>
                                        </p:tgtEl>
                                        <p:attrNameLst>
                                          <p:attrName>style.visibility</p:attrName>
                                        </p:attrNameLst>
                                      </p:cBhvr>
                                      <p:to>
                                        <p:strVal val="visible"/>
                                      </p:to>
                                    </p:set>
                                    <p:animEffect transition="in" filter="fade">
                                      <p:cBhvr>
                                        <p:cTn id="31" dur="500"/>
                                        <p:tgtEl>
                                          <p:spTgt spid="108"/>
                                        </p:tgtEl>
                                      </p:cBhvr>
                                    </p:animEffect>
                                  </p:childTnLst>
                                </p:cTn>
                              </p:par>
                              <p:par>
                                <p:cTn id="32" presetID="42" presetClass="path" presetSubtype="0" decel="100000" fill="hold" nodeType="withEffect">
                                  <p:stCondLst>
                                    <p:cond delay="0"/>
                                  </p:stCondLst>
                                  <p:childTnLst>
                                    <p:animMotion origin="layout" path="M 0 0.04606 L 0 0 " pathEditMode="relative" rAng="0" ptsTypes="AA">
                                      <p:cBhvr>
                                        <p:cTn id="33" dur="500" fill="hold"/>
                                        <p:tgtEl>
                                          <p:spTgt spid="108"/>
                                        </p:tgtEl>
                                        <p:attrNameLst>
                                          <p:attrName>ppt_x</p:attrName>
                                          <p:attrName>ppt_y</p:attrName>
                                        </p:attrNameLst>
                                      </p:cBhvr>
                                      <p:rCtr x="0" y="-2315"/>
                                    </p:animMotion>
                                  </p:childTnLst>
                                </p:cTn>
                              </p:par>
                            </p:childTnLst>
                          </p:cTn>
                        </p:par>
                        <p:par>
                          <p:cTn id="34" fill="hold">
                            <p:stCondLst>
                              <p:cond delay="2500"/>
                            </p:stCondLst>
                            <p:childTnLst>
                              <p:par>
                                <p:cTn id="35" presetID="10" presetClass="entr" presetSubtype="0" fill="hold" nodeType="afterEffect">
                                  <p:stCondLst>
                                    <p:cond delay="0"/>
                                  </p:stCondLst>
                                  <p:childTnLst>
                                    <p:set>
                                      <p:cBhvr>
                                        <p:cTn id="36" dur="1" fill="hold">
                                          <p:stCondLst>
                                            <p:cond delay="0"/>
                                          </p:stCondLst>
                                        </p:cTn>
                                        <p:tgtEl>
                                          <p:spTgt spid="105"/>
                                        </p:tgtEl>
                                        <p:attrNameLst>
                                          <p:attrName>style.visibility</p:attrName>
                                        </p:attrNameLst>
                                      </p:cBhvr>
                                      <p:to>
                                        <p:strVal val="visible"/>
                                      </p:to>
                                    </p:set>
                                    <p:animEffect transition="in" filter="fade">
                                      <p:cBhvr>
                                        <p:cTn id="37" dur="500"/>
                                        <p:tgtEl>
                                          <p:spTgt spid="105"/>
                                        </p:tgtEl>
                                      </p:cBhvr>
                                    </p:animEffect>
                                  </p:childTnLst>
                                </p:cTn>
                              </p:par>
                              <p:par>
                                <p:cTn id="38" presetID="42" presetClass="path" presetSubtype="0" decel="100000" fill="hold" nodeType="withEffect">
                                  <p:stCondLst>
                                    <p:cond delay="0"/>
                                  </p:stCondLst>
                                  <p:childTnLst>
                                    <p:animMotion origin="layout" path="M 0 0.04606 L 0 0 " pathEditMode="relative" rAng="0" ptsTypes="AA">
                                      <p:cBhvr>
                                        <p:cTn id="39" dur="500" fill="hold"/>
                                        <p:tgtEl>
                                          <p:spTgt spid="105"/>
                                        </p:tgtEl>
                                        <p:attrNameLst>
                                          <p:attrName>ppt_x</p:attrName>
                                          <p:attrName>ppt_y</p:attrName>
                                        </p:attrNameLst>
                                      </p:cBhvr>
                                      <p:rCtr x="0" y="-2315"/>
                                    </p:animMotion>
                                  </p:childTnLst>
                                </p:cTn>
                              </p:par>
                            </p:childTnLst>
                          </p:cTn>
                        </p:par>
                        <p:par>
                          <p:cTn id="40" fill="hold">
                            <p:stCondLst>
                              <p:cond delay="3000"/>
                            </p:stCondLst>
                            <p:childTnLst>
                              <p:par>
                                <p:cTn id="41" presetID="10" presetClass="entr" presetSubtype="0" fill="hold" nodeType="afterEffect">
                                  <p:stCondLst>
                                    <p:cond delay="0"/>
                                  </p:stCondLst>
                                  <p:childTnLst>
                                    <p:set>
                                      <p:cBhvr>
                                        <p:cTn id="42" dur="1" fill="hold">
                                          <p:stCondLst>
                                            <p:cond delay="0"/>
                                          </p:stCondLst>
                                        </p:cTn>
                                        <p:tgtEl>
                                          <p:spTgt spid="107"/>
                                        </p:tgtEl>
                                        <p:attrNameLst>
                                          <p:attrName>style.visibility</p:attrName>
                                        </p:attrNameLst>
                                      </p:cBhvr>
                                      <p:to>
                                        <p:strVal val="visible"/>
                                      </p:to>
                                    </p:set>
                                    <p:animEffect transition="in" filter="fade">
                                      <p:cBhvr>
                                        <p:cTn id="43" dur="500"/>
                                        <p:tgtEl>
                                          <p:spTgt spid="107"/>
                                        </p:tgtEl>
                                      </p:cBhvr>
                                    </p:animEffect>
                                  </p:childTnLst>
                                </p:cTn>
                              </p:par>
                              <p:par>
                                <p:cTn id="44" presetID="42" presetClass="path" presetSubtype="0" decel="100000" fill="hold" nodeType="withEffect">
                                  <p:stCondLst>
                                    <p:cond delay="0"/>
                                  </p:stCondLst>
                                  <p:childTnLst>
                                    <p:animMotion origin="layout" path="M 0 0.04606 L 0 0 " pathEditMode="relative" rAng="0" ptsTypes="AA">
                                      <p:cBhvr>
                                        <p:cTn id="45" dur="500" fill="hold"/>
                                        <p:tgtEl>
                                          <p:spTgt spid="107"/>
                                        </p:tgtEl>
                                        <p:attrNameLst>
                                          <p:attrName>ppt_x</p:attrName>
                                          <p:attrName>ppt_y</p:attrName>
                                        </p:attrNameLst>
                                      </p:cBhvr>
                                      <p:rCtr x="0" y="-2315"/>
                                    </p:animMotion>
                                  </p:childTnLst>
                                </p:cTn>
                              </p:par>
                            </p:childTnLst>
                          </p:cTn>
                        </p:par>
                        <p:par>
                          <p:cTn id="46" fill="hold">
                            <p:stCondLst>
                              <p:cond delay="3500"/>
                            </p:stCondLst>
                            <p:childTnLst>
                              <p:par>
                                <p:cTn id="47" presetID="10" presetClass="entr" presetSubtype="0" fill="hold" nodeType="afterEffect">
                                  <p:stCondLst>
                                    <p:cond delay="0"/>
                                  </p:stCondLst>
                                  <p:childTnLst>
                                    <p:set>
                                      <p:cBhvr>
                                        <p:cTn id="48" dur="1" fill="hold">
                                          <p:stCondLst>
                                            <p:cond delay="0"/>
                                          </p:stCondLst>
                                        </p:cTn>
                                        <p:tgtEl>
                                          <p:spTgt spid="106"/>
                                        </p:tgtEl>
                                        <p:attrNameLst>
                                          <p:attrName>style.visibility</p:attrName>
                                        </p:attrNameLst>
                                      </p:cBhvr>
                                      <p:to>
                                        <p:strVal val="visible"/>
                                      </p:to>
                                    </p:set>
                                    <p:animEffect transition="in" filter="fade">
                                      <p:cBhvr>
                                        <p:cTn id="49" dur="500"/>
                                        <p:tgtEl>
                                          <p:spTgt spid="106"/>
                                        </p:tgtEl>
                                      </p:cBhvr>
                                    </p:animEffect>
                                  </p:childTnLst>
                                </p:cTn>
                              </p:par>
                              <p:par>
                                <p:cTn id="50" presetID="42" presetClass="path" presetSubtype="0" decel="100000" fill="hold" nodeType="withEffect">
                                  <p:stCondLst>
                                    <p:cond delay="0"/>
                                  </p:stCondLst>
                                  <p:childTnLst>
                                    <p:animMotion origin="layout" path="M 0 0.04606 L 0 0 " pathEditMode="relative" rAng="0" ptsTypes="AA">
                                      <p:cBhvr>
                                        <p:cTn id="51" dur="500" fill="hold"/>
                                        <p:tgtEl>
                                          <p:spTgt spid="106"/>
                                        </p:tgtEl>
                                        <p:attrNameLst>
                                          <p:attrName>ppt_x</p:attrName>
                                          <p:attrName>ppt_y</p:attrName>
                                        </p:attrNameLst>
                                      </p:cBhvr>
                                      <p:rCtr x="0" y="-2315"/>
                                    </p:animMotion>
                                  </p:childTnLst>
                                </p:cTn>
                              </p:par>
                            </p:childTnLst>
                          </p:cTn>
                        </p:par>
                        <p:par>
                          <p:cTn id="52" fill="hold">
                            <p:stCondLst>
                              <p:cond delay="4000"/>
                            </p:stCondLst>
                            <p:childTnLst>
                              <p:par>
                                <p:cTn id="53" presetID="10" presetClass="entr" presetSubtype="0" fill="hold" grpId="0" nodeType="afterEffect">
                                  <p:stCondLst>
                                    <p:cond delay="0"/>
                                  </p:stCondLst>
                                  <p:childTnLst>
                                    <p:set>
                                      <p:cBhvr>
                                        <p:cTn id="54" dur="1" fill="hold">
                                          <p:stCondLst>
                                            <p:cond delay="0"/>
                                          </p:stCondLst>
                                        </p:cTn>
                                        <p:tgtEl>
                                          <p:spTgt spid="97"/>
                                        </p:tgtEl>
                                        <p:attrNameLst>
                                          <p:attrName>style.visibility</p:attrName>
                                        </p:attrNameLst>
                                      </p:cBhvr>
                                      <p:to>
                                        <p:strVal val="visible"/>
                                      </p:to>
                                    </p:set>
                                    <p:animEffect transition="in" filter="fade">
                                      <p:cBhvr>
                                        <p:cTn id="55" dur="500"/>
                                        <p:tgtEl>
                                          <p:spTgt spid="97"/>
                                        </p:tgtEl>
                                      </p:cBhvr>
                                    </p:animEffect>
                                  </p:childTnLst>
                                </p:cTn>
                              </p:par>
                              <p:par>
                                <p:cTn id="56" presetID="42" presetClass="path" presetSubtype="0" decel="100000" fill="hold" grpId="1" nodeType="withEffect">
                                  <p:stCondLst>
                                    <p:cond delay="0"/>
                                  </p:stCondLst>
                                  <p:childTnLst>
                                    <p:animMotion origin="layout" path="M 0 0.04606 L 0 0 " pathEditMode="relative" rAng="0" ptsTypes="AA">
                                      <p:cBhvr>
                                        <p:cTn id="57" dur="500" fill="hold"/>
                                        <p:tgtEl>
                                          <p:spTgt spid="97"/>
                                        </p:tgtEl>
                                        <p:attrNameLst>
                                          <p:attrName>ppt_x</p:attrName>
                                          <p:attrName>ppt_y</p:attrName>
                                        </p:attrNameLst>
                                      </p:cBhvr>
                                      <p:rCtr x="0" y="-23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animBg="1"/>
      <p:bldP spid="97" grpId="1" animBg="1"/>
      <p:bldP spid="101" grpId="0"/>
      <p:bldP spid="101" grpId="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F02142B8-362D-593D-C834-0A2CD4E7D5FC}"/>
              </a:ext>
            </a:extLst>
          </p:cNvPr>
          <p:cNvGrpSpPr/>
          <p:nvPr/>
        </p:nvGrpSpPr>
        <p:grpSpPr>
          <a:xfrm>
            <a:off x="5055617" y="429276"/>
            <a:ext cx="2080767" cy="547204"/>
            <a:chOff x="2349002" y="1872342"/>
            <a:chExt cx="7508441" cy="1974585"/>
          </a:xfrm>
        </p:grpSpPr>
        <p:sp>
          <p:nvSpPr>
            <p:cNvPr id="6" name="TextBox 5">
              <a:extLst>
                <a:ext uri="{FF2B5EF4-FFF2-40B4-BE49-F238E27FC236}">
                  <a16:creationId xmlns:a16="http://schemas.microsoft.com/office/drawing/2014/main" id="{A27EFC8A-8D1F-AA97-CB1E-47EB95193BA9}"/>
                </a:ext>
              </a:extLst>
            </p:cNvPr>
            <p:cNvSpPr txBox="1"/>
            <p:nvPr/>
          </p:nvSpPr>
          <p:spPr>
            <a:xfrm>
              <a:off x="2349002" y="1872342"/>
              <a:ext cx="7508441" cy="1974585"/>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182880" tIns="182880" rIns="182880" bIns="182880" anchor="b" anchorCtr="0">
              <a:noAutofit/>
            </a:bodyPr>
            <a:lstStyle/>
            <a:p>
              <a:endParaRPr lang="en-US" sz="3000" b="1">
                <a:latin typeface="Segoe UI Semibold" panose="020B0502040204020203" pitchFamily="34" charset="0"/>
                <a:cs typeface="Segoe UI Semibold" panose="020B0502040204020203" pitchFamily="34" charset="0"/>
              </a:endParaRPr>
            </a:p>
          </p:txBody>
        </p:sp>
        <p:pic>
          <p:nvPicPr>
            <p:cNvPr id="7" name="Picture 6">
              <a:extLst>
                <a:ext uri="{FF2B5EF4-FFF2-40B4-BE49-F238E27FC236}">
                  <a16:creationId xmlns:a16="http://schemas.microsoft.com/office/drawing/2014/main" id="{FF456CE5-2089-F0DC-4C33-3CAA00EFCCFB}"/>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3305057" y="2293189"/>
              <a:ext cx="5581886" cy="1132891"/>
            </a:xfrm>
            <a:prstGeom prst="rect">
              <a:avLst/>
            </a:prstGeom>
          </p:spPr>
        </p:pic>
      </p:grpSp>
      <p:grpSp>
        <p:nvGrpSpPr>
          <p:cNvPr id="23" name="Group 22">
            <a:extLst>
              <a:ext uri="{FF2B5EF4-FFF2-40B4-BE49-F238E27FC236}">
                <a16:creationId xmlns:a16="http://schemas.microsoft.com/office/drawing/2014/main" id="{14366BEC-290E-AFB2-CC64-2A4C92FED503}"/>
              </a:ext>
            </a:extLst>
          </p:cNvPr>
          <p:cNvGrpSpPr/>
          <p:nvPr/>
        </p:nvGrpSpPr>
        <p:grpSpPr>
          <a:xfrm>
            <a:off x="295949" y="1335157"/>
            <a:ext cx="3679289" cy="2233482"/>
            <a:chOff x="391927" y="2100943"/>
            <a:chExt cx="3679289" cy="2233482"/>
          </a:xfrm>
        </p:grpSpPr>
        <p:sp>
          <p:nvSpPr>
            <p:cNvPr id="16" name="TextBox 15">
              <a:extLst>
                <a:ext uri="{FF2B5EF4-FFF2-40B4-BE49-F238E27FC236}">
                  <a16:creationId xmlns:a16="http://schemas.microsoft.com/office/drawing/2014/main" id="{DFF1A5EF-9C45-4F24-3D9C-E1FB7F7B1F9C}"/>
                </a:ext>
              </a:extLst>
            </p:cNvPr>
            <p:cNvSpPr txBox="1"/>
            <p:nvPr/>
          </p:nvSpPr>
          <p:spPr>
            <a:xfrm>
              <a:off x="391927" y="2100943"/>
              <a:ext cx="3679289" cy="2233482"/>
            </a:xfrm>
            <a:prstGeom prst="roundRect">
              <a:avLst>
                <a:gd name="adj" fmla="val 7853"/>
              </a:avLst>
            </a:prstGeom>
            <a:solidFill>
              <a:srgbClr val="242424"/>
            </a:solidFill>
            <a:ln w="34925">
              <a:gradFill>
                <a:gsLst>
                  <a:gs pos="99000">
                    <a:srgbClr val="7354DD"/>
                  </a:gs>
                  <a:gs pos="0">
                    <a:srgbClr val="9780E5"/>
                  </a:gs>
                </a:gsLst>
                <a:lin ang="5400000" scaled="1"/>
              </a:gradFill>
            </a:ln>
            <a:effectLst>
              <a:outerShdw blurRad="76200" dist="76200" dir="2700000" algn="tl" rotWithShape="0">
                <a:srgbClr val="562920">
                  <a:alpha val="14902"/>
                </a:srgbClr>
              </a:outerShdw>
            </a:effectLst>
          </p:spPr>
          <p:txBody>
            <a:bodyPr wrap="square" lIns="182880" tIns="182880" rIns="182880" bIns="182880" anchor="b" anchorCtr="0">
              <a:noAutofit/>
            </a:bodyPr>
            <a:lstStyle/>
            <a:p>
              <a:endParaRPr lang="en-US" sz="1400" b="1">
                <a:solidFill>
                  <a:schemeClr val="tx2"/>
                </a:solidFill>
                <a:latin typeface="Segoe UI Semibold" panose="020B0502040204020203" pitchFamily="34" charset="0"/>
                <a:cs typeface="Segoe UI Semibold" panose="020B0502040204020203" pitchFamily="34" charset="0"/>
              </a:endParaRPr>
            </a:p>
          </p:txBody>
        </p:sp>
        <p:pic>
          <p:nvPicPr>
            <p:cNvPr id="18" name="Picture 2" descr="image">
              <a:extLst>
                <a:ext uri="{FF2B5EF4-FFF2-40B4-BE49-F238E27FC236}">
                  <a16:creationId xmlns:a16="http://schemas.microsoft.com/office/drawing/2014/main" id="{08EE4307-38D7-C542-70FA-35977EC4D07B}"/>
                </a:ext>
              </a:extLst>
            </p:cNvPr>
            <p:cNvPicPr>
              <a:picLocks noChangeAspect="1" noChangeArrowheads="1"/>
            </p:cNvPicPr>
            <p:nvPr/>
          </p:nvPicPr>
          <p:blipFill rotWithShape="1">
            <a:blip r:embed="rId4" cstate="email">
              <a:extLst>
                <a:ext uri="{28A0092B-C50C-407E-A947-70E740481C1C}">
                  <a14:useLocalDpi xmlns:a14="http://schemas.microsoft.com/office/drawing/2010/main"/>
                </a:ext>
              </a:extLst>
            </a:blip>
            <a:srcRect/>
            <a:stretch/>
          </p:blipFill>
          <p:spPr bwMode="auto">
            <a:xfrm>
              <a:off x="492910" y="2191358"/>
              <a:ext cx="3477319" cy="2052649"/>
            </a:xfrm>
            <a:prstGeom prst="rect">
              <a:avLst/>
            </a:prstGeom>
            <a:noFill/>
            <a:ln>
              <a:noFill/>
            </a:ln>
            <a:effectLst/>
            <a:extLst>
              <a:ext uri="{909E8E84-426E-40DD-AFC4-6F175D3DCCD1}">
                <a14:hiddenFill xmlns:a14="http://schemas.microsoft.com/office/drawing/2010/main">
                  <a:solidFill>
                    <a:srgbClr val="FFFFFF"/>
                  </a:solidFill>
                </a14:hiddenFill>
              </a:ext>
            </a:extLst>
          </p:spPr>
        </p:pic>
      </p:grpSp>
      <p:grpSp>
        <p:nvGrpSpPr>
          <p:cNvPr id="22" name="Group 21">
            <a:extLst>
              <a:ext uri="{FF2B5EF4-FFF2-40B4-BE49-F238E27FC236}">
                <a16:creationId xmlns:a16="http://schemas.microsoft.com/office/drawing/2014/main" id="{4589D9BD-99AE-0C7D-1327-26A9EA33B192}"/>
              </a:ext>
            </a:extLst>
          </p:cNvPr>
          <p:cNvGrpSpPr/>
          <p:nvPr/>
        </p:nvGrpSpPr>
        <p:grpSpPr>
          <a:xfrm>
            <a:off x="4127685" y="1335156"/>
            <a:ext cx="3936631" cy="2233483"/>
            <a:chOff x="4129683" y="2100942"/>
            <a:chExt cx="3936631" cy="2233483"/>
          </a:xfrm>
        </p:grpSpPr>
        <p:sp>
          <p:nvSpPr>
            <p:cNvPr id="19" name="TextBox 18">
              <a:extLst>
                <a:ext uri="{FF2B5EF4-FFF2-40B4-BE49-F238E27FC236}">
                  <a16:creationId xmlns:a16="http://schemas.microsoft.com/office/drawing/2014/main" id="{30DCDE13-D374-B5F6-3901-03565DF65338}"/>
                </a:ext>
              </a:extLst>
            </p:cNvPr>
            <p:cNvSpPr txBox="1"/>
            <p:nvPr/>
          </p:nvSpPr>
          <p:spPr>
            <a:xfrm>
              <a:off x="4129683" y="2100942"/>
              <a:ext cx="3936631" cy="2233483"/>
            </a:xfrm>
            <a:prstGeom prst="roundRect">
              <a:avLst>
                <a:gd name="adj" fmla="val 7853"/>
              </a:avLst>
            </a:prstGeom>
            <a:solidFill>
              <a:srgbClr val="242424"/>
            </a:solidFill>
            <a:ln w="34925">
              <a:gradFill>
                <a:gsLst>
                  <a:gs pos="100000">
                    <a:srgbClr val="7354DD"/>
                  </a:gs>
                  <a:gs pos="0">
                    <a:srgbClr val="9780E5"/>
                  </a:gs>
                </a:gsLst>
                <a:lin ang="5400000" scaled="1"/>
              </a:gradFill>
            </a:ln>
            <a:effectLst>
              <a:outerShdw blurRad="101600" dist="76200" dir="2700000" algn="tl" rotWithShape="0">
                <a:srgbClr val="562920">
                  <a:alpha val="14902"/>
                </a:srgbClr>
              </a:outerShdw>
            </a:effectLst>
          </p:spPr>
          <p:txBody>
            <a:bodyPr wrap="square" lIns="182880" tIns="182880" rIns="182880" bIns="182880" anchor="b" anchorCtr="0">
              <a:noAutofit/>
            </a:bodyPr>
            <a:lstStyle/>
            <a:p>
              <a:endParaRPr lang="en-US" sz="1400" b="1">
                <a:solidFill>
                  <a:schemeClr val="tx2"/>
                </a:solidFill>
                <a:latin typeface="Segoe UI Semibold" panose="020B0502040204020203" pitchFamily="34" charset="0"/>
                <a:cs typeface="Segoe UI Semibold" panose="020B0502040204020203" pitchFamily="34" charset="0"/>
              </a:endParaRPr>
            </a:p>
          </p:txBody>
        </p:sp>
        <p:pic>
          <p:nvPicPr>
            <p:cNvPr id="21" name="Picture 20">
              <a:extLst>
                <a:ext uri="{FF2B5EF4-FFF2-40B4-BE49-F238E27FC236}">
                  <a16:creationId xmlns:a16="http://schemas.microsoft.com/office/drawing/2014/main" id="{8E53710A-9DC7-6E0C-BEA0-2BFA652BBBE4}"/>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4248166" y="2228379"/>
              <a:ext cx="3695665" cy="1978608"/>
            </a:xfrm>
            <a:prstGeom prst="rect">
              <a:avLst/>
            </a:prstGeom>
            <a:ln>
              <a:noFill/>
            </a:ln>
            <a:effectLst/>
          </p:spPr>
        </p:pic>
      </p:grpSp>
      <p:grpSp>
        <p:nvGrpSpPr>
          <p:cNvPr id="24" name="Group 23">
            <a:extLst>
              <a:ext uri="{FF2B5EF4-FFF2-40B4-BE49-F238E27FC236}">
                <a16:creationId xmlns:a16="http://schemas.microsoft.com/office/drawing/2014/main" id="{A0792CD0-A577-F877-703A-ECF4236E5DD4}"/>
              </a:ext>
            </a:extLst>
          </p:cNvPr>
          <p:cNvGrpSpPr/>
          <p:nvPr/>
        </p:nvGrpSpPr>
        <p:grpSpPr>
          <a:xfrm>
            <a:off x="8216762" y="1335157"/>
            <a:ext cx="3679289" cy="2233482"/>
            <a:chOff x="391927" y="2100943"/>
            <a:chExt cx="3679289" cy="2233482"/>
          </a:xfrm>
        </p:grpSpPr>
        <p:sp>
          <p:nvSpPr>
            <p:cNvPr id="25" name="TextBox 24">
              <a:extLst>
                <a:ext uri="{FF2B5EF4-FFF2-40B4-BE49-F238E27FC236}">
                  <a16:creationId xmlns:a16="http://schemas.microsoft.com/office/drawing/2014/main" id="{D515DA8B-E14B-0AA8-96BA-855F18AF7D5A}"/>
                </a:ext>
              </a:extLst>
            </p:cNvPr>
            <p:cNvSpPr txBox="1"/>
            <p:nvPr/>
          </p:nvSpPr>
          <p:spPr>
            <a:xfrm>
              <a:off x="391927" y="2100943"/>
              <a:ext cx="3679289" cy="2233482"/>
            </a:xfrm>
            <a:prstGeom prst="roundRect">
              <a:avLst>
                <a:gd name="adj" fmla="val 7853"/>
              </a:avLst>
            </a:prstGeom>
            <a:solidFill>
              <a:srgbClr val="242424"/>
            </a:solidFill>
            <a:ln w="34925">
              <a:gradFill>
                <a:gsLst>
                  <a:gs pos="99000">
                    <a:srgbClr val="7354DD"/>
                  </a:gs>
                  <a:gs pos="0">
                    <a:srgbClr val="9780E5"/>
                  </a:gs>
                </a:gsLst>
                <a:lin ang="5400000" scaled="1"/>
              </a:gradFill>
            </a:ln>
            <a:effectLst>
              <a:outerShdw blurRad="101600" dist="76200" dir="2700000" algn="tl" rotWithShape="0">
                <a:srgbClr val="562920">
                  <a:alpha val="14902"/>
                </a:srgbClr>
              </a:outerShdw>
            </a:effectLst>
          </p:spPr>
          <p:txBody>
            <a:bodyPr wrap="square" lIns="182880" tIns="182880" rIns="182880" bIns="182880" anchor="b" anchorCtr="0">
              <a:noAutofit/>
            </a:bodyPr>
            <a:lstStyle/>
            <a:p>
              <a:endParaRPr lang="en-US" sz="1400" b="1">
                <a:solidFill>
                  <a:schemeClr val="tx2"/>
                </a:solidFill>
                <a:latin typeface="Segoe UI Semibold" panose="020B0502040204020203" pitchFamily="34" charset="0"/>
                <a:cs typeface="Segoe UI Semibold" panose="020B0502040204020203" pitchFamily="34" charset="0"/>
              </a:endParaRPr>
            </a:p>
          </p:txBody>
        </p:sp>
        <p:pic>
          <p:nvPicPr>
            <p:cNvPr id="26" name="Picture 2" descr="image">
              <a:extLst>
                <a:ext uri="{FF2B5EF4-FFF2-40B4-BE49-F238E27FC236}">
                  <a16:creationId xmlns:a16="http://schemas.microsoft.com/office/drawing/2014/main" id="{13F5BB9C-13B8-B0CF-71A0-B65FFFAD244D}"/>
                </a:ext>
              </a:extLst>
            </p:cNvPr>
            <p:cNvPicPr>
              <a:picLocks noChangeAspect="1" noChangeArrowheads="1"/>
            </p:cNvPicPr>
            <p:nvPr/>
          </p:nvPicPr>
          <p:blipFill rotWithShape="1">
            <a:blip r:embed="rId6" cstate="email">
              <a:extLst>
                <a:ext uri="{28A0092B-C50C-407E-A947-70E740481C1C}">
                  <a14:useLocalDpi xmlns:a14="http://schemas.microsoft.com/office/drawing/2010/main"/>
                </a:ext>
              </a:extLst>
            </a:blip>
            <a:srcRect/>
            <a:stretch/>
          </p:blipFill>
          <p:spPr bwMode="auto">
            <a:xfrm>
              <a:off x="450394" y="2163452"/>
              <a:ext cx="3571875" cy="2108465"/>
            </a:xfrm>
            <a:prstGeom prst="rect">
              <a:avLst/>
            </a:prstGeom>
            <a:noFill/>
            <a:ln>
              <a:noFill/>
            </a:ln>
            <a:effectLst/>
            <a:extLst>
              <a:ext uri="{909E8E84-426E-40DD-AFC4-6F175D3DCCD1}">
                <a14:hiddenFill xmlns:a14="http://schemas.microsoft.com/office/drawing/2010/main">
                  <a:solidFill>
                    <a:srgbClr val="FFFFFF"/>
                  </a:solidFill>
                </a14:hiddenFill>
              </a:ext>
            </a:extLst>
          </p:spPr>
        </p:pic>
      </p:grpSp>
      <p:sp>
        <p:nvSpPr>
          <p:cNvPr id="34" name="Text Placeholder 3">
            <a:extLst>
              <a:ext uri="{FF2B5EF4-FFF2-40B4-BE49-F238E27FC236}">
                <a16:creationId xmlns:a16="http://schemas.microsoft.com/office/drawing/2014/main" id="{B3DBC49F-0710-40BF-0784-46FDEBC5A93D}"/>
              </a:ext>
            </a:extLst>
          </p:cNvPr>
          <p:cNvSpPr txBox="1">
            <a:spLocks/>
          </p:cNvSpPr>
          <p:nvPr/>
        </p:nvSpPr>
        <p:spPr>
          <a:xfrm>
            <a:off x="435570" y="4939456"/>
            <a:ext cx="3400044" cy="116677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1800"/>
              <a:t>SDK Workload</a:t>
            </a:r>
          </a:p>
          <a:p>
            <a:pPr marL="0" indent="0" algn="ctr">
              <a:lnSpc>
                <a:spcPct val="100000"/>
              </a:lnSpc>
              <a:buNone/>
            </a:pPr>
            <a:r>
              <a:rPr lang="en-US" sz="1800"/>
              <a:t>Templates</a:t>
            </a:r>
          </a:p>
          <a:p>
            <a:pPr marL="0" indent="0" algn="ctr">
              <a:lnSpc>
                <a:spcPct val="100000"/>
              </a:lnSpc>
              <a:buNone/>
            </a:pPr>
            <a:r>
              <a:rPr lang="en-US" sz="1800"/>
              <a:t>Components</a:t>
            </a:r>
          </a:p>
        </p:txBody>
      </p:sp>
      <p:sp>
        <p:nvSpPr>
          <p:cNvPr id="35" name="Text Placeholder 3">
            <a:extLst>
              <a:ext uri="{FF2B5EF4-FFF2-40B4-BE49-F238E27FC236}">
                <a16:creationId xmlns:a16="http://schemas.microsoft.com/office/drawing/2014/main" id="{11DF64DB-C247-93D9-930B-511C5B8D19FA}"/>
              </a:ext>
            </a:extLst>
          </p:cNvPr>
          <p:cNvSpPr txBox="1">
            <a:spLocks/>
          </p:cNvSpPr>
          <p:nvPr/>
        </p:nvSpPr>
        <p:spPr>
          <a:xfrm>
            <a:off x="4260829" y="4939456"/>
            <a:ext cx="3670340" cy="116677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1800"/>
              <a:t>Service discovery</a:t>
            </a:r>
          </a:p>
          <a:p>
            <a:pPr marL="0" indent="0" algn="ctr">
              <a:lnSpc>
                <a:spcPct val="100000"/>
              </a:lnSpc>
              <a:buNone/>
            </a:pPr>
            <a:r>
              <a:rPr lang="en-US" sz="1800"/>
              <a:t>Developer dashboard</a:t>
            </a:r>
          </a:p>
          <a:p>
            <a:pPr marL="0" indent="0" algn="ctr">
              <a:lnSpc>
                <a:spcPct val="100000"/>
              </a:lnSpc>
              <a:buNone/>
            </a:pPr>
            <a:r>
              <a:rPr lang="en-US" sz="1800"/>
              <a:t>Logs, metrics, distributed traces</a:t>
            </a:r>
          </a:p>
        </p:txBody>
      </p:sp>
      <p:sp>
        <p:nvSpPr>
          <p:cNvPr id="39" name="Text Placeholder 3">
            <a:extLst>
              <a:ext uri="{FF2B5EF4-FFF2-40B4-BE49-F238E27FC236}">
                <a16:creationId xmlns:a16="http://schemas.microsoft.com/office/drawing/2014/main" id="{F5F43C37-9928-7F30-7559-9FC2F449D00A}"/>
              </a:ext>
            </a:extLst>
          </p:cNvPr>
          <p:cNvSpPr txBox="1">
            <a:spLocks/>
          </p:cNvSpPr>
          <p:nvPr/>
        </p:nvSpPr>
        <p:spPr>
          <a:xfrm>
            <a:off x="8356383" y="4939456"/>
            <a:ext cx="3400044" cy="116677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1800"/>
              <a:t>Single command run</a:t>
            </a:r>
          </a:p>
          <a:p>
            <a:pPr marL="0" indent="0" algn="ctr">
              <a:lnSpc>
                <a:spcPct val="100000"/>
              </a:lnSpc>
              <a:buNone/>
            </a:pPr>
            <a:r>
              <a:rPr lang="en-US" sz="1800"/>
              <a:t>App topology in C#</a:t>
            </a:r>
          </a:p>
          <a:p>
            <a:pPr marL="0" indent="0" algn="ctr">
              <a:lnSpc>
                <a:spcPct val="100000"/>
              </a:lnSpc>
              <a:buNone/>
            </a:pPr>
            <a:r>
              <a:rPr lang="en-US" sz="1800"/>
              <a:t>Cloud deployment</a:t>
            </a:r>
          </a:p>
        </p:txBody>
      </p:sp>
      <p:sp>
        <p:nvSpPr>
          <p:cNvPr id="4" name="TextBox 3">
            <a:extLst>
              <a:ext uri="{FF2B5EF4-FFF2-40B4-BE49-F238E27FC236}">
                <a16:creationId xmlns:a16="http://schemas.microsoft.com/office/drawing/2014/main" id="{33AA3AC6-EB63-8106-0451-A100F71CF5DA}"/>
              </a:ext>
            </a:extLst>
          </p:cNvPr>
          <p:cNvSpPr txBox="1"/>
          <p:nvPr/>
        </p:nvSpPr>
        <p:spPr>
          <a:xfrm>
            <a:off x="518615" y="3927315"/>
            <a:ext cx="3233955" cy="735747"/>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91440" rIns="0" bIns="91440" anchor="b"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200" b="1" u="none" strike="noStrike" kern="0" cap="none" spc="-150" normalizeH="0" baseline="0" noProof="0">
                <a:ln>
                  <a:noFill/>
                </a:ln>
                <a:effectLst/>
                <a:uLnTx/>
                <a:uFillTx/>
                <a:latin typeface="Segoe UI Semibold" panose="020B0502040204020203" pitchFamily="34" charset="0"/>
                <a:cs typeface="Segoe UI Semibold" panose="020B0502040204020203" pitchFamily="34" charset="0"/>
              </a:rPr>
              <a:t>Easy to get started</a:t>
            </a:r>
          </a:p>
        </p:txBody>
      </p:sp>
      <p:sp>
        <p:nvSpPr>
          <p:cNvPr id="5" name="TextBox 4">
            <a:extLst>
              <a:ext uri="{FF2B5EF4-FFF2-40B4-BE49-F238E27FC236}">
                <a16:creationId xmlns:a16="http://schemas.microsoft.com/office/drawing/2014/main" id="{999B643C-9CE7-DCCA-4EC5-09C1E8C157B2}"/>
              </a:ext>
            </a:extLst>
          </p:cNvPr>
          <p:cNvSpPr txBox="1"/>
          <p:nvPr/>
        </p:nvSpPr>
        <p:spPr>
          <a:xfrm>
            <a:off x="4479022" y="3927315"/>
            <a:ext cx="3233955" cy="735747"/>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91440" rIns="0" bIns="91440" anchor="b"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200" b="1" u="none" strike="noStrike" kern="0" cap="none" spc="-150" normalizeH="0" baseline="0" noProof="0">
                <a:ln>
                  <a:noFill/>
                </a:ln>
                <a:effectLst/>
                <a:uLnTx/>
                <a:uFillTx/>
                <a:latin typeface="Segoe UI Semibold" panose="020B0502040204020203" pitchFamily="34" charset="0"/>
                <a:cs typeface="Segoe UI Semibold" panose="020B0502040204020203" pitchFamily="34" charset="0"/>
              </a:rPr>
              <a:t>Easy to build</a:t>
            </a:r>
          </a:p>
        </p:txBody>
      </p:sp>
      <p:sp>
        <p:nvSpPr>
          <p:cNvPr id="8" name="TextBox 7">
            <a:extLst>
              <a:ext uri="{FF2B5EF4-FFF2-40B4-BE49-F238E27FC236}">
                <a16:creationId xmlns:a16="http://schemas.microsoft.com/office/drawing/2014/main" id="{56103580-D2D3-8FF3-36FE-B93C5BDFC200}"/>
              </a:ext>
            </a:extLst>
          </p:cNvPr>
          <p:cNvSpPr txBox="1"/>
          <p:nvPr/>
        </p:nvSpPr>
        <p:spPr>
          <a:xfrm>
            <a:off x="8439428" y="3927315"/>
            <a:ext cx="3233955" cy="735747"/>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91440" rIns="0" bIns="91440" anchor="b"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200" b="1" u="none" strike="noStrike" kern="0" cap="none" spc="-150" normalizeH="0" baseline="0" noProof="0">
                <a:ln>
                  <a:noFill/>
                </a:ln>
                <a:effectLst/>
                <a:uLnTx/>
                <a:uFillTx/>
                <a:latin typeface="Segoe UI Semibold" panose="020B0502040204020203" pitchFamily="34" charset="0"/>
                <a:cs typeface="Segoe UI Semibold" panose="020B0502040204020203" pitchFamily="34" charset="0"/>
              </a:rPr>
              <a:t>Easy to deploy</a:t>
            </a:r>
          </a:p>
        </p:txBody>
      </p:sp>
    </p:spTree>
    <p:extLst>
      <p:ext uri="{BB962C8B-B14F-4D97-AF65-F5344CB8AC3E}">
        <p14:creationId xmlns:p14="http://schemas.microsoft.com/office/powerpoint/2010/main" val="3142560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fade">
                                      <p:cBhvr>
                                        <p:cTn id="19" dur="500"/>
                                        <p:tgtEl>
                                          <p:spTgt spid="34"/>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500"/>
                                        <p:tgtEl>
                                          <p:spTgt spid="22"/>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35"/>
                                        </p:tgtEl>
                                        <p:attrNameLst>
                                          <p:attrName>style.visibility</p:attrName>
                                        </p:attrNameLst>
                                      </p:cBhvr>
                                      <p:to>
                                        <p:strVal val="visible"/>
                                      </p:to>
                                    </p:set>
                                    <p:animEffect transition="in" filter="fade">
                                      <p:cBhvr>
                                        <p:cTn id="31" dur="500"/>
                                        <p:tgtEl>
                                          <p:spTgt spid="35"/>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24"/>
                                        </p:tgtEl>
                                        <p:attrNameLst>
                                          <p:attrName>style.visibility</p:attrName>
                                        </p:attrNameLst>
                                      </p:cBhvr>
                                      <p:to>
                                        <p:strVal val="visible"/>
                                      </p:to>
                                    </p:set>
                                    <p:animEffect transition="in" filter="fade">
                                      <p:cBhvr>
                                        <p:cTn id="35" dur="500"/>
                                        <p:tgtEl>
                                          <p:spTgt spid="24"/>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500"/>
                                        <p:tgtEl>
                                          <p:spTgt spid="8"/>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39"/>
                                        </p:tgtEl>
                                        <p:attrNameLst>
                                          <p:attrName>style.visibility</p:attrName>
                                        </p:attrNameLst>
                                      </p:cBhvr>
                                      <p:to>
                                        <p:strVal val="visible"/>
                                      </p:to>
                                    </p:set>
                                    <p:animEffect transition="in" filter="fade">
                                      <p:cBhvr>
                                        <p:cTn id="43"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9" grpId="0"/>
      <p:bldP spid="4" grpId="0" animBg="1"/>
      <p:bldP spid="5" grpId="0" animBg="1"/>
      <p:bldP spid="8"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F293A3A-A305-ADC3-8251-6CF4E38841CB}"/>
              </a:ext>
            </a:extLst>
          </p:cNvPr>
          <p:cNvSpPr>
            <a:spLocks noGrp="1"/>
          </p:cNvSpPr>
          <p:nvPr>
            <p:ph type="title"/>
          </p:nvPr>
        </p:nvSpPr>
        <p:spPr/>
        <p:txBody>
          <a:bodyPr/>
          <a:lstStyle/>
          <a:p>
            <a:r>
              <a:rPr lang="en-US"/>
              <a:t>DEMO</a:t>
            </a:r>
          </a:p>
        </p:txBody>
      </p:sp>
      <p:sp>
        <p:nvSpPr>
          <p:cNvPr id="2" name="Text Placeholder 2">
            <a:extLst>
              <a:ext uri="{FF2B5EF4-FFF2-40B4-BE49-F238E27FC236}">
                <a16:creationId xmlns:a16="http://schemas.microsoft.com/office/drawing/2014/main" id="{EE7905B8-A2B4-5A75-A6DA-98368DE8E18A}"/>
              </a:ext>
            </a:extLst>
          </p:cNvPr>
          <p:cNvSpPr>
            <a:spLocks noGrp="1"/>
          </p:cNvSpPr>
          <p:nvPr>
            <p:ph type="body" idx="1"/>
          </p:nvPr>
        </p:nvSpPr>
        <p:spPr>
          <a:xfrm>
            <a:off x="609600" y="4589463"/>
            <a:ext cx="6591300" cy="1500187"/>
          </a:xfrm>
        </p:spPr>
        <p:txBody>
          <a:bodyPr/>
          <a:lstStyle/>
          <a:p>
            <a:r>
              <a:rPr lang="en-US" dirty="0"/>
              <a:t>.NET Aspire – Starter Project</a:t>
            </a:r>
          </a:p>
        </p:txBody>
      </p:sp>
    </p:spTree>
    <p:extLst>
      <p:ext uri="{BB962C8B-B14F-4D97-AF65-F5344CB8AC3E}">
        <p14:creationId xmlns:p14="http://schemas.microsoft.com/office/powerpoint/2010/main" val="3066838397"/>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F293A3A-A305-ADC3-8251-6CF4E38841CB}"/>
              </a:ext>
            </a:extLst>
          </p:cNvPr>
          <p:cNvSpPr>
            <a:spLocks noGrp="1"/>
          </p:cNvSpPr>
          <p:nvPr>
            <p:ph type="title"/>
          </p:nvPr>
        </p:nvSpPr>
        <p:spPr/>
        <p:txBody>
          <a:bodyPr/>
          <a:lstStyle/>
          <a:p>
            <a:r>
              <a:rPr lang="en-US" dirty="0"/>
              <a:t>Q&amp;A</a:t>
            </a:r>
          </a:p>
        </p:txBody>
      </p:sp>
      <p:sp>
        <p:nvSpPr>
          <p:cNvPr id="2" name="Text Placeholder 2">
            <a:extLst>
              <a:ext uri="{FF2B5EF4-FFF2-40B4-BE49-F238E27FC236}">
                <a16:creationId xmlns:a16="http://schemas.microsoft.com/office/drawing/2014/main" id="{EE7905B8-A2B4-5A75-A6DA-98368DE8E18A}"/>
              </a:ext>
            </a:extLst>
          </p:cNvPr>
          <p:cNvSpPr>
            <a:spLocks noGrp="1"/>
          </p:cNvSpPr>
          <p:nvPr>
            <p:ph type="body" idx="1"/>
          </p:nvPr>
        </p:nvSpPr>
        <p:spPr>
          <a:xfrm>
            <a:off x="609600" y="4589463"/>
            <a:ext cx="6591300" cy="1500187"/>
          </a:xfrm>
        </p:spPr>
        <p:txBody>
          <a:bodyPr/>
          <a:lstStyle/>
          <a:p>
            <a:r>
              <a:rPr lang="en-US" dirty="0"/>
              <a:t>.NET Aspire – Starter Project</a:t>
            </a:r>
          </a:p>
        </p:txBody>
      </p:sp>
    </p:spTree>
    <p:extLst>
      <p:ext uri="{BB962C8B-B14F-4D97-AF65-F5344CB8AC3E}">
        <p14:creationId xmlns:p14="http://schemas.microsoft.com/office/powerpoint/2010/main" val="3512386548"/>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99B643C-9CE7-DCCA-4EC5-09C1E8C157B2}"/>
              </a:ext>
            </a:extLst>
          </p:cNvPr>
          <p:cNvSpPr txBox="1"/>
          <p:nvPr/>
        </p:nvSpPr>
        <p:spPr>
          <a:xfrm>
            <a:off x="608373" y="520461"/>
            <a:ext cx="3233955" cy="735747"/>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91440" rIns="0" bIns="91440" anchor="b"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200" b="1" u="none" strike="noStrike" kern="0" cap="none" spc="-150" normalizeH="0" baseline="0" noProof="0">
                <a:ln>
                  <a:noFill/>
                </a:ln>
                <a:effectLst/>
                <a:uLnTx/>
                <a:uFillTx/>
                <a:latin typeface="Segoe UI Semibold" panose="020B0502040204020203" pitchFamily="34" charset="0"/>
                <a:cs typeface="Segoe UI Semibold" panose="020B0502040204020203" pitchFamily="34" charset="0"/>
              </a:rPr>
              <a:t>Add to any</a:t>
            </a:r>
            <a:r>
              <a:rPr kumimoji="0" lang="en-US" sz="2200" b="1" u="none" strike="noStrike" kern="0" cap="none" spc="-150" normalizeH="0" noProof="0">
                <a:ln>
                  <a:noFill/>
                </a:ln>
                <a:effectLst/>
                <a:uLnTx/>
                <a:uFillTx/>
                <a:latin typeface="Segoe UI Semibold" panose="020B0502040204020203" pitchFamily="34" charset="0"/>
                <a:cs typeface="Segoe UI Semibold" panose="020B0502040204020203" pitchFamily="34" charset="0"/>
              </a:rPr>
              <a:t> app</a:t>
            </a:r>
            <a:endParaRPr kumimoji="0" lang="en-US" sz="2200" b="1" u="none" strike="noStrike" kern="0" cap="none" spc="-150" normalizeH="0" baseline="0" noProof="0">
              <a:ln>
                <a:noFill/>
              </a:ln>
              <a:effectLst/>
              <a:uLnTx/>
              <a:uFillTx/>
              <a:latin typeface="Segoe UI Semibold" panose="020B0502040204020203" pitchFamily="34" charset="0"/>
              <a:cs typeface="Segoe UI Semibold" panose="020B0502040204020203" pitchFamily="34" charset="0"/>
            </a:endParaRPr>
          </a:p>
        </p:txBody>
      </p:sp>
      <p:pic>
        <p:nvPicPr>
          <p:cNvPr id="7170" name="Picture 2" descr="React client app with fake forecast weather data displayed as a table.">
            <a:extLst>
              <a:ext uri="{FF2B5EF4-FFF2-40B4-BE49-F238E27FC236}">
                <a16:creationId xmlns:a16="http://schemas.microsoft.com/office/drawing/2014/main" id="{35ACDBC6-0E88-0790-21D7-DD9D69CC44D9}"/>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177282" y="1847184"/>
            <a:ext cx="4450702" cy="4110857"/>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Vue client app with fake forecast weather data displayed as a table.">
            <a:extLst>
              <a:ext uri="{FF2B5EF4-FFF2-40B4-BE49-F238E27FC236}">
                <a16:creationId xmlns:a16="http://schemas.microsoft.com/office/drawing/2014/main" id="{89F32E1B-EDC1-AB18-F328-08C83F87A03D}"/>
              </a:ext>
            </a:extLst>
          </p:cNvPr>
          <p:cNvPicPr>
            <a:picLocks noChangeAspect="1" noChangeArrowheads="1"/>
          </p:cNvPicPr>
          <p:nvPr/>
        </p:nvPicPr>
        <p:blipFill rotWithShape="1">
          <a:blip r:embed="rId4" cstate="email">
            <a:extLst>
              <a:ext uri="{28A0092B-C50C-407E-A947-70E740481C1C}">
                <a14:useLocalDpi xmlns:a14="http://schemas.microsoft.com/office/drawing/2010/main"/>
              </a:ext>
            </a:extLst>
          </a:blip>
          <a:srcRect/>
          <a:stretch/>
        </p:blipFill>
        <p:spPr bwMode="auto">
          <a:xfrm>
            <a:off x="4767940" y="1187833"/>
            <a:ext cx="8453535" cy="4110856"/>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descr="Angular client app with fake forecast weather data displayed as a table.">
            <a:extLst>
              <a:ext uri="{FF2B5EF4-FFF2-40B4-BE49-F238E27FC236}">
                <a16:creationId xmlns:a16="http://schemas.microsoft.com/office/drawing/2014/main" id="{A5D3D933-86E2-F2AF-9891-874610714C8D}"/>
              </a:ext>
            </a:extLst>
          </p:cNvPr>
          <p:cNvPicPr>
            <a:picLocks noChangeAspect="1" noChangeArrowheads="1"/>
          </p:cNvPicPr>
          <p:nvPr/>
        </p:nvPicPr>
        <p:blipFill rotWithShape="1">
          <a:blip r:embed="rId5" cstate="email">
            <a:extLst>
              <a:ext uri="{28A0092B-C50C-407E-A947-70E740481C1C}">
                <a14:useLocalDpi xmlns:a14="http://schemas.microsoft.com/office/drawing/2010/main"/>
              </a:ext>
            </a:extLst>
          </a:blip>
          <a:srcRect/>
          <a:stretch/>
        </p:blipFill>
        <p:spPr bwMode="auto">
          <a:xfrm>
            <a:off x="4161451" y="4797957"/>
            <a:ext cx="5057193" cy="3166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8817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42" presetClass="path" presetSubtype="0" decel="100000" fill="hold" grpId="1" nodeType="withEffect">
                                  <p:stCondLst>
                                    <p:cond delay="200"/>
                                  </p:stCondLst>
                                  <p:childTnLst>
                                    <p:animMotion origin="layout" path="M 0 -1.85185E-6 L 0 0.03542 " pathEditMode="relative" rAng="0" ptsTypes="AA">
                                      <p:cBhvr>
                                        <p:cTn id="9" dur="700" spd="-100000" fill="hold"/>
                                        <p:tgtEl>
                                          <p:spTgt spid="5"/>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741D1E1B-C434-D45A-E48D-7782527B59A6}"/>
              </a:ext>
            </a:extLst>
          </p:cNvPr>
          <p:cNvSpPr/>
          <p:nvPr/>
        </p:nvSpPr>
        <p:spPr>
          <a:xfrm>
            <a:off x="5820696" y="394228"/>
            <a:ext cx="6231817" cy="2228767"/>
          </a:xfrm>
          <a:prstGeom prst="roundRect">
            <a:avLst/>
          </a:prstGeom>
          <a:solidFill>
            <a:srgbClr val="FAFAF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 name="TextBox 4">
            <a:extLst>
              <a:ext uri="{FF2B5EF4-FFF2-40B4-BE49-F238E27FC236}">
                <a16:creationId xmlns:a16="http://schemas.microsoft.com/office/drawing/2014/main" id="{999B643C-9CE7-DCCA-4EC5-09C1E8C157B2}"/>
              </a:ext>
            </a:extLst>
          </p:cNvPr>
          <p:cNvSpPr txBox="1"/>
          <p:nvPr/>
        </p:nvSpPr>
        <p:spPr>
          <a:xfrm>
            <a:off x="608374" y="520461"/>
            <a:ext cx="4991238" cy="735747"/>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91440" rIns="0" bIns="91440" anchor="b"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200" b="1" u="none" strike="noStrike" kern="0" cap="none" spc="-150" normalizeH="0" baseline="0" noProof="0">
                <a:ln>
                  <a:noFill/>
                </a:ln>
                <a:effectLst/>
                <a:uLnTx/>
                <a:uFillTx/>
                <a:latin typeface="Segoe UI Semibold" panose="020B0502040204020203" pitchFamily="34" charset="0"/>
                <a:cs typeface="Segoe UI Semibold" panose="020B0502040204020203" pitchFamily="34" charset="0"/>
              </a:rPr>
              <a:t>.NET Aspire</a:t>
            </a:r>
            <a:r>
              <a:rPr kumimoji="0" lang="en-US" sz="2200" b="1" u="none" strike="noStrike" kern="0" cap="none" spc="-150" normalizeH="0" noProof="0">
                <a:ln>
                  <a:noFill/>
                </a:ln>
                <a:effectLst/>
                <a:uLnTx/>
                <a:uFillTx/>
                <a:latin typeface="Segoe UI Semibold" panose="020B0502040204020203" pitchFamily="34" charset="0"/>
                <a:cs typeface="Segoe UI Semibold" panose="020B0502040204020203" pitchFamily="34" charset="0"/>
              </a:rPr>
              <a:t> for Everyone!</a:t>
            </a:r>
            <a:endParaRPr kumimoji="0" lang="en-US" sz="2200" b="1" u="none" strike="noStrike" kern="0" cap="none" spc="-150" normalizeH="0" baseline="0" noProof="0">
              <a:ln>
                <a:noFill/>
              </a:ln>
              <a:effectLst/>
              <a:uLnTx/>
              <a:uFillTx/>
              <a:latin typeface="Segoe UI Semibold" panose="020B0502040204020203" pitchFamily="34" charset="0"/>
              <a:cs typeface="Segoe UI Semibold" panose="020B0502040204020203" pitchFamily="34" charset="0"/>
            </a:endParaRPr>
          </a:p>
        </p:txBody>
      </p:sp>
      <p:sp>
        <p:nvSpPr>
          <p:cNvPr id="3" name="TextBox 2">
            <a:extLst>
              <a:ext uri="{FF2B5EF4-FFF2-40B4-BE49-F238E27FC236}">
                <a16:creationId xmlns:a16="http://schemas.microsoft.com/office/drawing/2014/main" id="{C1FA0078-C3E0-66B9-C9D0-D30E53FF7EF2}"/>
              </a:ext>
            </a:extLst>
          </p:cNvPr>
          <p:cNvSpPr txBox="1"/>
          <p:nvPr/>
        </p:nvSpPr>
        <p:spPr>
          <a:xfrm>
            <a:off x="5887065" y="760515"/>
            <a:ext cx="8411496" cy="1754326"/>
          </a:xfrm>
          <a:prstGeom prst="rect">
            <a:avLst/>
          </a:prstGeom>
          <a:noFill/>
        </p:spPr>
        <p:txBody>
          <a:bodyPr wrap="square">
            <a:spAutoFit/>
          </a:bodyPr>
          <a:lstStyle/>
          <a:p>
            <a:r>
              <a:rPr lang="en-US" b="0" noProof="1">
                <a:solidFill>
                  <a:srgbClr val="001080"/>
                </a:solidFill>
                <a:effectLst/>
                <a:latin typeface="Consolas" panose="020B0609020204030204" pitchFamily="49" charset="0"/>
              </a:rPr>
              <a:t>builder</a:t>
            </a:r>
            <a:r>
              <a:rPr lang="en-US" b="0" noProof="1">
                <a:solidFill>
                  <a:srgbClr val="000000"/>
                </a:solidFill>
                <a:effectLst/>
                <a:latin typeface="Consolas" panose="020B0609020204030204" pitchFamily="49" charset="0"/>
              </a:rPr>
              <a:t>.</a:t>
            </a:r>
            <a:r>
              <a:rPr lang="en-US" b="0" noProof="1">
                <a:solidFill>
                  <a:srgbClr val="795E26"/>
                </a:solidFill>
                <a:effectLst/>
                <a:latin typeface="Consolas" panose="020B0609020204030204" pitchFamily="49" charset="0"/>
              </a:rPr>
              <a:t>AddNpmApp</a:t>
            </a:r>
            <a:r>
              <a:rPr lang="en-US" b="0" noProof="1">
                <a:solidFill>
                  <a:srgbClr val="000000"/>
                </a:solidFill>
                <a:effectLst/>
                <a:latin typeface="Consolas" panose="020B0609020204030204" pitchFamily="49" charset="0"/>
              </a:rPr>
              <a:t>(</a:t>
            </a:r>
            <a:r>
              <a:rPr lang="en-US" b="0" noProof="1">
                <a:solidFill>
                  <a:srgbClr val="A31515"/>
                </a:solidFill>
                <a:effectLst/>
                <a:latin typeface="Consolas" panose="020B0609020204030204" pitchFamily="49" charset="0"/>
              </a:rPr>
              <a:t>"angular"</a:t>
            </a:r>
            <a:r>
              <a:rPr lang="en-US" b="0" noProof="1">
                <a:solidFill>
                  <a:srgbClr val="000000"/>
                </a:solidFill>
                <a:effectLst/>
                <a:latin typeface="Consolas" panose="020B0609020204030204" pitchFamily="49" charset="0"/>
              </a:rPr>
              <a:t>, </a:t>
            </a:r>
          </a:p>
          <a:p>
            <a:r>
              <a:rPr lang="en-US" noProof="1">
                <a:solidFill>
                  <a:srgbClr val="000000"/>
                </a:solidFill>
                <a:latin typeface="Consolas" panose="020B0609020204030204" pitchFamily="49" charset="0"/>
              </a:rPr>
              <a:t>                  </a:t>
            </a:r>
            <a:r>
              <a:rPr lang="en-US" b="0" noProof="1">
                <a:solidFill>
                  <a:srgbClr val="A31515"/>
                </a:solidFill>
                <a:effectLst/>
                <a:latin typeface="Consolas" panose="020B0609020204030204" pitchFamily="49" charset="0"/>
              </a:rPr>
              <a:t>"../AspireJavaScript.Angular"</a:t>
            </a:r>
            <a:r>
              <a:rPr lang="en-US" b="0" noProof="1">
                <a:solidFill>
                  <a:srgbClr val="000000"/>
                </a:solidFill>
                <a:effectLst/>
                <a:latin typeface="Consolas" panose="020B0609020204030204" pitchFamily="49" charset="0"/>
              </a:rPr>
              <a:t>)</a:t>
            </a:r>
          </a:p>
          <a:p>
            <a:r>
              <a:rPr lang="en-US" b="0" noProof="1">
                <a:solidFill>
                  <a:srgbClr val="000000"/>
                </a:solidFill>
                <a:effectLst/>
                <a:latin typeface="Consolas" panose="020B0609020204030204" pitchFamily="49" charset="0"/>
              </a:rPr>
              <a:t>    .</a:t>
            </a:r>
            <a:r>
              <a:rPr lang="en-US" b="0" noProof="1">
                <a:solidFill>
                  <a:srgbClr val="795E26"/>
                </a:solidFill>
                <a:effectLst/>
                <a:latin typeface="Consolas" panose="020B0609020204030204" pitchFamily="49" charset="0"/>
              </a:rPr>
              <a:t>WithReference</a:t>
            </a:r>
            <a:r>
              <a:rPr lang="en-US" b="0" noProof="1">
                <a:solidFill>
                  <a:srgbClr val="000000"/>
                </a:solidFill>
                <a:effectLst/>
                <a:latin typeface="Consolas" panose="020B0609020204030204" pitchFamily="49" charset="0"/>
              </a:rPr>
              <a:t>(</a:t>
            </a:r>
            <a:r>
              <a:rPr lang="en-US" b="0" noProof="1">
                <a:solidFill>
                  <a:srgbClr val="001080"/>
                </a:solidFill>
                <a:effectLst/>
                <a:latin typeface="Consolas" panose="020B0609020204030204" pitchFamily="49" charset="0"/>
              </a:rPr>
              <a:t>apiService</a:t>
            </a:r>
            <a:r>
              <a:rPr lang="en-US" b="0" noProof="1">
                <a:solidFill>
                  <a:srgbClr val="000000"/>
                </a:solidFill>
                <a:effectLst/>
                <a:latin typeface="Consolas" panose="020B0609020204030204" pitchFamily="49" charset="0"/>
              </a:rPr>
              <a:t>)</a:t>
            </a:r>
          </a:p>
          <a:p>
            <a:r>
              <a:rPr lang="en-US" b="0" noProof="1">
                <a:solidFill>
                  <a:srgbClr val="000000"/>
                </a:solidFill>
                <a:effectLst/>
                <a:latin typeface="Consolas" panose="020B0609020204030204" pitchFamily="49" charset="0"/>
              </a:rPr>
              <a:t>    .</a:t>
            </a:r>
            <a:r>
              <a:rPr lang="en-US" b="0" noProof="1">
                <a:solidFill>
                  <a:srgbClr val="795E26"/>
                </a:solidFill>
                <a:effectLst/>
                <a:latin typeface="Consolas" panose="020B0609020204030204" pitchFamily="49" charset="0"/>
              </a:rPr>
              <a:t>WithHttpEndpoint</a:t>
            </a:r>
            <a:r>
              <a:rPr lang="en-US" b="0" noProof="1">
                <a:solidFill>
                  <a:srgbClr val="000000"/>
                </a:solidFill>
                <a:effectLst/>
                <a:latin typeface="Consolas" panose="020B0609020204030204" pitchFamily="49" charset="0"/>
              </a:rPr>
              <a:t>(</a:t>
            </a:r>
            <a:r>
              <a:rPr lang="en-US" b="0" noProof="1">
                <a:solidFill>
                  <a:srgbClr val="001080"/>
                </a:solidFill>
                <a:effectLst/>
                <a:latin typeface="Consolas" panose="020B0609020204030204" pitchFamily="49" charset="0"/>
              </a:rPr>
              <a:t>env</a:t>
            </a:r>
            <a:r>
              <a:rPr lang="en-US" b="0" noProof="1">
                <a:solidFill>
                  <a:srgbClr val="000000"/>
                </a:solidFill>
                <a:effectLst/>
                <a:latin typeface="Consolas" panose="020B0609020204030204" pitchFamily="49" charset="0"/>
              </a:rPr>
              <a:t>: </a:t>
            </a:r>
            <a:r>
              <a:rPr lang="en-US" b="0" noProof="1">
                <a:solidFill>
                  <a:srgbClr val="A31515"/>
                </a:solidFill>
                <a:effectLst/>
                <a:latin typeface="Consolas" panose="020B0609020204030204" pitchFamily="49" charset="0"/>
              </a:rPr>
              <a:t>"PORT"</a:t>
            </a:r>
            <a:r>
              <a:rPr lang="en-US" b="0" noProof="1">
                <a:solidFill>
                  <a:srgbClr val="000000"/>
                </a:solidFill>
                <a:effectLst/>
                <a:latin typeface="Consolas" panose="020B0609020204030204" pitchFamily="49" charset="0"/>
              </a:rPr>
              <a:t>)</a:t>
            </a:r>
          </a:p>
          <a:p>
            <a:r>
              <a:rPr lang="en-US" b="0" noProof="1">
                <a:solidFill>
                  <a:srgbClr val="000000"/>
                </a:solidFill>
                <a:effectLst/>
                <a:latin typeface="Consolas" panose="020B0609020204030204" pitchFamily="49" charset="0"/>
              </a:rPr>
              <a:t>    .</a:t>
            </a:r>
            <a:r>
              <a:rPr lang="en-US" b="0" noProof="1">
                <a:solidFill>
                  <a:srgbClr val="795E26"/>
                </a:solidFill>
                <a:effectLst/>
                <a:latin typeface="Consolas" panose="020B0609020204030204" pitchFamily="49" charset="0"/>
              </a:rPr>
              <a:t>WithExternalHttpEndpoints</a:t>
            </a:r>
            <a:r>
              <a:rPr lang="en-US" b="0" noProof="1">
                <a:solidFill>
                  <a:srgbClr val="000000"/>
                </a:solidFill>
                <a:effectLst/>
                <a:latin typeface="Consolas" panose="020B0609020204030204" pitchFamily="49" charset="0"/>
              </a:rPr>
              <a:t>()</a:t>
            </a:r>
          </a:p>
          <a:p>
            <a:r>
              <a:rPr lang="en-US" b="0" noProof="1">
                <a:solidFill>
                  <a:srgbClr val="000000"/>
                </a:solidFill>
                <a:effectLst/>
                <a:latin typeface="Consolas" panose="020B0609020204030204" pitchFamily="49" charset="0"/>
              </a:rPr>
              <a:t>    .</a:t>
            </a:r>
            <a:r>
              <a:rPr lang="en-US" b="0" noProof="1">
                <a:solidFill>
                  <a:srgbClr val="795E26"/>
                </a:solidFill>
                <a:effectLst/>
                <a:latin typeface="Consolas" panose="020B0609020204030204" pitchFamily="49" charset="0"/>
              </a:rPr>
              <a:t>PublishAsDockerFile</a:t>
            </a:r>
            <a:r>
              <a:rPr lang="en-US" b="0" noProof="1">
                <a:solidFill>
                  <a:srgbClr val="000000"/>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F5F6220D-A3B3-B441-37EB-F5310088CB81}"/>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8995" y="2790127"/>
            <a:ext cx="12192000" cy="5475672"/>
          </a:xfrm>
          <a:prstGeom prst="rect">
            <a:avLst/>
          </a:prstGeom>
        </p:spPr>
      </p:pic>
    </p:spTree>
    <p:extLst>
      <p:ext uri="{BB962C8B-B14F-4D97-AF65-F5344CB8AC3E}">
        <p14:creationId xmlns:p14="http://schemas.microsoft.com/office/powerpoint/2010/main" val="3366725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42" presetClass="path" presetSubtype="0" decel="100000" fill="hold" grpId="1" nodeType="withEffect">
                                  <p:stCondLst>
                                    <p:cond delay="200"/>
                                  </p:stCondLst>
                                  <p:childTnLst>
                                    <p:animMotion origin="layout" path="M 2.70833E-6 1.85185E-6 L 2.70833E-6 0.03541 " pathEditMode="relative" rAng="0" ptsTypes="AA">
                                      <p:cBhvr>
                                        <p:cTn id="9" dur="700" spd="-100000" fill="hold"/>
                                        <p:tgtEl>
                                          <p:spTgt spid="5"/>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7723FA5-0F9E-5CC6-BE60-567BB941AB19}"/>
              </a:ext>
            </a:extLst>
          </p:cNvPr>
          <p:cNvSpPr txBox="1"/>
          <p:nvPr/>
        </p:nvSpPr>
        <p:spPr>
          <a:xfrm>
            <a:off x="2882518" y="731801"/>
            <a:ext cx="6182770" cy="228251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endParaRPr lang="en-US" sz="9948" b="1" kern="0" spc="-75">
              <a:latin typeface="Segoe UI Semibold" panose="020B0502040204020203" pitchFamily="34" charset="0"/>
              <a:cs typeface="Segoe UI Semibold" panose="020B0502040204020203" pitchFamily="34" charset="0"/>
            </a:endParaRPr>
          </a:p>
        </p:txBody>
      </p:sp>
      <p:sp>
        <p:nvSpPr>
          <p:cNvPr id="57" name="TextBox 56">
            <a:extLst>
              <a:ext uri="{FF2B5EF4-FFF2-40B4-BE49-F238E27FC236}">
                <a16:creationId xmlns:a16="http://schemas.microsoft.com/office/drawing/2014/main" id="{6F0696DA-AD91-A9CC-C02C-2715E0DD8C45}"/>
              </a:ext>
            </a:extLst>
          </p:cNvPr>
          <p:cNvSpPr txBox="1"/>
          <p:nvPr/>
        </p:nvSpPr>
        <p:spPr>
          <a:xfrm>
            <a:off x="2237682" y="3428939"/>
            <a:ext cx="3736222"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Smart Defaults</a:t>
            </a:r>
          </a:p>
        </p:txBody>
      </p:sp>
      <p:sp>
        <p:nvSpPr>
          <p:cNvPr id="58" name="TextBox 57">
            <a:extLst>
              <a:ext uri="{FF2B5EF4-FFF2-40B4-BE49-F238E27FC236}">
                <a16:creationId xmlns:a16="http://schemas.microsoft.com/office/drawing/2014/main" id="{BDDFFCEE-376A-7227-C67A-E7F8E9C0343A}"/>
              </a:ext>
            </a:extLst>
          </p:cNvPr>
          <p:cNvSpPr txBox="1"/>
          <p:nvPr/>
        </p:nvSpPr>
        <p:spPr>
          <a:xfrm>
            <a:off x="6287359" y="3428939"/>
            <a:ext cx="3736223"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Developer Dashboard</a:t>
            </a:r>
          </a:p>
        </p:txBody>
      </p:sp>
      <p:sp>
        <p:nvSpPr>
          <p:cNvPr id="59" name="TextBox 58">
            <a:extLst>
              <a:ext uri="{FF2B5EF4-FFF2-40B4-BE49-F238E27FC236}">
                <a16:creationId xmlns:a16="http://schemas.microsoft.com/office/drawing/2014/main" id="{8EAECDA8-2113-EF21-90C4-37414A2EB1C2}"/>
              </a:ext>
            </a:extLst>
          </p:cNvPr>
          <p:cNvSpPr txBox="1"/>
          <p:nvPr/>
        </p:nvSpPr>
        <p:spPr>
          <a:xfrm>
            <a:off x="2237682" y="4276415"/>
            <a:ext cx="3736222"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Orchestration</a:t>
            </a:r>
          </a:p>
        </p:txBody>
      </p:sp>
      <p:sp>
        <p:nvSpPr>
          <p:cNvPr id="60" name="TextBox 59">
            <a:extLst>
              <a:ext uri="{FF2B5EF4-FFF2-40B4-BE49-F238E27FC236}">
                <a16:creationId xmlns:a16="http://schemas.microsoft.com/office/drawing/2014/main" id="{3AE55DF2-574F-2C71-6B87-4E7A8FA65F6E}"/>
              </a:ext>
            </a:extLst>
          </p:cNvPr>
          <p:cNvSpPr txBox="1"/>
          <p:nvPr/>
        </p:nvSpPr>
        <p:spPr>
          <a:xfrm>
            <a:off x="6287360" y="4276415"/>
            <a:ext cx="3736222"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Service Discovery</a:t>
            </a:r>
          </a:p>
        </p:txBody>
      </p:sp>
      <p:sp>
        <p:nvSpPr>
          <p:cNvPr id="61" name="TextBox 60">
            <a:extLst>
              <a:ext uri="{FF2B5EF4-FFF2-40B4-BE49-F238E27FC236}">
                <a16:creationId xmlns:a16="http://schemas.microsoft.com/office/drawing/2014/main" id="{6B1DB59E-D497-2683-30BD-1600A87AC873}"/>
              </a:ext>
            </a:extLst>
          </p:cNvPr>
          <p:cNvSpPr txBox="1"/>
          <p:nvPr/>
        </p:nvSpPr>
        <p:spPr>
          <a:xfrm>
            <a:off x="6287360" y="5123891"/>
            <a:ext cx="3736222"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Deployment</a:t>
            </a:r>
          </a:p>
        </p:txBody>
      </p:sp>
      <p:sp>
        <p:nvSpPr>
          <p:cNvPr id="4" name="TextBox 3">
            <a:extLst>
              <a:ext uri="{FF2B5EF4-FFF2-40B4-BE49-F238E27FC236}">
                <a16:creationId xmlns:a16="http://schemas.microsoft.com/office/drawing/2014/main" id="{2A2849DE-C5CF-4C8F-35B8-14ACC7AD892D}"/>
              </a:ext>
            </a:extLst>
          </p:cNvPr>
          <p:cNvSpPr txBox="1"/>
          <p:nvPr/>
        </p:nvSpPr>
        <p:spPr>
          <a:xfrm>
            <a:off x="2121418" y="2233266"/>
            <a:ext cx="7949165" cy="954088"/>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algn="ctr" defTabSz="914184" fontAlgn="base">
              <a:spcBef>
                <a:spcPct val="0"/>
              </a:spcBef>
              <a:spcAft>
                <a:spcPct val="0"/>
              </a:spcAft>
              <a:defRPr/>
            </a:pPr>
            <a:r>
              <a:rPr lang="ja-JP" altLang="en-US"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t>観測可能で本番環境に対応可能な</a:t>
            </a:r>
            <a:br>
              <a:rPr lang="en-US" altLang="ja-JP"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br>
            <a:r>
              <a:rPr lang="ja-JP" altLang="en-US"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rPr>
              <a:t>クラウド対応分散アプリケーション</a:t>
            </a:r>
            <a:endParaRPr lang="en-US" altLang="ja-JP" sz="2000" b="1" kern="0" dirty="0">
              <a:ln w="3175">
                <a:noFill/>
              </a:ln>
              <a:solidFill>
                <a:srgbClr val="FFFFFF"/>
              </a:solidFill>
              <a:latin typeface="Yu Gothic UI" panose="020B0500000000000000" pitchFamily="50" charset="-128"/>
              <a:ea typeface="Yu Gothic UI" panose="020B0500000000000000" pitchFamily="50" charset="-128"/>
              <a:cs typeface="Open Sans" panose="020B0606030504020204" pitchFamily="34" charset="0"/>
            </a:endParaRPr>
          </a:p>
        </p:txBody>
      </p:sp>
      <p:pic>
        <p:nvPicPr>
          <p:cNvPr id="5" name="Picture 4">
            <a:extLst>
              <a:ext uri="{FF2B5EF4-FFF2-40B4-BE49-F238E27FC236}">
                <a16:creationId xmlns:a16="http://schemas.microsoft.com/office/drawing/2014/main" id="{EDE4B226-BF59-DD80-B46D-B38CFE82BB10}"/>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574758" y="960264"/>
            <a:ext cx="5425204" cy="1456880"/>
          </a:xfrm>
          <a:prstGeom prst="rect">
            <a:avLst/>
          </a:prstGeom>
        </p:spPr>
      </p:pic>
      <p:sp>
        <p:nvSpPr>
          <p:cNvPr id="2" name="TextBox 1">
            <a:extLst>
              <a:ext uri="{FF2B5EF4-FFF2-40B4-BE49-F238E27FC236}">
                <a16:creationId xmlns:a16="http://schemas.microsoft.com/office/drawing/2014/main" id="{8D8F07D5-626B-DDA9-CD00-771AC86161F3}"/>
              </a:ext>
            </a:extLst>
          </p:cNvPr>
          <p:cNvSpPr txBox="1"/>
          <p:nvPr/>
        </p:nvSpPr>
        <p:spPr>
          <a:xfrm>
            <a:off x="2237682" y="5123891"/>
            <a:ext cx="3736222" cy="605892"/>
          </a:xfrm>
          <a:prstGeom prst="roundRect">
            <a:avLst>
              <a:gd name="adj" fmla="val 50000"/>
            </a:avLst>
          </a:prstGeom>
          <a:solidFill>
            <a:schemeClr val="bg1"/>
          </a:solidFill>
          <a:ln w="38100">
            <a:noFill/>
          </a:ln>
          <a:effectLst>
            <a:outerShdw blurRad="101600" dist="76200" dir="2700000" algn="tl" rotWithShape="0">
              <a:srgbClr val="562920">
                <a:alpha val="14902"/>
              </a:srgbClr>
            </a:outerShdw>
          </a:effectLst>
        </p:spPr>
        <p:txBody>
          <a:bodyPr wrap="square" lIns="0" tIns="45714" rIns="0" bIns="45714" anchor="b" anchorCtr="0">
            <a:spAutoFit/>
          </a:bodyPr>
          <a:lstStyle/>
          <a:p>
            <a:pPr algn="ctr" defTabSz="457109">
              <a:defRPr/>
            </a:pPr>
            <a:r>
              <a:rPr lang="en-US" sz="2200" b="1" kern="0" spc="-75">
                <a:latin typeface="Segoe UI Semibold" panose="020B0502040204020203" pitchFamily="34" charset="0"/>
                <a:cs typeface="Segoe UI Semibold" panose="020B0502040204020203" pitchFamily="34" charset="0"/>
              </a:rPr>
              <a:t>Components</a:t>
            </a:r>
          </a:p>
        </p:txBody>
      </p:sp>
    </p:spTree>
    <p:extLst>
      <p:ext uri="{BB962C8B-B14F-4D97-AF65-F5344CB8AC3E}">
        <p14:creationId xmlns:p14="http://schemas.microsoft.com/office/powerpoint/2010/main" val="2998119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42" presetClass="path" presetSubtype="0" decel="100000" fill="hold" nodeType="withEffect">
                                  <p:stCondLst>
                                    <p:cond delay="0"/>
                                  </p:stCondLst>
                                  <p:childTnLst>
                                    <p:animMotion origin="layout" path="M 5E-6 0.04606 L 5E-6 3.7037E-6 " pathEditMode="relative" rAng="0" ptsTypes="AA">
                                      <p:cBhvr>
                                        <p:cTn id="9" dur="500" fill="hold"/>
                                        <p:tgtEl>
                                          <p:spTgt spid="5"/>
                                        </p:tgtEl>
                                        <p:attrNameLst>
                                          <p:attrName>ppt_x</p:attrName>
                                          <p:attrName>ppt_y</p:attrName>
                                        </p:attrNameLst>
                                      </p:cBhvr>
                                      <p:rCtr x="0" y="-2315"/>
                                    </p:animMotion>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42" presetClass="path" presetSubtype="0" decel="100000" fill="hold" grpId="1" nodeType="withEffect">
                                  <p:stCondLst>
                                    <p:cond delay="0"/>
                                  </p:stCondLst>
                                  <p:childTnLst>
                                    <p:animMotion origin="layout" path="M 0 0.04606 L 0 0 " pathEditMode="relative" rAng="0" ptsTypes="AA">
                                      <p:cBhvr>
                                        <p:cTn id="15" dur="500" fill="hold"/>
                                        <p:tgtEl>
                                          <p:spTgt spid="4"/>
                                        </p:tgtEl>
                                        <p:attrNameLst>
                                          <p:attrName>ppt_x</p:attrName>
                                          <p:attrName>ppt_y</p:attrName>
                                        </p:attrNameLst>
                                      </p:cBhvr>
                                      <p:rCtr x="0" y="-2315"/>
                                    </p:animMotion>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par>
                          <p:cTn id="20" fill="hold">
                            <p:stCondLst>
                              <p:cond delay="1500"/>
                            </p:stCondLst>
                            <p:childTnLst>
                              <p:par>
                                <p:cTn id="21" presetID="10" presetClass="entr" presetSubtype="0" fill="hold" grpId="0" nodeType="afterEffect">
                                  <p:stCondLst>
                                    <p:cond delay="0"/>
                                  </p:stCondLst>
                                  <p:childTnLst>
                                    <p:set>
                                      <p:cBhvr>
                                        <p:cTn id="22" dur="1" fill="hold">
                                          <p:stCondLst>
                                            <p:cond delay="0"/>
                                          </p:stCondLst>
                                        </p:cTn>
                                        <p:tgtEl>
                                          <p:spTgt spid="57"/>
                                        </p:tgtEl>
                                        <p:attrNameLst>
                                          <p:attrName>style.visibility</p:attrName>
                                        </p:attrNameLst>
                                      </p:cBhvr>
                                      <p:to>
                                        <p:strVal val="visible"/>
                                      </p:to>
                                    </p:set>
                                    <p:animEffect transition="in" filter="fade">
                                      <p:cBhvr>
                                        <p:cTn id="23" dur="500"/>
                                        <p:tgtEl>
                                          <p:spTgt spid="57"/>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58"/>
                                        </p:tgtEl>
                                        <p:attrNameLst>
                                          <p:attrName>style.visibility</p:attrName>
                                        </p:attrNameLst>
                                      </p:cBhvr>
                                      <p:to>
                                        <p:strVal val="visible"/>
                                      </p:to>
                                    </p:set>
                                    <p:animEffect transition="in" filter="fade">
                                      <p:cBhvr>
                                        <p:cTn id="27" dur="500"/>
                                        <p:tgtEl>
                                          <p:spTgt spid="58"/>
                                        </p:tgtEl>
                                      </p:cBhvr>
                                    </p:animEffect>
                                  </p:childTnLst>
                                </p:cTn>
                              </p:par>
                            </p:childTnLst>
                          </p:cTn>
                        </p:par>
                        <p:par>
                          <p:cTn id="28" fill="hold">
                            <p:stCondLst>
                              <p:cond delay="2500"/>
                            </p:stCondLst>
                            <p:childTnLst>
                              <p:par>
                                <p:cTn id="29" presetID="10" presetClass="entr" presetSubtype="0" fill="hold" grpId="0" nodeType="afterEffect">
                                  <p:stCondLst>
                                    <p:cond delay="0"/>
                                  </p:stCondLst>
                                  <p:childTnLst>
                                    <p:set>
                                      <p:cBhvr>
                                        <p:cTn id="30" dur="1" fill="hold">
                                          <p:stCondLst>
                                            <p:cond delay="0"/>
                                          </p:stCondLst>
                                        </p:cTn>
                                        <p:tgtEl>
                                          <p:spTgt spid="59"/>
                                        </p:tgtEl>
                                        <p:attrNameLst>
                                          <p:attrName>style.visibility</p:attrName>
                                        </p:attrNameLst>
                                      </p:cBhvr>
                                      <p:to>
                                        <p:strVal val="visible"/>
                                      </p:to>
                                    </p:set>
                                    <p:animEffect transition="in" filter="fade">
                                      <p:cBhvr>
                                        <p:cTn id="31" dur="500"/>
                                        <p:tgtEl>
                                          <p:spTgt spid="59"/>
                                        </p:tgtEl>
                                      </p:cBhvr>
                                    </p:animEffect>
                                  </p:childTnLst>
                                </p:cTn>
                              </p:par>
                            </p:childTnLst>
                          </p:cTn>
                        </p:par>
                        <p:par>
                          <p:cTn id="32" fill="hold">
                            <p:stCondLst>
                              <p:cond delay="3000"/>
                            </p:stCondLst>
                            <p:childTnLst>
                              <p:par>
                                <p:cTn id="33" presetID="10" presetClass="entr" presetSubtype="0" fill="hold" grpId="0" nodeType="afterEffect">
                                  <p:stCondLst>
                                    <p:cond delay="0"/>
                                  </p:stCondLst>
                                  <p:childTnLst>
                                    <p:set>
                                      <p:cBhvr>
                                        <p:cTn id="34" dur="1" fill="hold">
                                          <p:stCondLst>
                                            <p:cond delay="0"/>
                                          </p:stCondLst>
                                        </p:cTn>
                                        <p:tgtEl>
                                          <p:spTgt spid="60"/>
                                        </p:tgtEl>
                                        <p:attrNameLst>
                                          <p:attrName>style.visibility</p:attrName>
                                        </p:attrNameLst>
                                      </p:cBhvr>
                                      <p:to>
                                        <p:strVal val="visible"/>
                                      </p:to>
                                    </p:set>
                                    <p:animEffect transition="in" filter="fade">
                                      <p:cBhvr>
                                        <p:cTn id="35" dur="500"/>
                                        <p:tgtEl>
                                          <p:spTgt spid="60"/>
                                        </p:tgtEl>
                                      </p:cBhvr>
                                    </p:animEffect>
                                  </p:childTnLst>
                                </p:cTn>
                              </p:par>
                            </p:childTnLst>
                          </p:cTn>
                        </p:par>
                        <p:par>
                          <p:cTn id="36" fill="hold">
                            <p:stCondLst>
                              <p:cond delay="3500"/>
                            </p:stCondLst>
                            <p:childTnLst>
                              <p:par>
                                <p:cTn id="37" presetID="10" presetClass="entr" presetSubtype="0" fill="hold" grpId="0" nodeType="afterEffect">
                                  <p:stCondLst>
                                    <p:cond delay="0"/>
                                  </p:stCondLst>
                                  <p:childTnLst>
                                    <p:set>
                                      <p:cBhvr>
                                        <p:cTn id="38" dur="1" fill="hold">
                                          <p:stCondLst>
                                            <p:cond delay="0"/>
                                          </p:stCondLst>
                                        </p:cTn>
                                        <p:tgtEl>
                                          <p:spTgt spid="2"/>
                                        </p:tgtEl>
                                        <p:attrNameLst>
                                          <p:attrName>style.visibility</p:attrName>
                                        </p:attrNameLst>
                                      </p:cBhvr>
                                      <p:to>
                                        <p:strVal val="visible"/>
                                      </p:to>
                                    </p:set>
                                    <p:animEffect transition="in" filter="fade">
                                      <p:cBhvr>
                                        <p:cTn id="39" dur="500"/>
                                        <p:tgtEl>
                                          <p:spTgt spid="2"/>
                                        </p:tgtEl>
                                      </p:cBhvr>
                                    </p:animEffect>
                                  </p:childTnLst>
                                </p:cTn>
                              </p:par>
                            </p:childTnLst>
                          </p:cTn>
                        </p:par>
                        <p:par>
                          <p:cTn id="40" fill="hold">
                            <p:stCondLst>
                              <p:cond delay="4000"/>
                            </p:stCondLst>
                            <p:childTnLst>
                              <p:par>
                                <p:cTn id="41" presetID="10" presetClass="entr" presetSubtype="0" fill="hold" grpId="0" nodeType="afterEffect">
                                  <p:stCondLst>
                                    <p:cond delay="0"/>
                                  </p:stCondLst>
                                  <p:childTnLst>
                                    <p:set>
                                      <p:cBhvr>
                                        <p:cTn id="42" dur="1" fill="hold">
                                          <p:stCondLst>
                                            <p:cond delay="0"/>
                                          </p:stCondLst>
                                        </p:cTn>
                                        <p:tgtEl>
                                          <p:spTgt spid="61"/>
                                        </p:tgtEl>
                                        <p:attrNameLst>
                                          <p:attrName>style.visibility</p:attrName>
                                        </p:attrNameLst>
                                      </p:cBhvr>
                                      <p:to>
                                        <p:strVal val="visible"/>
                                      </p:to>
                                    </p:set>
                                    <p:animEffect transition="in" filter="fade">
                                      <p:cBhvr>
                                        <p:cTn id="43"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7" grpId="0" animBg="1"/>
      <p:bldP spid="58" grpId="0" animBg="1"/>
      <p:bldP spid="59" grpId="0" animBg="1"/>
      <p:bldP spid="60" grpId="0" animBg="1"/>
      <p:bldP spid="61" grpId="0" animBg="1"/>
      <p:bldP spid="4" grpId="0" animBg="1"/>
      <p:bldP spid="4" grpId="1" animBg="1"/>
      <p:bldP spid="2"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13326CE4-11BA-D8C8-9A4F-8E8E2F307F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09579D34-F450-D78C-6D5B-EABF1B1CB527}"/>
              </a:ext>
            </a:extLst>
          </p:cNvPr>
          <p:cNvSpPr txBox="1"/>
          <p:nvPr/>
        </p:nvSpPr>
        <p:spPr>
          <a:xfrm>
            <a:off x="7353299" y="6058290"/>
            <a:ext cx="6172200" cy="523220"/>
          </a:xfrm>
          <a:prstGeom prst="rect">
            <a:avLst/>
          </a:prstGeom>
          <a:noFill/>
        </p:spPr>
        <p:txBody>
          <a:bodyPr wrap="square">
            <a:spAutoFit/>
          </a:bodyPr>
          <a:lstStyle/>
          <a:p>
            <a:r>
              <a:rPr lang="en-US" sz="2800" dirty="0">
                <a:solidFill>
                  <a:schemeClr val="bg1"/>
                </a:solidFill>
              </a:rPr>
              <a:t>aka.ms/dotnetAspireDevDay</a:t>
            </a:r>
          </a:p>
        </p:txBody>
      </p:sp>
    </p:spTree>
    <p:extLst>
      <p:ext uri="{BB962C8B-B14F-4D97-AF65-F5344CB8AC3E}">
        <p14:creationId xmlns:p14="http://schemas.microsoft.com/office/powerpoint/2010/main" val="210549327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CEB8B77-DB0B-A096-3755-E9D22DB5A25B}"/>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138904" y="525051"/>
            <a:ext cx="5914192" cy="1588192"/>
          </a:xfrm>
          <a:prstGeom prst="rect">
            <a:avLst/>
          </a:prstGeom>
        </p:spPr>
      </p:pic>
      <p:sp>
        <p:nvSpPr>
          <p:cNvPr id="8" name="TextBox 7">
            <a:extLst>
              <a:ext uri="{FF2B5EF4-FFF2-40B4-BE49-F238E27FC236}">
                <a16:creationId xmlns:a16="http://schemas.microsoft.com/office/drawing/2014/main" id="{C4A56C80-4694-5BC4-FB23-E3784D0F1FB4}"/>
              </a:ext>
            </a:extLst>
          </p:cNvPr>
          <p:cNvSpPr txBox="1"/>
          <p:nvPr/>
        </p:nvSpPr>
        <p:spPr>
          <a:xfrm>
            <a:off x="869294" y="2419306"/>
            <a:ext cx="4754880" cy="491587"/>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lvl="0">
              <a:defRPr/>
            </a:pPr>
            <a:r>
              <a:rPr lang="en-US" sz="2000" dirty="0"/>
              <a:t>Learning Resources</a:t>
            </a:r>
          </a:p>
        </p:txBody>
      </p:sp>
      <p:sp>
        <p:nvSpPr>
          <p:cNvPr id="9" name="TextBox 8">
            <a:extLst>
              <a:ext uri="{FF2B5EF4-FFF2-40B4-BE49-F238E27FC236}">
                <a16:creationId xmlns:a16="http://schemas.microsoft.com/office/drawing/2014/main" id="{E5E9AAD3-85A0-5265-DD45-C673331DDB45}"/>
              </a:ext>
            </a:extLst>
          </p:cNvPr>
          <p:cNvSpPr txBox="1"/>
          <p:nvPr/>
        </p:nvSpPr>
        <p:spPr>
          <a:xfrm>
            <a:off x="869294" y="4009830"/>
            <a:ext cx="4753963" cy="491587"/>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lvl="0">
              <a:defRPr/>
            </a:pPr>
            <a:r>
              <a:rPr lang="en-US" sz="2000" dirty="0"/>
              <a:t>Documentation</a:t>
            </a:r>
          </a:p>
        </p:txBody>
      </p:sp>
      <p:sp>
        <p:nvSpPr>
          <p:cNvPr id="3" name="TextBox 2">
            <a:extLst>
              <a:ext uri="{FF2B5EF4-FFF2-40B4-BE49-F238E27FC236}">
                <a16:creationId xmlns:a16="http://schemas.microsoft.com/office/drawing/2014/main" id="{CADD0792-E2E9-711C-B1B3-BD911B33F6FA}"/>
              </a:ext>
            </a:extLst>
          </p:cNvPr>
          <p:cNvSpPr txBox="1"/>
          <p:nvPr/>
        </p:nvSpPr>
        <p:spPr>
          <a:xfrm>
            <a:off x="868377" y="3216956"/>
            <a:ext cx="4754880" cy="400110"/>
          </a:xfrm>
          <a:prstGeom prst="rect">
            <a:avLst/>
          </a:prstGeom>
          <a:noFill/>
        </p:spPr>
        <p:txBody>
          <a:bodyPr wrap="square" rtlCol="0">
            <a:spAutoFit/>
          </a:bodyPr>
          <a:lstStyle/>
          <a:p>
            <a:pPr algn="ctr"/>
            <a:r>
              <a:rPr lang="en-US" sz="2000" u="sng" dirty="0">
                <a:gradFill>
                  <a:gsLst>
                    <a:gs pos="85000">
                      <a:srgbClr val="3803DB"/>
                    </a:gs>
                    <a:gs pos="0">
                      <a:srgbClr val="C03BC4"/>
                    </a:gs>
                  </a:gsLst>
                  <a:path path="circle">
                    <a:fillToRect l="100000" t="100000"/>
                  </a:path>
                </a:gradFill>
                <a:latin typeface="Open Sans SemiBold" panose="020B0706030804020204" pitchFamily="34" charset="0"/>
                <a:ea typeface="Open Sans SemiBold" panose="020B0706030804020204" pitchFamily="34" charset="0"/>
                <a:cs typeface="Open Sans SemiBold" panose="020B0706030804020204" pitchFamily="34" charset="0"/>
              </a:rPr>
              <a:t>aka.ms/</a:t>
            </a:r>
            <a:r>
              <a:rPr lang="en-US" sz="2000" u="sng" dirty="0" err="1">
                <a:gradFill>
                  <a:gsLst>
                    <a:gs pos="85000">
                      <a:srgbClr val="3803DB"/>
                    </a:gs>
                    <a:gs pos="0">
                      <a:srgbClr val="C03BC4"/>
                    </a:gs>
                  </a:gsLst>
                  <a:path path="circle">
                    <a:fillToRect l="100000" t="100000"/>
                  </a:path>
                </a:gradFill>
                <a:latin typeface="Open Sans SemiBold" panose="020B0706030804020204" pitchFamily="34" charset="0"/>
                <a:ea typeface="Open Sans SemiBold" panose="020B0706030804020204" pitchFamily="34" charset="0"/>
                <a:cs typeface="Open Sans SemiBold" panose="020B0706030804020204" pitchFamily="34" charset="0"/>
              </a:rPr>
              <a:t>letslearn</a:t>
            </a:r>
            <a:r>
              <a:rPr lang="en-US" sz="2000" u="sng" dirty="0">
                <a:gradFill>
                  <a:gsLst>
                    <a:gs pos="85000">
                      <a:srgbClr val="3803DB"/>
                    </a:gs>
                    <a:gs pos="0">
                      <a:srgbClr val="C03BC4"/>
                    </a:gs>
                  </a:gsLst>
                  <a:path path="circle">
                    <a:fillToRect l="100000" t="100000"/>
                  </a:path>
                </a:gradFill>
                <a:latin typeface="Open Sans SemiBold" panose="020B0706030804020204" pitchFamily="34" charset="0"/>
                <a:ea typeface="Open Sans SemiBold" panose="020B0706030804020204" pitchFamily="34" charset="0"/>
                <a:cs typeface="Open Sans SemiBold" panose="020B0706030804020204" pitchFamily="34" charset="0"/>
              </a:rPr>
              <a:t>/dotnet/aspire</a:t>
            </a:r>
          </a:p>
        </p:txBody>
      </p:sp>
      <p:sp>
        <p:nvSpPr>
          <p:cNvPr id="10" name="TextBox 9">
            <a:extLst>
              <a:ext uri="{FF2B5EF4-FFF2-40B4-BE49-F238E27FC236}">
                <a16:creationId xmlns:a16="http://schemas.microsoft.com/office/drawing/2014/main" id="{02919DBF-B084-ED91-351E-5AA82F120742}"/>
              </a:ext>
            </a:extLst>
          </p:cNvPr>
          <p:cNvSpPr txBox="1"/>
          <p:nvPr/>
        </p:nvSpPr>
        <p:spPr>
          <a:xfrm>
            <a:off x="1386274" y="4807480"/>
            <a:ext cx="3720002" cy="400110"/>
          </a:xfrm>
          <a:prstGeom prst="rect">
            <a:avLst/>
          </a:prstGeom>
          <a:noFill/>
        </p:spPr>
        <p:txBody>
          <a:bodyPr wrap="square" rtlCol="0">
            <a:spAutoFit/>
          </a:bodyPr>
          <a:lstStyle/>
          <a:p>
            <a:pPr algn="ctr"/>
            <a:r>
              <a:rPr lang="en-US" sz="2000" u="sng" dirty="0">
                <a:gradFill>
                  <a:gsLst>
                    <a:gs pos="85000">
                      <a:srgbClr val="3803DB"/>
                    </a:gs>
                    <a:gs pos="0">
                      <a:srgbClr val="C03BC4"/>
                    </a:gs>
                  </a:gsLst>
                  <a:path path="circle">
                    <a:fillToRect l="100000" t="100000"/>
                  </a:path>
                </a:gradFill>
                <a:latin typeface="Open Sans SemiBold" panose="020B0706030804020204" pitchFamily="34" charset="0"/>
                <a:ea typeface="Open Sans SemiBold" panose="020B0706030804020204" pitchFamily="34" charset="0"/>
                <a:cs typeface="Open Sans SemiBold" panose="020B0706030804020204" pitchFamily="34" charset="0"/>
              </a:rPr>
              <a:t>aka.ms/dotnet-aspire</a:t>
            </a:r>
          </a:p>
        </p:txBody>
      </p:sp>
      <p:sp>
        <p:nvSpPr>
          <p:cNvPr id="12" name="TextBox 11">
            <a:extLst>
              <a:ext uri="{FF2B5EF4-FFF2-40B4-BE49-F238E27FC236}">
                <a16:creationId xmlns:a16="http://schemas.microsoft.com/office/drawing/2014/main" id="{4622C7B2-AF66-B657-7BC4-88E1899B5817}"/>
              </a:ext>
            </a:extLst>
          </p:cNvPr>
          <p:cNvSpPr txBox="1"/>
          <p:nvPr/>
        </p:nvSpPr>
        <p:spPr>
          <a:xfrm>
            <a:off x="4627893" y="5849747"/>
            <a:ext cx="2716937" cy="761555"/>
          </a:xfrm>
          <a:prstGeom prst="rect">
            <a:avLst/>
          </a:prstGeom>
          <a:noFill/>
        </p:spPr>
        <p:txBody>
          <a:bodyPr wrap="square" rtlCol="0">
            <a:spAutoFit/>
          </a:bodyPr>
          <a:lstStyle/>
          <a:p>
            <a:pPr marL="0" marR="0" lvl="0" indent="0" defTabSz="914400" rtl="0" eaLnBrk="1" fontAlgn="auto" latinLnBrk="0" hangingPunct="1">
              <a:lnSpc>
                <a:spcPct val="130000"/>
              </a:lnSpc>
              <a:spcBef>
                <a:spcPts val="0"/>
              </a:spcBef>
              <a:spcAft>
                <a:spcPts val="0"/>
              </a:spcAft>
              <a:buClrTx/>
              <a:buSzTx/>
              <a:buFontTx/>
              <a:buNone/>
              <a:tabLst/>
              <a:defRPr/>
            </a:pPr>
            <a:r>
              <a:rPr kumimoji="0" lang="en-US" sz="1765" b="0" i="0" u="none" strike="noStrike" kern="1200" cap="none" spc="0" normalizeH="0" baseline="0" noProof="0">
                <a:ln>
                  <a:noFill/>
                </a:ln>
                <a:effectLst/>
                <a:uLnTx/>
                <a:uFillTx/>
                <a:latin typeface="Segoe UI Light"/>
                <a:ea typeface="+mn-ea"/>
                <a:cs typeface="Arial"/>
              </a:rPr>
              <a:t>/@Account</a:t>
            </a:r>
          </a:p>
          <a:p>
            <a:pPr marL="0" marR="0" lvl="0" indent="0" defTabSz="914400" rtl="0" eaLnBrk="1" fontAlgn="auto" latinLnBrk="0" hangingPunct="1">
              <a:lnSpc>
                <a:spcPct val="130000"/>
              </a:lnSpc>
              <a:spcBef>
                <a:spcPts val="0"/>
              </a:spcBef>
              <a:spcAft>
                <a:spcPts val="0"/>
              </a:spcAft>
              <a:buClrTx/>
              <a:buSzTx/>
              <a:buFontTx/>
              <a:buNone/>
              <a:tabLst/>
              <a:defRPr/>
            </a:pPr>
            <a:r>
              <a:rPr kumimoji="0" lang="en-US" sz="1765" b="0" i="0" u="none" strike="noStrike" kern="1200" cap="none" spc="0" normalizeH="0" baseline="0" noProof="0">
                <a:ln>
                  <a:noFill/>
                </a:ln>
                <a:effectLst/>
                <a:uLnTx/>
                <a:uFillTx/>
                <a:latin typeface="Segoe UI Light"/>
                <a:ea typeface="+mn-ea"/>
                <a:cs typeface="Arial"/>
              </a:rPr>
              <a:t>/@Account</a:t>
            </a:r>
          </a:p>
        </p:txBody>
      </p:sp>
      <p:pic>
        <p:nvPicPr>
          <p:cNvPr id="13" name="Picture 2">
            <a:extLst>
              <a:ext uri="{FF2B5EF4-FFF2-40B4-BE49-F238E27FC236}">
                <a16:creationId xmlns:a16="http://schemas.microsoft.com/office/drawing/2014/main" id="{D1F78E58-41E9-6002-976C-5862671D07F2}"/>
              </a:ext>
            </a:extLst>
          </p:cNvPr>
          <p:cNvPicPr>
            <a:picLocks noChangeAspect="1" noChangeArrowheads="1"/>
          </p:cNvPicPr>
          <p:nvPr/>
        </p:nvPicPr>
        <p:blipFill>
          <a:blip r:embed="rId4" cstate="email">
            <a:extLst>
              <a:ext uri="{28A0092B-C50C-407E-A947-70E740481C1C}">
                <a14:useLocalDpi xmlns:a14="http://schemas.microsoft.com/office/drawing/2010/main"/>
              </a:ext>
            </a:extLst>
          </a:blip>
          <a:srcRect/>
          <a:stretch/>
        </p:blipFill>
        <p:spPr bwMode="auto">
          <a:xfrm>
            <a:off x="4196709" y="5931684"/>
            <a:ext cx="319521" cy="326511"/>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See the source image">
            <a:extLst>
              <a:ext uri="{FF2B5EF4-FFF2-40B4-BE49-F238E27FC236}">
                <a16:creationId xmlns:a16="http://schemas.microsoft.com/office/drawing/2014/main" id="{A1CC3244-9635-AFD9-9AB3-946C76F8729D}"/>
              </a:ext>
            </a:extLst>
          </p:cNvPr>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a:off x="4140876" y="6238820"/>
            <a:ext cx="431185" cy="431185"/>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B00ED0DE-96E1-28B3-1ED2-B34DD147E6D7}"/>
              </a:ext>
            </a:extLst>
          </p:cNvPr>
          <p:cNvSpPr txBox="1"/>
          <p:nvPr/>
        </p:nvSpPr>
        <p:spPr>
          <a:xfrm>
            <a:off x="363533" y="5955004"/>
            <a:ext cx="1889684" cy="615553"/>
          </a:xfrm>
          <a:prstGeom prst="rect">
            <a:avLst/>
          </a:prstGeom>
          <a:noFill/>
        </p:spPr>
        <p:txBody>
          <a:bodyPr wrap="none" lIns="0" tIns="0" rIns="0" bIns="0" rtlCol="0">
            <a:spAutoFit/>
          </a:bodyPr>
          <a:lstStyle/>
          <a:p>
            <a:pPr algn="l"/>
            <a:r>
              <a:rPr lang="en-US" sz="2000" b="1" dirty="0"/>
              <a:t>Presenter Name</a:t>
            </a:r>
          </a:p>
          <a:p>
            <a:pPr algn="l"/>
            <a:r>
              <a:rPr lang="en-US" sz="2000" dirty="0"/>
              <a:t>Company Name</a:t>
            </a:r>
          </a:p>
        </p:txBody>
      </p:sp>
      <p:sp>
        <p:nvSpPr>
          <p:cNvPr id="2" name="TextBox 1">
            <a:extLst>
              <a:ext uri="{FF2B5EF4-FFF2-40B4-BE49-F238E27FC236}">
                <a16:creationId xmlns:a16="http://schemas.microsoft.com/office/drawing/2014/main" id="{84BA3CDE-AB09-E9F4-647F-82208B1EAB5C}"/>
              </a:ext>
            </a:extLst>
          </p:cNvPr>
          <p:cNvSpPr txBox="1"/>
          <p:nvPr/>
        </p:nvSpPr>
        <p:spPr>
          <a:xfrm>
            <a:off x="6364811" y="2419306"/>
            <a:ext cx="4754880" cy="491587"/>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lvl="0">
              <a:defRPr/>
            </a:pPr>
            <a:r>
              <a:rPr lang="en-US" sz="2000" dirty="0"/>
              <a:t>.NET Aspire Videos</a:t>
            </a:r>
          </a:p>
        </p:txBody>
      </p:sp>
      <p:sp>
        <p:nvSpPr>
          <p:cNvPr id="5" name="TextBox 4">
            <a:extLst>
              <a:ext uri="{FF2B5EF4-FFF2-40B4-BE49-F238E27FC236}">
                <a16:creationId xmlns:a16="http://schemas.microsoft.com/office/drawing/2014/main" id="{D15BC07E-51F0-2DDD-686B-0370530AE6DC}"/>
              </a:ext>
            </a:extLst>
          </p:cNvPr>
          <p:cNvSpPr txBox="1"/>
          <p:nvPr/>
        </p:nvSpPr>
        <p:spPr>
          <a:xfrm>
            <a:off x="7034650" y="3216956"/>
            <a:ext cx="3415202" cy="400110"/>
          </a:xfrm>
          <a:prstGeom prst="rect">
            <a:avLst/>
          </a:prstGeom>
          <a:noFill/>
        </p:spPr>
        <p:txBody>
          <a:bodyPr wrap="square" rtlCol="0">
            <a:spAutoFit/>
          </a:bodyPr>
          <a:lstStyle/>
          <a:p>
            <a:pPr algn="ctr"/>
            <a:r>
              <a:rPr lang="en-US" sz="2000" u="sng" dirty="0">
                <a:gradFill>
                  <a:gsLst>
                    <a:gs pos="85000">
                      <a:srgbClr val="3803DB"/>
                    </a:gs>
                    <a:gs pos="0">
                      <a:srgbClr val="C03BC4"/>
                    </a:gs>
                  </a:gsLst>
                  <a:path path="circle">
                    <a:fillToRect l="100000" t="100000"/>
                  </a:path>
                </a:gradFill>
                <a:latin typeface="Open Sans SemiBold" panose="020B0706030804020204" pitchFamily="34" charset="0"/>
                <a:ea typeface="Open Sans SemiBold" panose="020B0706030804020204" pitchFamily="34" charset="0"/>
                <a:cs typeface="Open Sans SemiBold" panose="020B0706030804020204" pitchFamily="34" charset="0"/>
              </a:rPr>
              <a:t>aka.ms/aspire/videos</a:t>
            </a:r>
          </a:p>
        </p:txBody>
      </p:sp>
      <p:sp>
        <p:nvSpPr>
          <p:cNvPr id="11" name="TextBox 10">
            <a:extLst>
              <a:ext uri="{FF2B5EF4-FFF2-40B4-BE49-F238E27FC236}">
                <a16:creationId xmlns:a16="http://schemas.microsoft.com/office/drawing/2014/main" id="{F4C45EC9-41A6-E938-B46E-8319DF794F12}"/>
              </a:ext>
            </a:extLst>
          </p:cNvPr>
          <p:cNvSpPr txBox="1"/>
          <p:nvPr/>
        </p:nvSpPr>
        <p:spPr>
          <a:xfrm>
            <a:off x="6428784" y="4009830"/>
            <a:ext cx="4753963" cy="491587"/>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lvl="0">
              <a:defRPr/>
            </a:pPr>
            <a:r>
              <a:rPr lang="en-US" sz="2000" dirty="0"/>
              <a:t>Engage with team on GitHub</a:t>
            </a:r>
          </a:p>
        </p:txBody>
      </p:sp>
      <p:sp>
        <p:nvSpPr>
          <p:cNvPr id="16" name="TextBox 15">
            <a:extLst>
              <a:ext uri="{FF2B5EF4-FFF2-40B4-BE49-F238E27FC236}">
                <a16:creationId xmlns:a16="http://schemas.microsoft.com/office/drawing/2014/main" id="{2EB9B665-8ED8-2096-DA66-D1AD068732FF}"/>
              </a:ext>
            </a:extLst>
          </p:cNvPr>
          <p:cNvSpPr txBox="1"/>
          <p:nvPr/>
        </p:nvSpPr>
        <p:spPr>
          <a:xfrm>
            <a:off x="6945764" y="4807480"/>
            <a:ext cx="3720002" cy="400110"/>
          </a:xfrm>
          <a:prstGeom prst="rect">
            <a:avLst/>
          </a:prstGeom>
          <a:noFill/>
        </p:spPr>
        <p:txBody>
          <a:bodyPr wrap="square" rtlCol="0">
            <a:spAutoFit/>
          </a:bodyPr>
          <a:lstStyle/>
          <a:p>
            <a:pPr algn="ctr"/>
            <a:r>
              <a:rPr lang="en-US" sz="2000" u="sng" dirty="0">
                <a:gradFill>
                  <a:gsLst>
                    <a:gs pos="85000">
                      <a:srgbClr val="3803DB"/>
                    </a:gs>
                    <a:gs pos="0">
                      <a:srgbClr val="C03BC4"/>
                    </a:gs>
                  </a:gsLst>
                  <a:path path="circle">
                    <a:fillToRect l="100000" t="100000"/>
                  </a:path>
                </a:gradFill>
                <a:latin typeface="Open Sans SemiBold" panose="020B0706030804020204" pitchFamily="34" charset="0"/>
                <a:ea typeface="Open Sans SemiBold" panose="020B0706030804020204" pitchFamily="34" charset="0"/>
                <a:cs typeface="Open Sans SemiBold" panose="020B0706030804020204" pitchFamily="34" charset="0"/>
              </a:rPr>
              <a:t>github.com/dotnet/aspire</a:t>
            </a:r>
          </a:p>
        </p:txBody>
      </p:sp>
    </p:spTree>
    <p:extLst>
      <p:ext uri="{BB962C8B-B14F-4D97-AF65-F5344CB8AC3E}">
        <p14:creationId xmlns:p14="http://schemas.microsoft.com/office/powerpoint/2010/main" val="187871539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42" presetClass="path" presetSubtype="0" decel="100000" fill="hold" nodeType="withEffect">
                                  <p:stCondLst>
                                    <p:cond delay="0"/>
                                  </p:stCondLst>
                                  <p:childTnLst>
                                    <p:animMotion origin="layout" path="M 0 0.04607 L 0 -1.11111E-6 " pathEditMode="relative" rAng="0" ptsTypes="AA">
                                      <p:cBhvr>
                                        <p:cTn id="9" dur="500" fill="hold"/>
                                        <p:tgtEl>
                                          <p:spTgt spid="7"/>
                                        </p:tgtEl>
                                        <p:attrNameLst>
                                          <p:attrName>ppt_x</p:attrName>
                                          <p:attrName>ppt_y</p:attrName>
                                        </p:attrNameLst>
                                      </p:cBhvr>
                                      <p:rCtr x="0" y="-2315"/>
                                    </p:animMotion>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42" presetClass="path" presetSubtype="0" decel="100000" fill="hold" grpId="1" nodeType="withEffect">
                                  <p:stCondLst>
                                    <p:cond delay="0"/>
                                  </p:stCondLst>
                                  <p:childTnLst>
                                    <p:animMotion origin="layout" path="M 3.95833E-6 0.04606 L 3.95833E-6 2.59259E-6 " pathEditMode="relative" rAng="0" ptsTypes="AA">
                                      <p:cBhvr>
                                        <p:cTn id="15" dur="500" fill="hold"/>
                                        <p:tgtEl>
                                          <p:spTgt spid="8"/>
                                        </p:tgtEl>
                                        <p:attrNameLst>
                                          <p:attrName>ppt_x</p:attrName>
                                          <p:attrName>ppt_y</p:attrName>
                                        </p:attrNameLst>
                                      </p:cBhvr>
                                      <p:rCtr x="0" y="-2315"/>
                                    </p:animMotion>
                                  </p:childTnLst>
                                </p:cTn>
                              </p:par>
                              <p:par>
                                <p:cTn id="16" presetID="10" presetClass="entr" presetSubtype="0" fill="hold" grpId="0"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par>
                                <p:cTn id="19" presetID="42" presetClass="path" presetSubtype="0" decel="100000" fill="hold" grpId="1" nodeType="withEffect">
                                  <p:stCondLst>
                                    <p:cond delay="0"/>
                                  </p:stCondLst>
                                  <p:childTnLst>
                                    <p:animMotion origin="layout" path="M 4.16667E-6 0.04606 L 4.16667E-6 1.85185E-6 " pathEditMode="relative" rAng="0" ptsTypes="AA">
                                      <p:cBhvr>
                                        <p:cTn id="20" dur="500" fill="hold"/>
                                        <p:tgtEl>
                                          <p:spTgt spid="3"/>
                                        </p:tgtEl>
                                        <p:attrNameLst>
                                          <p:attrName>ppt_x</p:attrName>
                                          <p:attrName>ppt_y</p:attrName>
                                        </p:attrNameLst>
                                      </p:cBhvr>
                                      <p:rCtr x="0" y="-2315"/>
                                    </p:animMotion>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par>
                                <p:cTn id="25" presetID="42" presetClass="path" presetSubtype="0" decel="100000" fill="hold" grpId="1" nodeType="withEffect">
                                  <p:stCondLst>
                                    <p:cond delay="0"/>
                                  </p:stCondLst>
                                  <p:childTnLst>
                                    <p:animMotion origin="layout" path="M 3.95833E-6 0.04607 L 3.95833E-6 -1.85185E-6 " pathEditMode="relative" rAng="0" ptsTypes="AA">
                                      <p:cBhvr>
                                        <p:cTn id="26" dur="500" fill="hold"/>
                                        <p:tgtEl>
                                          <p:spTgt spid="9"/>
                                        </p:tgtEl>
                                        <p:attrNameLst>
                                          <p:attrName>ppt_x</p:attrName>
                                          <p:attrName>ppt_y</p:attrName>
                                        </p:attrNameLst>
                                      </p:cBhvr>
                                      <p:rCtr x="0" y="-2315"/>
                                    </p:animMotion>
                                  </p:childTnLst>
                                </p:cTn>
                              </p:par>
                              <p:par>
                                <p:cTn id="27" presetID="10"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par>
                                <p:cTn id="30" presetID="42" presetClass="path" presetSubtype="0" decel="100000" fill="hold" grpId="1" nodeType="withEffect">
                                  <p:stCondLst>
                                    <p:cond delay="0"/>
                                  </p:stCondLst>
                                  <p:childTnLst>
                                    <p:animMotion origin="layout" path="M 3.95833E-6 0.04607 L 3.95833E-6 -2.59259E-6 " pathEditMode="relative" rAng="0" ptsTypes="AA">
                                      <p:cBhvr>
                                        <p:cTn id="31" dur="500" fill="hold"/>
                                        <p:tgtEl>
                                          <p:spTgt spid="10"/>
                                        </p:tgtEl>
                                        <p:attrNameLst>
                                          <p:attrName>ppt_x</p:attrName>
                                          <p:attrName>ppt_y</p:attrName>
                                        </p:attrNameLst>
                                      </p:cBhvr>
                                      <p:rCtr x="0" y="-2315"/>
                                    </p:animMotion>
                                  </p:childTnLst>
                                </p:cTn>
                              </p:par>
                            </p:childTnLst>
                          </p:cTn>
                        </p:par>
                        <p:par>
                          <p:cTn id="32" fill="hold">
                            <p:stCondLst>
                              <p:cond delay="1500"/>
                            </p:stCondLst>
                            <p:childTnLst>
                              <p:par>
                                <p:cTn id="33" presetID="10" presetClass="entr" presetSubtype="0" fill="hold" grpId="0" nodeType="after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fade">
                                      <p:cBhvr>
                                        <p:cTn id="35" dur="500"/>
                                        <p:tgtEl>
                                          <p:spTgt spid="2"/>
                                        </p:tgtEl>
                                      </p:cBhvr>
                                    </p:animEffect>
                                  </p:childTnLst>
                                </p:cTn>
                              </p:par>
                              <p:par>
                                <p:cTn id="36" presetID="42" presetClass="path" presetSubtype="0" decel="100000" fill="hold" grpId="1" nodeType="withEffect">
                                  <p:stCondLst>
                                    <p:cond delay="0"/>
                                  </p:stCondLst>
                                  <p:childTnLst>
                                    <p:animMotion origin="layout" path="M 2.70833E-6 0.04606 L 2.70833E-6 2.59259E-6 " pathEditMode="relative" rAng="0" ptsTypes="AA">
                                      <p:cBhvr>
                                        <p:cTn id="37" dur="500" fill="hold"/>
                                        <p:tgtEl>
                                          <p:spTgt spid="2"/>
                                        </p:tgtEl>
                                        <p:attrNameLst>
                                          <p:attrName>ppt_x</p:attrName>
                                          <p:attrName>ppt_y</p:attrName>
                                        </p:attrNameLst>
                                      </p:cBhvr>
                                      <p:rCtr x="0" y="-2315"/>
                                    </p:animMotion>
                                  </p:childTnLst>
                                </p:cTn>
                              </p:par>
                              <p:par>
                                <p:cTn id="38" presetID="10" presetClass="entr" presetSubtype="0" fill="hold" grpId="0" nodeType="with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fade">
                                      <p:cBhvr>
                                        <p:cTn id="40" dur="500"/>
                                        <p:tgtEl>
                                          <p:spTgt spid="5"/>
                                        </p:tgtEl>
                                      </p:cBhvr>
                                    </p:animEffect>
                                  </p:childTnLst>
                                </p:cTn>
                              </p:par>
                              <p:par>
                                <p:cTn id="41" presetID="42" presetClass="path" presetSubtype="0" decel="100000" fill="hold" grpId="1" nodeType="withEffect">
                                  <p:stCondLst>
                                    <p:cond delay="0"/>
                                  </p:stCondLst>
                                  <p:childTnLst>
                                    <p:animMotion origin="layout" path="M 2.70833E-6 0.04606 L 2.70833E-6 1.85185E-6 " pathEditMode="relative" rAng="0" ptsTypes="AA">
                                      <p:cBhvr>
                                        <p:cTn id="42" dur="500" fill="hold"/>
                                        <p:tgtEl>
                                          <p:spTgt spid="5"/>
                                        </p:tgtEl>
                                        <p:attrNameLst>
                                          <p:attrName>ppt_x</p:attrName>
                                          <p:attrName>ppt_y</p:attrName>
                                        </p:attrNameLst>
                                      </p:cBhvr>
                                      <p:rCtr x="0" y="-2315"/>
                                    </p:animMotion>
                                  </p:childTnLst>
                                </p:cTn>
                              </p:par>
                            </p:childTnLst>
                          </p:cTn>
                        </p:par>
                        <p:par>
                          <p:cTn id="43" fill="hold">
                            <p:stCondLst>
                              <p:cond delay="2000"/>
                            </p:stCondLst>
                            <p:childTnLst>
                              <p:par>
                                <p:cTn id="44" presetID="10" presetClass="entr" presetSubtype="0" fill="hold" grpId="0" nodeType="after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fade">
                                      <p:cBhvr>
                                        <p:cTn id="46" dur="500"/>
                                        <p:tgtEl>
                                          <p:spTgt spid="11"/>
                                        </p:tgtEl>
                                      </p:cBhvr>
                                    </p:animEffect>
                                  </p:childTnLst>
                                </p:cTn>
                              </p:par>
                              <p:par>
                                <p:cTn id="47" presetID="42" presetClass="path" presetSubtype="0" decel="100000" fill="hold" grpId="1" nodeType="withEffect">
                                  <p:stCondLst>
                                    <p:cond delay="0"/>
                                  </p:stCondLst>
                                  <p:childTnLst>
                                    <p:animMotion origin="layout" path="M 4.375E-6 0.04607 L 4.375E-6 -1.85185E-6 " pathEditMode="relative" rAng="0" ptsTypes="AA">
                                      <p:cBhvr>
                                        <p:cTn id="48" dur="500" fill="hold"/>
                                        <p:tgtEl>
                                          <p:spTgt spid="11"/>
                                        </p:tgtEl>
                                        <p:attrNameLst>
                                          <p:attrName>ppt_x</p:attrName>
                                          <p:attrName>ppt_y</p:attrName>
                                        </p:attrNameLst>
                                      </p:cBhvr>
                                      <p:rCtr x="0" y="-2315"/>
                                    </p:animMotion>
                                  </p:childTnLst>
                                </p:cTn>
                              </p:par>
                              <p:par>
                                <p:cTn id="49" presetID="10" presetClass="entr" presetSubtype="0" fill="hold" grpId="0" nodeType="withEffect">
                                  <p:stCondLst>
                                    <p:cond delay="0"/>
                                  </p:stCondLst>
                                  <p:childTnLst>
                                    <p:set>
                                      <p:cBhvr>
                                        <p:cTn id="50" dur="1" fill="hold">
                                          <p:stCondLst>
                                            <p:cond delay="0"/>
                                          </p:stCondLst>
                                        </p:cTn>
                                        <p:tgtEl>
                                          <p:spTgt spid="16"/>
                                        </p:tgtEl>
                                        <p:attrNameLst>
                                          <p:attrName>style.visibility</p:attrName>
                                        </p:attrNameLst>
                                      </p:cBhvr>
                                      <p:to>
                                        <p:strVal val="visible"/>
                                      </p:to>
                                    </p:set>
                                    <p:animEffect transition="in" filter="fade">
                                      <p:cBhvr>
                                        <p:cTn id="51" dur="500"/>
                                        <p:tgtEl>
                                          <p:spTgt spid="16"/>
                                        </p:tgtEl>
                                      </p:cBhvr>
                                    </p:animEffect>
                                  </p:childTnLst>
                                </p:cTn>
                              </p:par>
                              <p:par>
                                <p:cTn id="52" presetID="42" presetClass="path" presetSubtype="0" decel="100000" fill="hold" grpId="1" nodeType="withEffect">
                                  <p:stCondLst>
                                    <p:cond delay="0"/>
                                  </p:stCondLst>
                                  <p:childTnLst>
                                    <p:animMotion origin="layout" path="M 4.375E-6 0.04607 L 4.375E-6 -2.59259E-6 " pathEditMode="relative" rAng="0" ptsTypes="AA">
                                      <p:cBhvr>
                                        <p:cTn id="53" dur="500" fill="hold"/>
                                        <p:tgtEl>
                                          <p:spTgt spid="16"/>
                                        </p:tgtEl>
                                        <p:attrNameLst>
                                          <p:attrName>ppt_x</p:attrName>
                                          <p:attrName>ppt_y</p:attrName>
                                        </p:attrNameLst>
                                      </p:cBhvr>
                                      <p:rCtr x="0" y="-23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9" grpId="1" animBg="1"/>
      <p:bldP spid="3" grpId="0"/>
      <p:bldP spid="3" grpId="1"/>
      <p:bldP spid="10" grpId="0"/>
      <p:bldP spid="10" grpId="1"/>
      <p:bldP spid="2" grpId="0" animBg="1"/>
      <p:bldP spid="2" grpId="1" animBg="1"/>
      <p:bldP spid="5" grpId="0"/>
      <p:bldP spid="5" grpId="1"/>
      <p:bldP spid="11" grpId="0" animBg="1"/>
      <p:bldP spid="11" grpId="1" animBg="1"/>
      <p:bldP spid="16" grpId="0"/>
      <p:bldP spid="16"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1806FB73-C418-96F2-1DCB-6CCEE660A283}"/>
              </a:ext>
            </a:extLst>
          </p:cNvPr>
          <p:cNvGrpSpPr/>
          <p:nvPr/>
        </p:nvGrpSpPr>
        <p:grpSpPr>
          <a:xfrm>
            <a:off x="1058651" y="2379368"/>
            <a:ext cx="10074698" cy="2679649"/>
            <a:chOff x="1058651" y="2379368"/>
            <a:chExt cx="10074698" cy="2679649"/>
          </a:xfrm>
        </p:grpSpPr>
        <p:sp>
          <p:nvSpPr>
            <p:cNvPr id="8" name="Rounded Rectangle 9">
              <a:extLst>
                <a:ext uri="{FF2B5EF4-FFF2-40B4-BE49-F238E27FC236}">
                  <a16:creationId xmlns:a16="http://schemas.microsoft.com/office/drawing/2014/main" id="{6E33E39F-50B1-7BCD-3701-020F088C378E}"/>
                </a:ext>
              </a:extLst>
            </p:cNvPr>
            <p:cNvSpPr/>
            <p:nvPr/>
          </p:nvSpPr>
          <p:spPr>
            <a:xfrm>
              <a:off x="1058651" y="2379368"/>
              <a:ext cx="10074698" cy="2679649"/>
            </a:xfrm>
            <a:prstGeom prst="roundRect">
              <a:avLst>
                <a:gd name="adj" fmla="val 5765"/>
              </a:avLst>
            </a:prstGeom>
            <a:solidFill>
              <a:srgbClr val="F4F3F5"/>
            </a:solidFill>
            <a:effectLst>
              <a:outerShdw blurRad="63500" dist="127000" dir="2700000" algn="tl" rotWithShape="0">
                <a:srgbClr val="B1B3B3">
                  <a:alpha val="50000"/>
                </a:srgbClr>
              </a:outerShdw>
            </a:effectLst>
          </p:spPr>
          <p:txBody>
            <a:bodyPr wrap="square" lIns="0" tIns="0" rIns="0" bIns="0" anchor="t" anchorCtr="0">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0" i="0" u="none" strike="noStrike" kern="0" cap="none" spc="0" normalizeH="0" baseline="0" noProof="0">
                <a:ln w="3175">
                  <a:noFill/>
                </a:ln>
                <a:solidFill>
                  <a:srgbClr val="3A20A0"/>
                </a:solidFill>
                <a:effectLst/>
                <a:uLnTx/>
                <a:uFillTx/>
                <a:latin typeface="Open Sans SemiBold" panose="020B0706030804020204" pitchFamily="34" charset="0"/>
                <a:ea typeface="Open Sans SemiBold" panose="020B0706030804020204" pitchFamily="34" charset="0"/>
                <a:cs typeface="Open Sans SemiBold" panose="020B0706030804020204" pitchFamily="34" charset="0"/>
              </a:endParaRPr>
            </a:p>
          </p:txBody>
        </p:sp>
        <p:grpSp>
          <p:nvGrpSpPr>
            <p:cNvPr id="21" name="Group 20">
              <a:extLst>
                <a:ext uri="{FF2B5EF4-FFF2-40B4-BE49-F238E27FC236}">
                  <a16:creationId xmlns:a16="http://schemas.microsoft.com/office/drawing/2014/main" id="{D422A2D9-5F8F-F38C-B4AB-CF140B70B213}"/>
                </a:ext>
              </a:extLst>
            </p:cNvPr>
            <p:cNvGrpSpPr/>
            <p:nvPr/>
          </p:nvGrpSpPr>
          <p:grpSpPr>
            <a:xfrm>
              <a:off x="1848518" y="3301038"/>
              <a:ext cx="8774012" cy="1222920"/>
              <a:chOff x="1848518" y="3301038"/>
              <a:chExt cx="8774012" cy="1222920"/>
            </a:xfrm>
          </p:grpSpPr>
          <p:sp>
            <p:nvSpPr>
              <p:cNvPr id="16" name="TextBox 15">
                <a:extLst>
                  <a:ext uri="{FF2B5EF4-FFF2-40B4-BE49-F238E27FC236}">
                    <a16:creationId xmlns:a16="http://schemas.microsoft.com/office/drawing/2014/main" id="{B21865DD-FA5B-E7EE-5E19-D6EE4A341691}"/>
                  </a:ext>
                </a:extLst>
              </p:cNvPr>
              <p:cNvSpPr txBox="1"/>
              <p:nvPr/>
            </p:nvSpPr>
            <p:spPr>
              <a:xfrm>
                <a:off x="1848518" y="4123848"/>
                <a:ext cx="1824232" cy="400110"/>
              </a:xfrm>
              <a:prstGeom prst="rect">
                <a:avLst/>
              </a:prstGeom>
              <a:noFill/>
            </p:spPr>
            <p:txBody>
              <a:bodyPr wrap="square">
                <a:spAutoFit/>
              </a:bodyPr>
              <a:lstStyle/>
              <a:p>
                <a:pPr lvl="0" algn="ctr" defTabSz="914367" fontAlgn="base">
                  <a:spcBef>
                    <a:spcPct val="0"/>
                  </a:spcBef>
                  <a:spcAft>
                    <a:spcPct val="0"/>
                  </a:spcAft>
                  <a:defRPr/>
                </a:pPr>
                <a:r>
                  <a:rPr lang="ja-JP" altLang="en-US" sz="2000" kern="0" dirty="0">
                    <a:ln w="3175">
                      <a:noFill/>
                    </a:ln>
                    <a:solidFill>
                      <a:srgbClr val="3A20A0"/>
                    </a:solidFill>
                    <a:latin typeface="Yu Gothic UI" panose="020B0500000000000000" pitchFamily="50" charset="-128"/>
                    <a:ea typeface="Yu Gothic UI" panose="020B0500000000000000" pitchFamily="50" charset="-128"/>
                    <a:cs typeface="Open Sans SemiBold"/>
                  </a:rPr>
                  <a:t>複雑さ</a:t>
                </a:r>
                <a:endParaRPr lang="en-US" sz="2000" kern="0" dirty="0">
                  <a:ln w="3175">
                    <a:noFill/>
                  </a:ln>
                  <a:solidFill>
                    <a:srgbClr val="3A20A0"/>
                  </a:solidFill>
                  <a:latin typeface="Yu Gothic UI" panose="020B0500000000000000" pitchFamily="50" charset="-128"/>
                  <a:ea typeface="Yu Gothic UI" panose="020B0500000000000000" pitchFamily="50" charset="-128"/>
                  <a:cs typeface="Open Sans SemiBold"/>
                </a:endParaRPr>
              </a:p>
            </p:txBody>
          </p:sp>
          <p:sp>
            <p:nvSpPr>
              <p:cNvPr id="17" name="TextBox 16">
                <a:extLst>
                  <a:ext uri="{FF2B5EF4-FFF2-40B4-BE49-F238E27FC236}">
                    <a16:creationId xmlns:a16="http://schemas.microsoft.com/office/drawing/2014/main" id="{0AD10C6A-2A5B-46B9-A728-02CFF4D640CB}"/>
                  </a:ext>
                </a:extLst>
              </p:cNvPr>
              <p:cNvSpPr txBox="1"/>
              <p:nvPr/>
            </p:nvSpPr>
            <p:spPr>
              <a:xfrm>
                <a:off x="3883092" y="4123848"/>
                <a:ext cx="2200208" cy="400110"/>
              </a:xfrm>
              <a:prstGeom prst="rect">
                <a:avLst/>
              </a:prstGeom>
              <a:noFill/>
            </p:spPr>
            <p:txBody>
              <a:bodyPr wrap="square">
                <a:noAutofit/>
              </a:bodyPr>
              <a:lstStyle>
                <a:defPPr>
                  <a:defRPr lang="en-US"/>
                </a:defPPr>
                <a:lvl1pPr lvl="0" algn="ctr" defTabSz="914367" fontAlgn="base">
                  <a:spcBef>
                    <a:spcPct val="0"/>
                  </a:spcBef>
                  <a:spcAft>
                    <a:spcPct val="0"/>
                  </a:spcAft>
                  <a:defRPr sz="2000" kern="0">
                    <a:ln w="3175">
                      <a:noFill/>
                    </a:ln>
                    <a:solidFill>
                      <a:srgbClr val="3A20A0"/>
                    </a:solidFill>
                    <a:latin typeface="Open Sans SemiBold"/>
                    <a:ea typeface="Open Sans SemiBold"/>
                    <a:cs typeface="Open Sans SemiBold"/>
                  </a:defRPr>
                </a:lvl1pPr>
              </a:lstStyle>
              <a:p>
                <a:r>
                  <a:rPr lang="ja-JP" altLang="en-US" dirty="0">
                    <a:latin typeface="Yu Gothic UI" panose="020B0500000000000000" pitchFamily="50" charset="-128"/>
                    <a:ea typeface="Yu Gothic UI" panose="020B0500000000000000" pitchFamily="50" charset="-128"/>
                  </a:rPr>
                  <a:t>とっかかりは？</a:t>
                </a:r>
                <a:endParaRPr lang="en-US" dirty="0">
                  <a:latin typeface="Yu Gothic UI" panose="020B0500000000000000" pitchFamily="50" charset="-128"/>
                  <a:ea typeface="Yu Gothic UI" panose="020B0500000000000000" pitchFamily="50" charset="-128"/>
                </a:endParaRPr>
              </a:p>
            </p:txBody>
          </p:sp>
          <p:sp>
            <p:nvSpPr>
              <p:cNvPr id="18" name="TextBox 17">
                <a:extLst>
                  <a:ext uri="{FF2B5EF4-FFF2-40B4-BE49-F238E27FC236}">
                    <a16:creationId xmlns:a16="http://schemas.microsoft.com/office/drawing/2014/main" id="{658CEC14-7390-38B6-B00A-0B098C1BF12E}"/>
                  </a:ext>
                </a:extLst>
              </p:cNvPr>
              <p:cNvSpPr txBox="1"/>
              <p:nvPr/>
            </p:nvSpPr>
            <p:spPr>
              <a:xfrm>
                <a:off x="6293642" y="4123848"/>
                <a:ext cx="1824232" cy="400110"/>
              </a:xfrm>
              <a:prstGeom prst="rect">
                <a:avLst/>
              </a:prstGeom>
              <a:noFill/>
            </p:spPr>
            <p:txBody>
              <a:bodyPr wrap="square">
                <a:spAutoFit/>
              </a:bodyPr>
              <a:lstStyle/>
              <a:p>
                <a:pPr lvl="0" algn="ctr" defTabSz="914367" fontAlgn="base">
                  <a:spcBef>
                    <a:spcPct val="0"/>
                  </a:spcBef>
                  <a:spcAft>
                    <a:spcPct val="0"/>
                  </a:spcAft>
                  <a:defRPr/>
                </a:pPr>
                <a:r>
                  <a:rPr lang="ja-JP" altLang="en-US" sz="2000" kern="0" dirty="0">
                    <a:ln w="3175">
                      <a:noFill/>
                    </a:ln>
                    <a:solidFill>
                      <a:srgbClr val="3A20A0"/>
                    </a:solidFill>
                    <a:latin typeface="Yu Gothic UI" panose="020B0500000000000000" pitchFamily="50" charset="-128"/>
                    <a:ea typeface="Yu Gothic UI" panose="020B0500000000000000" pitchFamily="50" charset="-128"/>
                    <a:cs typeface="Open Sans SemiBold"/>
                  </a:rPr>
                  <a:t>どれを選ぶの？</a:t>
                </a:r>
                <a:endParaRPr lang="en-US" sz="2000" kern="0" dirty="0">
                  <a:ln w="3175">
                    <a:noFill/>
                  </a:ln>
                  <a:solidFill>
                    <a:srgbClr val="3A20A0"/>
                  </a:solidFill>
                  <a:latin typeface="Yu Gothic UI" panose="020B0500000000000000" pitchFamily="50" charset="-128"/>
                  <a:ea typeface="Yu Gothic UI" panose="020B0500000000000000" pitchFamily="50" charset="-128"/>
                  <a:cs typeface="Open Sans SemiBold"/>
                </a:endParaRPr>
              </a:p>
            </p:txBody>
          </p:sp>
          <p:sp>
            <p:nvSpPr>
              <p:cNvPr id="19" name="TextBox 18">
                <a:extLst>
                  <a:ext uri="{FF2B5EF4-FFF2-40B4-BE49-F238E27FC236}">
                    <a16:creationId xmlns:a16="http://schemas.microsoft.com/office/drawing/2014/main" id="{3A8E90F9-794D-163F-8103-07396788881C}"/>
                  </a:ext>
                </a:extLst>
              </p:cNvPr>
              <p:cNvSpPr txBox="1"/>
              <p:nvPr/>
            </p:nvSpPr>
            <p:spPr>
              <a:xfrm>
                <a:off x="8229600" y="4123848"/>
                <a:ext cx="2392930" cy="400110"/>
              </a:xfrm>
              <a:prstGeom prst="rect">
                <a:avLst/>
              </a:prstGeom>
              <a:noFill/>
            </p:spPr>
            <p:txBody>
              <a:bodyPr wrap="square">
                <a:spAutoFit/>
              </a:bodyPr>
              <a:lstStyle/>
              <a:p>
                <a:pPr lvl="0" algn="ctr" defTabSz="914367" fontAlgn="base">
                  <a:spcBef>
                    <a:spcPct val="0"/>
                  </a:spcBef>
                  <a:spcAft>
                    <a:spcPct val="0"/>
                  </a:spcAft>
                  <a:defRPr/>
                </a:pPr>
                <a:r>
                  <a:rPr lang="ja-JP" altLang="en-US" sz="2000" kern="0" dirty="0">
                    <a:ln w="3175">
                      <a:noFill/>
                    </a:ln>
                    <a:solidFill>
                      <a:srgbClr val="3A20A0"/>
                    </a:solidFill>
                    <a:latin typeface="Yu Gothic UI" panose="020B0500000000000000" pitchFamily="50" charset="-128"/>
                    <a:ea typeface="Yu Gothic UI" panose="020B0500000000000000" pitchFamily="50" charset="-128"/>
                    <a:cs typeface="Open Sans SemiBold"/>
                  </a:rPr>
                  <a:t>ベストプラクティスは？</a:t>
                </a:r>
                <a:endParaRPr lang="en-US" sz="2000" kern="0" dirty="0">
                  <a:ln w="3175">
                    <a:noFill/>
                  </a:ln>
                  <a:solidFill>
                    <a:srgbClr val="3A20A0"/>
                  </a:solidFill>
                  <a:latin typeface="Yu Gothic UI" panose="020B0500000000000000" pitchFamily="50" charset="-128"/>
                  <a:ea typeface="Yu Gothic UI" panose="020B0500000000000000" pitchFamily="50" charset="-128"/>
                  <a:cs typeface="Open Sans SemiBold"/>
                </a:endParaRPr>
              </a:p>
            </p:txBody>
          </p:sp>
          <p:sp>
            <p:nvSpPr>
              <p:cNvPr id="44" name="Graphic 16">
                <a:extLst>
                  <a:ext uri="{FF2B5EF4-FFF2-40B4-BE49-F238E27FC236}">
                    <a16:creationId xmlns:a16="http://schemas.microsoft.com/office/drawing/2014/main" id="{BC494F5E-3CA0-7A88-2EF0-DD96C250D950}"/>
                  </a:ext>
                  <a:ext uri="{C183D7F6-B498-43B3-948B-1728B52AA6E4}">
                    <adec:decorative xmlns:adec="http://schemas.microsoft.com/office/drawing/2017/decorative" val="1"/>
                  </a:ext>
                </a:extLst>
              </p:cNvPr>
              <p:cNvSpPr>
                <a:spLocks noChangeAspect="1"/>
              </p:cNvSpPr>
              <p:nvPr/>
            </p:nvSpPr>
            <p:spPr>
              <a:xfrm>
                <a:off x="4708876" y="3301038"/>
                <a:ext cx="548640" cy="623513"/>
              </a:xfrm>
              <a:custGeom>
                <a:avLst/>
                <a:gdLst>
                  <a:gd name="connsiteX0" fmla="*/ 265623 w 536196"/>
                  <a:gd name="connsiteY0" fmla="*/ 78124 h 609370"/>
                  <a:gd name="connsiteX1" fmla="*/ 531246 w 536196"/>
                  <a:gd name="connsiteY1" fmla="*/ 343747 h 609370"/>
                  <a:gd name="connsiteX2" fmla="*/ 265623 w 536196"/>
                  <a:gd name="connsiteY2" fmla="*/ 609370 h 609370"/>
                  <a:gd name="connsiteX3" fmla="*/ 0 w 536196"/>
                  <a:gd name="connsiteY3" fmla="*/ 343747 h 609370"/>
                  <a:gd name="connsiteX4" fmla="*/ 265623 w 536196"/>
                  <a:gd name="connsiteY4" fmla="*/ 78124 h 609370"/>
                  <a:gd name="connsiteX5" fmla="*/ 265623 w 536196"/>
                  <a:gd name="connsiteY5" fmla="*/ 171874 h 609370"/>
                  <a:gd name="connsiteX6" fmla="*/ 242398 w 536196"/>
                  <a:gd name="connsiteY6" fmla="*/ 192131 h 609370"/>
                  <a:gd name="connsiteX7" fmla="*/ 242186 w 536196"/>
                  <a:gd name="connsiteY7" fmla="*/ 195311 h 609370"/>
                  <a:gd name="connsiteX8" fmla="*/ 242186 w 536196"/>
                  <a:gd name="connsiteY8" fmla="*/ 335935 h 609370"/>
                  <a:gd name="connsiteX9" fmla="*/ 242398 w 536196"/>
                  <a:gd name="connsiteY9" fmla="*/ 339116 h 609370"/>
                  <a:gd name="connsiteX10" fmla="*/ 265623 w 536196"/>
                  <a:gd name="connsiteY10" fmla="*/ 359372 h 609370"/>
                  <a:gd name="connsiteX11" fmla="*/ 288848 w 536196"/>
                  <a:gd name="connsiteY11" fmla="*/ 339116 h 609370"/>
                  <a:gd name="connsiteX12" fmla="*/ 289060 w 536196"/>
                  <a:gd name="connsiteY12" fmla="*/ 335935 h 609370"/>
                  <a:gd name="connsiteX13" fmla="*/ 289060 w 536196"/>
                  <a:gd name="connsiteY13" fmla="*/ 195311 h 609370"/>
                  <a:gd name="connsiteX14" fmla="*/ 288848 w 536196"/>
                  <a:gd name="connsiteY14" fmla="*/ 192131 h 609370"/>
                  <a:gd name="connsiteX15" fmla="*/ 265623 w 536196"/>
                  <a:gd name="connsiteY15" fmla="*/ 171874 h 609370"/>
                  <a:gd name="connsiteX16" fmla="*/ 489696 w 536196"/>
                  <a:gd name="connsiteY16" fmla="*/ 81956 h 609370"/>
                  <a:gd name="connsiteX17" fmla="*/ 492237 w 536196"/>
                  <a:gd name="connsiteY17" fmla="*/ 83882 h 609370"/>
                  <a:gd name="connsiteX18" fmla="*/ 528146 w 536196"/>
                  <a:gd name="connsiteY18" fmla="*/ 115132 h 609370"/>
                  <a:gd name="connsiteX19" fmla="*/ 530440 w 536196"/>
                  <a:gd name="connsiteY19" fmla="*/ 148198 h 609370"/>
                  <a:gd name="connsiteX20" fmla="*/ 499912 w 536196"/>
                  <a:gd name="connsiteY20" fmla="*/ 152418 h 609370"/>
                  <a:gd name="connsiteX21" fmla="*/ 497371 w 536196"/>
                  <a:gd name="connsiteY21" fmla="*/ 150491 h 609370"/>
                  <a:gd name="connsiteX22" fmla="*/ 461465 w 536196"/>
                  <a:gd name="connsiteY22" fmla="*/ 119242 h 609370"/>
                  <a:gd name="connsiteX23" fmla="*/ 459171 w 536196"/>
                  <a:gd name="connsiteY23" fmla="*/ 86176 h 609370"/>
                  <a:gd name="connsiteX24" fmla="*/ 489696 w 536196"/>
                  <a:gd name="connsiteY24" fmla="*/ 81956 h 609370"/>
                  <a:gd name="connsiteX25" fmla="*/ 335935 w 536196"/>
                  <a:gd name="connsiteY25" fmla="*/ 0 h 609370"/>
                  <a:gd name="connsiteX26" fmla="*/ 359372 w 536196"/>
                  <a:gd name="connsiteY26" fmla="*/ 23437 h 609370"/>
                  <a:gd name="connsiteX27" fmla="*/ 339116 w 536196"/>
                  <a:gd name="connsiteY27" fmla="*/ 46661 h 609370"/>
                  <a:gd name="connsiteX28" fmla="*/ 335935 w 536196"/>
                  <a:gd name="connsiteY28" fmla="*/ 46875 h 609370"/>
                  <a:gd name="connsiteX29" fmla="*/ 195311 w 536196"/>
                  <a:gd name="connsiteY29" fmla="*/ 46875 h 609370"/>
                  <a:gd name="connsiteX30" fmla="*/ 171874 w 536196"/>
                  <a:gd name="connsiteY30" fmla="*/ 23437 h 609370"/>
                  <a:gd name="connsiteX31" fmla="*/ 192131 w 536196"/>
                  <a:gd name="connsiteY31" fmla="*/ 214 h 609370"/>
                  <a:gd name="connsiteX32" fmla="*/ 195311 w 536196"/>
                  <a:gd name="connsiteY32" fmla="*/ 0 h 609370"/>
                  <a:gd name="connsiteX33" fmla="*/ 335935 w 536196"/>
                  <a:gd name="connsiteY33" fmla="*/ 0 h 609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36196" h="609370">
                    <a:moveTo>
                      <a:pt x="265623" y="78124"/>
                    </a:moveTo>
                    <a:cubicBezTo>
                      <a:pt x="412322" y="78124"/>
                      <a:pt x="531246" y="197048"/>
                      <a:pt x="531246" y="343747"/>
                    </a:cubicBezTo>
                    <a:cubicBezTo>
                      <a:pt x="531246" y="490446"/>
                      <a:pt x="412322" y="609370"/>
                      <a:pt x="265623" y="609370"/>
                    </a:cubicBezTo>
                    <a:cubicBezTo>
                      <a:pt x="118923" y="609370"/>
                      <a:pt x="0" y="490446"/>
                      <a:pt x="0" y="343747"/>
                    </a:cubicBezTo>
                    <a:cubicBezTo>
                      <a:pt x="0" y="197048"/>
                      <a:pt x="118923" y="78124"/>
                      <a:pt x="265623" y="78124"/>
                    </a:cubicBezTo>
                    <a:close/>
                    <a:moveTo>
                      <a:pt x="265623" y="171874"/>
                    </a:moveTo>
                    <a:cubicBezTo>
                      <a:pt x="253757" y="171874"/>
                      <a:pt x="243951" y="180691"/>
                      <a:pt x="242398" y="192131"/>
                    </a:cubicBezTo>
                    <a:lnTo>
                      <a:pt x="242186" y="195311"/>
                    </a:lnTo>
                    <a:lnTo>
                      <a:pt x="242186" y="335935"/>
                    </a:lnTo>
                    <a:lnTo>
                      <a:pt x="242398" y="339116"/>
                    </a:lnTo>
                    <a:cubicBezTo>
                      <a:pt x="243951" y="350553"/>
                      <a:pt x="253757" y="359372"/>
                      <a:pt x="265623" y="359372"/>
                    </a:cubicBezTo>
                    <a:cubicBezTo>
                      <a:pt x="277488" y="359372"/>
                      <a:pt x="287295" y="350553"/>
                      <a:pt x="288848" y="339116"/>
                    </a:cubicBezTo>
                    <a:lnTo>
                      <a:pt x="289060" y="335935"/>
                    </a:lnTo>
                    <a:lnTo>
                      <a:pt x="289060" y="195311"/>
                    </a:lnTo>
                    <a:lnTo>
                      <a:pt x="288848" y="192131"/>
                    </a:lnTo>
                    <a:cubicBezTo>
                      <a:pt x="287295" y="180691"/>
                      <a:pt x="277488" y="171874"/>
                      <a:pt x="265623" y="171874"/>
                    </a:cubicBezTo>
                    <a:close/>
                    <a:moveTo>
                      <a:pt x="489696" y="81956"/>
                    </a:moveTo>
                    <a:lnTo>
                      <a:pt x="492237" y="83882"/>
                    </a:lnTo>
                    <a:lnTo>
                      <a:pt x="528146" y="115132"/>
                    </a:lnTo>
                    <a:cubicBezTo>
                      <a:pt x="537908" y="123629"/>
                      <a:pt x="538936" y="138433"/>
                      <a:pt x="530440" y="148198"/>
                    </a:cubicBezTo>
                    <a:cubicBezTo>
                      <a:pt x="522649" y="157148"/>
                      <a:pt x="509562" y="158757"/>
                      <a:pt x="499912" y="152418"/>
                    </a:cubicBezTo>
                    <a:lnTo>
                      <a:pt x="497371" y="150491"/>
                    </a:lnTo>
                    <a:lnTo>
                      <a:pt x="461465" y="119242"/>
                    </a:lnTo>
                    <a:cubicBezTo>
                      <a:pt x="451700" y="110744"/>
                      <a:pt x="450675" y="95940"/>
                      <a:pt x="459171" y="86176"/>
                    </a:cubicBezTo>
                    <a:cubicBezTo>
                      <a:pt x="466959" y="77225"/>
                      <a:pt x="480049" y="75616"/>
                      <a:pt x="489696" y="81956"/>
                    </a:cubicBezTo>
                    <a:close/>
                    <a:moveTo>
                      <a:pt x="335935" y="0"/>
                    </a:moveTo>
                    <a:cubicBezTo>
                      <a:pt x="348878" y="0"/>
                      <a:pt x="359372" y="10493"/>
                      <a:pt x="359372" y="23437"/>
                    </a:cubicBezTo>
                    <a:cubicBezTo>
                      <a:pt x="359372" y="35303"/>
                      <a:pt x="350553" y="45109"/>
                      <a:pt x="339116" y="46661"/>
                    </a:cubicBezTo>
                    <a:lnTo>
                      <a:pt x="335935" y="46875"/>
                    </a:lnTo>
                    <a:lnTo>
                      <a:pt x="195311" y="46875"/>
                    </a:lnTo>
                    <a:cubicBezTo>
                      <a:pt x="182367" y="46875"/>
                      <a:pt x="171874" y="36381"/>
                      <a:pt x="171874" y="23437"/>
                    </a:cubicBezTo>
                    <a:cubicBezTo>
                      <a:pt x="171874" y="11572"/>
                      <a:pt x="180691" y="1766"/>
                      <a:pt x="192131" y="214"/>
                    </a:cubicBezTo>
                    <a:lnTo>
                      <a:pt x="195311" y="0"/>
                    </a:lnTo>
                    <a:lnTo>
                      <a:pt x="335935" y="0"/>
                    </a:ln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Calibri" panose="020F0502020204030204"/>
                  <a:ea typeface="+mn-ea"/>
                  <a:cs typeface="Segoe UI" pitchFamily="34" charset="0"/>
                </a:endParaRPr>
              </a:p>
            </p:txBody>
          </p:sp>
          <p:sp>
            <p:nvSpPr>
              <p:cNvPr id="45" name="Graphic 24">
                <a:extLst>
                  <a:ext uri="{FF2B5EF4-FFF2-40B4-BE49-F238E27FC236}">
                    <a16:creationId xmlns:a16="http://schemas.microsoft.com/office/drawing/2014/main" id="{FC201788-166B-8036-479D-474D83310748}"/>
                  </a:ext>
                  <a:ext uri="{C183D7F6-B498-43B3-948B-1728B52AA6E4}">
                    <adec:decorative xmlns:adec="http://schemas.microsoft.com/office/drawing/2017/decorative" val="1"/>
                  </a:ext>
                </a:extLst>
              </p:cNvPr>
              <p:cNvSpPr>
                <a:spLocks noChangeAspect="1"/>
              </p:cNvSpPr>
              <p:nvPr/>
            </p:nvSpPr>
            <p:spPr>
              <a:xfrm>
                <a:off x="2486314" y="3301038"/>
                <a:ext cx="548640" cy="548640"/>
              </a:xfrm>
              <a:custGeom>
                <a:avLst/>
                <a:gdLst>
                  <a:gd name="connsiteX0" fmla="*/ 1033040 w 1437273"/>
                  <a:gd name="connsiteY0" fmla="*/ 538977 h 1437273"/>
                  <a:gd name="connsiteX1" fmla="*/ 1001459 w 1437273"/>
                  <a:gd name="connsiteY1" fmla="*/ 525643 h 1437273"/>
                  <a:gd name="connsiteX2" fmla="*/ 988125 w 1437273"/>
                  <a:gd name="connsiteY2" fmla="*/ 494063 h 1437273"/>
                  <a:gd name="connsiteX3" fmla="*/ 1001459 w 1437273"/>
                  <a:gd name="connsiteY3" fmla="*/ 462482 h 1437273"/>
                  <a:gd name="connsiteX4" fmla="*/ 1033040 w 1437273"/>
                  <a:gd name="connsiteY4" fmla="*/ 449148 h 1437273"/>
                  <a:gd name="connsiteX5" fmla="*/ 1287089 w 1437273"/>
                  <a:gd name="connsiteY5" fmla="*/ 449148 h 1437273"/>
                  <a:gd name="connsiteX6" fmla="*/ 1189540 w 1437273"/>
                  <a:gd name="connsiteY6" fmla="*/ 301069 h 1437273"/>
                  <a:gd name="connsiteX7" fmla="*/ 1054796 w 1437273"/>
                  <a:gd name="connsiteY7" fmla="*/ 187379 h 1437273"/>
                  <a:gd name="connsiteX8" fmla="*/ 894787 w 1437273"/>
                  <a:gd name="connsiteY8" fmla="*/ 115094 h 1437273"/>
                  <a:gd name="connsiteX9" fmla="*/ 718637 w 1437273"/>
                  <a:gd name="connsiteY9" fmla="*/ 89830 h 1437273"/>
                  <a:gd name="connsiteX10" fmla="*/ 712320 w 1437273"/>
                  <a:gd name="connsiteY10" fmla="*/ 89830 h 1437273"/>
                  <a:gd name="connsiteX11" fmla="*/ 558628 w 1437273"/>
                  <a:gd name="connsiteY11" fmla="*/ 110182 h 1437273"/>
                  <a:gd name="connsiteX12" fmla="*/ 415462 w 1437273"/>
                  <a:gd name="connsiteY12" fmla="*/ 167729 h 1437273"/>
                  <a:gd name="connsiteX13" fmla="*/ 289841 w 1437273"/>
                  <a:gd name="connsiteY13" fmla="*/ 258260 h 1437273"/>
                  <a:gd name="connsiteX14" fmla="*/ 189484 w 1437273"/>
                  <a:gd name="connsiteY14" fmla="*/ 376863 h 1437273"/>
                  <a:gd name="connsiteX15" fmla="*/ 143166 w 1437273"/>
                  <a:gd name="connsiteY15" fmla="*/ 463184 h 1437273"/>
                  <a:gd name="connsiteX16" fmla="*/ 134744 w 1437273"/>
                  <a:gd name="connsiteY16" fmla="*/ 485641 h 1437273"/>
                  <a:gd name="connsiteX17" fmla="*/ 125621 w 1437273"/>
                  <a:gd name="connsiteY17" fmla="*/ 508800 h 1437273"/>
                  <a:gd name="connsiteX18" fmla="*/ 109480 w 1437273"/>
                  <a:gd name="connsiteY18" fmla="*/ 530556 h 1437273"/>
                  <a:gd name="connsiteX19" fmla="*/ 83513 w 1437273"/>
                  <a:gd name="connsiteY19" fmla="*/ 538977 h 1437273"/>
                  <a:gd name="connsiteX20" fmla="*/ 51933 w 1437273"/>
                  <a:gd name="connsiteY20" fmla="*/ 526345 h 1437273"/>
                  <a:gd name="connsiteX21" fmla="*/ 38599 w 1437273"/>
                  <a:gd name="connsiteY21" fmla="*/ 494063 h 1437273"/>
                  <a:gd name="connsiteX22" fmla="*/ 40704 w 1437273"/>
                  <a:gd name="connsiteY22" fmla="*/ 479325 h 1437273"/>
                  <a:gd name="connsiteX23" fmla="*/ 144569 w 1437273"/>
                  <a:gd name="connsiteY23" fmla="*/ 286332 h 1437273"/>
                  <a:gd name="connsiteX24" fmla="*/ 300368 w 1437273"/>
                  <a:gd name="connsiteY24" fmla="*/ 134744 h 1437273"/>
                  <a:gd name="connsiteX25" fmla="*/ 494063 w 1437273"/>
                  <a:gd name="connsiteY25" fmla="*/ 35791 h 1437273"/>
                  <a:gd name="connsiteX26" fmla="*/ 710917 w 1437273"/>
                  <a:gd name="connsiteY26" fmla="*/ 0 h 1437273"/>
                  <a:gd name="connsiteX27" fmla="*/ 903910 w 1437273"/>
                  <a:gd name="connsiteY27" fmla="*/ 24563 h 1437273"/>
                  <a:gd name="connsiteX28" fmla="*/ 1080060 w 1437273"/>
                  <a:gd name="connsiteY28" fmla="*/ 97549 h 1437273"/>
                  <a:gd name="connsiteX29" fmla="*/ 1230946 w 1437273"/>
                  <a:gd name="connsiteY29" fmla="*/ 214047 h 1437273"/>
                  <a:gd name="connsiteX30" fmla="*/ 1347444 w 1437273"/>
                  <a:gd name="connsiteY30" fmla="*/ 370547 h 1437273"/>
                  <a:gd name="connsiteX31" fmla="*/ 1347444 w 1437273"/>
                  <a:gd name="connsiteY31" fmla="*/ 134744 h 1437273"/>
                  <a:gd name="connsiteX32" fmla="*/ 1360778 w 1437273"/>
                  <a:gd name="connsiteY32" fmla="*/ 103164 h 1437273"/>
                  <a:gd name="connsiteX33" fmla="*/ 1392358 w 1437273"/>
                  <a:gd name="connsiteY33" fmla="*/ 89830 h 1437273"/>
                  <a:gd name="connsiteX34" fmla="*/ 1423939 w 1437273"/>
                  <a:gd name="connsiteY34" fmla="*/ 103164 h 1437273"/>
                  <a:gd name="connsiteX35" fmla="*/ 1437273 w 1437273"/>
                  <a:gd name="connsiteY35" fmla="*/ 134744 h 1437273"/>
                  <a:gd name="connsiteX36" fmla="*/ 1437273 w 1437273"/>
                  <a:gd name="connsiteY36" fmla="*/ 494063 h 1437273"/>
                  <a:gd name="connsiteX37" fmla="*/ 1423939 w 1437273"/>
                  <a:gd name="connsiteY37" fmla="*/ 525643 h 1437273"/>
                  <a:gd name="connsiteX38" fmla="*/ 1392358 w 1437273"/>
                  <a:gd name="connsiteY38" fmla="*/ 538977 h 1437273"/>
                  <a:gd name="connsiteX39" fmla="*/ 1033040 w 1437273"/>
                  <a:gd name="connsiteY39" fmla="*/ 538977 h 1437273"/>
                  <a:gd name="connsiteX40" fmla="*/ 873031 w 1437273"/>
                  <a:gd name="connsiteY40" fmla="*/ 1391656 h 1437273"/>
                  <a:gd name="connsiteX41" fmla="*/ 794430 w 1437273"/>
                  <a:gd name="connsiteY41" fmla="*/ 1348847 h 1437273"/>
                  <a:gd name="connsiteX42" fmla="*/ 806361 w 1437273"/>
                  <a:gd name="connsiteY42" fmla="*/ 1305336 h 1437273"/>
                  <a:gd name="connsiteX43" fmla="*/ 812677 w 1437273"/>
                  <a:gd name="connsiteY43" fmla="*/ 1260421 h 1437273"/>
                  <a:gd name="connsiteX44" fmla="*/ 802150 w 1437273"/>
                  <a:gd name="connsiteY44" fmla="*/ 1201470 h 1437273"/>
                  <a:gd name="connsiteX45" fmla="*/ 773376 w 1437273"/>
                  <a:gd name="connsiteY45" fmla="*/ 1149538 h 1437273"/>
                  <a:gd name="connsiteX46" fmla="*/ 729865 w 1437273"/>
                  <a:gd name="connsiteY46" fmla="*/ 1110237 h 1437273"/>
                  <a:gd name="connsiteX47" fmla="*/ 674424 w 1437273"/>
                  <a:gd name="connsiteY47" fmla="*/ 1086376 h 1437273"/>
                  <a:gd name="connsiteX48" fmla="*/ 630912 w 1437273"/>
                  <a:gd name="connsiteY48" fmla="*/ 1076551 h 1437273"/>
                  <a:gd name="connsiteX49" fmla="*/ 628807 w 1437273"/>
                  <a:gd name="connsiteY49" fmla="*/ 1033040 h 1437273"/>
                  <a:gd name="connsiteX50" fmla="*/ 630912 w 1437273"/>
                  <a:gd name="connsiteY50" fmla="*/ 989529 h 1437273"/>
                  <a:gd name="connsiteX51" fmla="*/ 674424 w 1437273"/>
                  <a:gd name="connsiteY51" fmla="*/ 979704 h 1437273"/>
                  <a:gd name="connsiteX52" fmla="*/ 729865 w 1437273"/>
                  <a:gd name="connsiteY52" fmla="*/ 956545 h 1437273"/>
                  <a:gd name="connsiteX53" fmla="*/ 773376 w 1437273"/>
                  <a:gd name="connsiteY53" fmla="*/ 916542 h 1437273"/>
                  <a:gd name="connsiteX54" fmla="*/ 802150 w 1437273"/>
                  <a:gd name="connsiteY54" fmla="*/ 865311 h 1437273"/>
                  <a:gd name="connsiteX55" fmla="*/ 812677 w 1437273"/>
                  <a:gd name="connsiteY55" fmla="*/ 805659 h 1437273"/>
                  <a:gd name="connsiteX56" fmla="*/ 807063 w 1437273"/>
                  <a:gd name="connsiteY56" fmla="*/ 761446 h 1437273"/>
                  <a:gd name="connsiteX57" fmla="*/ 794430 w 1437273"/>
                  <a:gd name="connsiteY57" fmla="*/ 717233 h 1437273"/>
                  <a:gd name="connsiteX58" fmla="*/ 873031 w 1437273"/>
                  <a:gd name="connsiteY58" fmla="*/ 674424 h 1437273"/>
                  <a:gd name="connsiteX59" fmla="*/ 908121 w 1437273"/>
                  <a:gd name="connsiteY59" fmla="*/ 708811 h 1437273"/>
                  <a:gd name="connsiteX60" fmla="*/ 943210 w 1437273"/>
                  <a:gd name="connsiteY60" fmla="*/ 735480 h 1437273"/>
                  <a:gd name="connsiteX61" fmla="*/ 983213 w 1437273"/>
                  <a:gd name="connsiteY61" fmla="*/ 753726 h 1437273"/>
                  <a:gd name="connsiteX62" fmla="*/ 1033040 w 1437273"/>
                  <a:gd name="connsiteY62" fmla="*/ 760042 h 1437273"/>
                  <a:gd name="connsiteX63" fmla="*/ 1082867 w 1437273"/>
                  <a:gd name="connsiteY63" fmla="*/ 753726 h 1437273"/>
                  <a:gd name="connsiteX64" fmla="*/ 1122870 w 1437273"/>
                  <a:gd name="connsiteY64" fmla="*/ 736181 h 1437273"/>
                  <a:gd name="connsiteX65" fmla="*/ 1157257 w 1437273"/>
                  <a:gd name="connsiteY65" fmla="*/ 708811 h 1437273"/>
                  <a:gd name="connsiteX66" fmla="*/ 1193049 w 1437273"/>
                  <a:gd name="connsiteY66" fmla="*/ 674424 h 1437273"/>
                  <a:gd name="connsiteX67" fmla="*/ 1271650 w 1437273"/>
                  <a:gd name="connsiteY67" fmla="*/ 717233 h 1437273"/>
                  <a:gd name="connsiteX68" fmla="*/ 1259719 w 1437273"/>
                  <a:gd name="connsiteY68" fmla="*/ 760744 h 1437273"/>
                  <a:gd name="connsiteX69" fmla="*/ 1253403 w 1437273"/>
                  <a:gd name="connsiteY69" fmla="*/ 805659 h 1437273"/>
                  <a:gd name="connsiteX70" fmla="*/ 1263228 w 1437273"/>
                  <a:gd name="connsiteY70" fmla="*/ 864610 h 1437273"/>
                  <a:gd name="connsiteX71" fmla="*/ 1292002 w 1437273"/>
                  <a:gd name="connsiteY71" fmla="*/ 916542 h 1437273"/>
                  <a:gd name="connsiteX72" fmla="*/ 1336215 w 1437273"/>
                  <a:gd name="connsiteY72" fmla="*/ 955843 h 1437273"/>
                  <a:gd name="connsiteX73" fmla="*/ 1391656 w 1437273"/>
                  <a:gd name="connsiteY73" fmla="*/ 979704 h 1437273"/>
                  <a:gd name="connsiteX74" fmla="*/ 1435168 w 1437273"/>
                  <a:gd name="connsiteY74" fmla="*/ 989529 h 1437273"/>
                  <a:gd name="connsiteX75" fmla="*/ 1437273 w 1437273"/>
                  <a:gd name="connsiteY75" fmla="*/ 1033040 h 1437273"/>
                  <a:gd name="connsiteX76" fmla="*/ 1435168 w 1437273"/>
                  <a:gd name="connsiteY76" fmla="*/ 1076551 h 1437273"/>
                  <a:gd name="connsiteX77" fmla="*/ 1391656 w 1437273"/>
                  <a:gd name="connsiteY77" fmla="*/ 1086376 h 1437273"/>
                  <a:gd name="connsiteX78" fmla="*/ 1336215 w 1437273"/>
                  <a:gd name="connsiteY78" fmla="*/ 1109536 h 1437273"/>
                  <a:gd name="connsiteX79" fmla="*/ 1292704 w 1437273"/>
                  <a:gd name="connsiteY79" fmla="*/ 1149538 h 1437273"/>
                  <a:gd name="connsiteX80" fmla="*/ 1263930 w 1437273"/>
                  <a:gd name="connsiteY80" fmla="*/ 1200769 h 1437273"/>
                  <a:gd name="connsiteX81" fmla="*/ 1253403 w 1437273"/>
                  <a:gd name="connsiteY81" fmla="*/ 1260421 h 1437273"/>
                  <a:gd name="connsiteX82" fmla="*/ 1259018 w 1437273"/>
                  <a:gd name="connsiteY82" fmla="*/ 1304634 h 1437273"/>
                  <a:gd name="connsiteX83" fmla="*/ 1271650 w 1437273"/>
                  <a:gd name="connsiteY83" fmla="*/ 1348847 h 1437273"/>
                  <a:gd name="connsiteX84" fmla="*/ 1193049 w 1437273"/>
                  <a:gd name="connsiteY84" fmla="*/ 1391656 h 1437273"/>
                  <a:gd name="connsiteX85" fmla="*/ 1157959 w 1437273"/>
                  <a:gd name="connsiteY85" fmla="*/ 1357269 h 1437273"/>
                  <a:gd name="connsiteX86" fmla="*/ 1122870 w 1437273"/>
                  <a:gd name="connsiteY86" fmla="*/ 1330600 h 1437273"/>
                  <a:gd name="connsiteX87" fmla="*/ 1082867 w 1437273"/>
                  <a:gd name="connsiteY87" fmla="*/ 1312354 h 1437273"/>
                  <a:gd name="connsiteX88" fmla="*/ 1033040 w 1437273"/>
                  <a:gd name="connsiteY88" fmla="*/ 1306038 h 1437273"/>
                  <a:gd name="connsiteX89" fmla="*/ 983213 w 1437273"/>
                  <a:gd name="connsiteY89" fmla="*/ 1312354 h 1437273"/>
                  <a:gd name="connsiteX90" fmla="*/ 943210 w 1437273"/>
                  <a:gd name="connsiteY90" fmla="*/ 1329899 h 1437273"/>
                  <a:gd name="connsiteX91" fmla="*/ 908823 w 1437273"/>
                  <a:gd name="connsiteY91" fmla="*/ 1357269 h 1437273"/>
                  <a:gd name="connsiteX92" fmla="*/ 873031 w 1437273"/>
                  <a:gd name="connsiteY92" fmla="*/ 1391656 h 1437273"/>
                  <a:gd name="connsiteX93" fmla="*/ 89830 w 1437273"/>
                  <a:gd name="connsiteY93" fmla="*/ 1083569 h 1437273"/>
                  <a:gd name="connsiteX94" fmla="*/ 89830 w 1437273"/>
                  <a:gd name="connsiteY94" fmla="*/ 1302529 h 1437273"/>
                  <a:gd name="connsiteX95" fmla="*/ 76495 w 1437273"/>
                  <a:gd name="connsiteY95" fmla="*/ 1334109 h 1437273"/>
                  <a:gd name="connsiteX96" fmla="*/ 44915 w 1437273"/>
                  <a:gd name="connsiteY96" fmla="*/ 1347444 h 1437273"/>
                  <a:gd name="connsiteX97" fmla="*/ 13334 w 1437273"/>
                  <a:gd name="connsiteY97" fmla="*/ 1334109 h 1437273"/>
                  <a:gd name="connsiteX98" fmla="*/ 0 w 1437273"/>
                  <a:gd name="connsiteY98" fmla="*/ 1302529 h 1437273"/>
                  <a:gd name="connsiteX99" fmla="*/ 0 w 1437273"/>
                  <a:gd name="connsiteY99" fmla="*/ 943210 h 1437273"/>
                  <a:gd name="connsiteX100" fmla="*/ 13334 w 1437273"/>
                  <a:gd name="connsiteY100" fmla="*/ 911630 h 1437273"/>
                  <a:gd name="connsiteX101" fmla="*/ 44915 w 1437273"/>
                  <a:gd name="connsiteY101" fmla="*/ 898296 h 1437273"/>
                  <a:gd name="connsiteX102" fmla="*/ 404233 w 1437273"/>
                  <a:gd name="connsiteY102" fmla="*/ 898296 h 1437273"/>
                  <a:gd name="connsiteX103" fmla="*/ 435814 w 1437273"/>
                  <a:gd name="connsiteY103" fmla="*/ 911630 h 1437273"/>
                  <a:gd name="connsiteX104" fmla="*/ 449148 w 1437273"/>
                  <a:gd name="connsiteY104" fmla="*/ 943210 h 1437273"/>
                  <a:gd name="connsiteX105" fmla="*/ 435814 w 1437273"/>
                  <a:gd name="connsiteY105" fmla="*/ 974791 h 1437273"/>
                  <a:gd name="connsiteX106" fmla="*/ 404233 w 1437273"/>
                  <a:gd name="connsiteY106" fmla="*/ 988125 h 1437273"/>
                  <a:gd name="connsiteX107" fmla="*/ 141060 w 1437273"/>
                  <a:gd name="connsiteY107" fmla="*/ 988125 h 1437273"/>
                  <a:gd name="connsiteX108" fmla="*/ 228785 w 1437273"/>
                  <a:gd name="connsiteY108" fmla="*/ 1124273 h 1437273"/>
                  <a:gd name="connsiteX109" fmla="*/ 348090 w 1437273"/>
                  <a:gd name="connsiteY109" fmla="*/ 1233051 h 1437273"/>
                  <a:gd name="connsiteX110" fmla="*/ 491255 w 1437273"/>
                  <a:gd name="connsiteY110" fmla="*/ 1308845 h 1437273"/>
                  <a:gd name="connsiteX111" fmla="*/ 649861 w 1437273"/>
                  <a:gd name="connsiteY111" fmla="*/ 1344636 h 1437273"/>
                  <a:gd name="connsiteX112" fmla="*/ 747410 w 1437273"/>
                  <a:gd name="connsiteY112" fmla="*/ 1436571 h 1437273"/>
                  <a:gd name="connsiteX113" fmla="*/ 728462 w 1437273"/>
                  <a:gd name="connsiteY113" fmla="*/ 1437273 h 1437273"/>
                  <a:gd name="connsiteX114" fmla="*/ 708811 w 1437273"/>
                  <a:gd name="connsiteY114" fmla="*/ 1437273 h 1437273"/>
                  <a:gd name="connsiteX115" fmla="*/ 523538 w 1437273"/>
                  <a:gd name="connsiteY115" fmla="*/ 1412710 h 1437273"/>
                  <a:gd name="connsiteX116" fmla="*/ 352300 w 1437273"/>
                  <a:gd name="connsiteY116" fmla="*/ 1342531 h 1437273"/>
                  <a:gd name="connsiteX117" fmla="*/ 204222 w 1437273"/>
                  <a:gd name="connsiteY117" fmla="*/ 1231648 h 1437273"/>
                  <a:gd name="connsiteX118" fmla="*/ 89830 w 1437273"/>
                  <a:gd name="connsiteY118" fmla="*/ 1083569 h 1437273"/>
                  <a:gd name="connsiteX119" fmla="*/ 1122870 w 1437273"/>
                  <a:gd name="connsiteY119" fmla="*/ 1033040 h 1437273"/>
                  <a:gd name="connsiteX120" fmla="*/ 1115852 w 1437273"/>
                  <a:gd name="connsiteY120" fmla="*/ 998652 h 1437273"/>
                  <a:gd name="connsiteX121" fmla="*/ 1096903 w 1437273"/>
                  <a:gd name="connsiteY121" fmla="*/ 969879 h 1437273"/>
                  <a:gd name="connsiteX122" fmla="*/ 1068130 w 1437273"/>
                  <a:gd name="connsiteY122" fmla="*/ 950228 h 1437273"/>
                  <a:gd name="connsiteX123" fmla="*/ 1033040 w 1437273"/>
                  <a:gd name="connsiteY123" fmla="*/ 943210 h 1437273"/>
                  <a:gd name="connsiteX124" fmla="*/ 997950 w 1437273"/>
                  <a:gd name="connsiteY124" fmla="*/ 950228 h 1437273"/>
                  <a:gd name="connsiteX125" fmla="*/ 969879 w 1437273"/>
                  <a:gd name="connsiteY125" fmla="*/ 969177 h 1437273"/>
                  <a:gd name="connsiteX126" fmla="*/ 950228 w 1437273"/>
                  <a:gd name="connsiteY126" fmla="*/ 997950 h 1437273"/>
                  <a:gd name="connsiteX127" fmla="*/ 943210 w 1437273"/>
                  <a:gd name="connsiteY127" fmla="*/ 1033040 h 1437273"/>
                  <a:gd name="connsiteX128" fmla="*/ 950228 w 1437273"/>
                  <a:gd name="connsiteY128" fmla="*/ 1068130 h 1437273"/>
                  <a:gd name="connsiteX129" fmla="*/ 969177 w 1437273"/>
                  <a:gd name="connsiteY129" fmla="*/ 1096903 h 1437273"/>
                  <a:gd name="connsiteX130" fmla="*/ 997249 w 1437273"/>
                  <a:gd name="connsiteY130" fmla="*/ 1115852 h 1437273"/>
                  <a:gd name="connsiteX131" fmla="*/ 1033040 w 1437273"/>
                  <a:gd name="connsiteY131" fmla="*/ 1122870 h 1437273"/>
                  <a:gd name="connsiteX132" fmla="*/ 1068130 w 1437273"/>
                  <a:gd name="connsiteY132" fmla="*/ 1115852 h 1437273"/>
                  <a:gd name="connsiteX133" fmla="*/ 1096201 w 1437273"/>
                  <a:gd name="connsiteY133" fmla="*/ 1096903 h 1437273"/>
                  <a:gd name="connsiteX134" fmla="*/ 1115852 w 1437273"/>
                  <a:gd name="connsiteY134" fmla="*/ 1068130 h 1437273"/>
                  <a:gd name="connsiteX135" fmla="*/ 1122870 w 1437273"/>
                  <a:gd name="connsiteY135" fmla="*/ 1033040 h 143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Lst>
                <a:rect l="l" t="t" r="r" b="b"/>
                <a:pathLst>
                  <a:path w="1437273" h="1437273">
                    <a:moveTo>
                      <a:pt x="1033040" y="538977"/>
                    </a:moveTo>
                    <a:cubicBezTo>
                      <a:pt x="1020878" y="538977"/>
                      <a:pt x="1010351" y="534533"/>
                      <a:pt x="1001459" y="525643"/>
                    </a:cubicBezTo>
                    <a:cubicBezTo>
                      <a:pt x="992568" y="516754"/>
                      <a:pt x="988125" y="506227"/>
                      <a:pt x="988125" y="494063"/>
                    </a:cubicBezTo>
                    <a:cubicBezTo>
                      <a:pt x="988125" y="481898"/>
                      <a:pt x="992568" y="471372"/>
                      <a:pt x="1001459" y="462482"/>
                    </a:cubicBezTo>
                    <a:cubicBezTo>
                      <a:pt x="1010351" y="453592"/>
                      <a:pt x="1020878" y="449148"/>
                      <a:pt x="1033040" y="449148"/>
                    </a:cubicBezTo>
                    <a:lnTo>
                      <a:pt x="1287089" y="449148"/>
                    </a:lnTo>
                    <a:cubicBezTo>
                      <a:pt x="1261825" y="394408"/>
                      <a:pt x="1229311" y="345049"/>
                      <a:pt x="1189540" y="301069"/>
                    </a:cubicBezTo>
                    <a:cubicBezTo>
                      <a:pt x="1149769" y="257090"/>
                      <a:pt x="1104855" y="219193"/>
                      <a:pt x="1054796" y="187379"/>
                    </a:cubicBezTo>
                    <a:cubicBezTo>
                      <a:pt x="1004737" y="155564"/>
                      <a:pt x="951400" y="131469"/>
                      <a:pt x="894787" y="115094"/>
                    </a:cubicBezTo>
                    <a:cubicBezTo>
                      <a:pt x="838173" y="98719"/>
                      <a:pt x="779461" y="90298"/>
                      <a:pt x="718637" y="89830"/>
                    </a:cubicBezTo>
                    <a:lnTo>
                      <a:pt x="712320" y="89830"/>
                    </a:lnTo>
                    <a:cubicBezTo>
                      <a:pt x="659920" y="89830"/>
                      <a:pt x="608689" y="96614"/>
                      <a:pt x="558628" y="110182"/>
                    </a:cubicBezTo>
                    <a:cubicBezTo>
                      <a:pt x="508567" y="123749"/>
                      <a:pt x="460845" y="142932"/>
                      <a:pt x="415462" y="167729"/>
                    </a:cubicBezTo>
                    <a:cubicBezTo>
                      <a:pt x="370079" y="192525"/>
                      <a:pt x="328206" y="222702"/>
                      <a:pt x="289841" y="258260"/>
                    </a:cubicBezTo>
                    <a:cubicBezTo>
                      <a:pt x="251476" y="293818"/>
                      <a:pt x="218024" y="333352"/>
                      <a:pt x="189484" y="376863"/>
                    </a:cubicBezTo>
                    <a:cubicBezTo>
                      <a:pt x="171706" y="404467"/>
                      <a:pt x="156266" y="433240"/>
                      <a:pt x="143166" y="463184"/>
                    </a:cubicBezTo>
                    <a:cubicBezTo>
                      <a:pt x="139891" y="470670"/>
                      <a:pt x="137083" y="478155"/>
                      <a:pt x="134744" y="485641"/>
                    </a:cubicBezTo>
                    <a:cubicBezTo>
                      <a:pt x="132405" y="493127"/>
                      <a:pt x="129364" y="500847"/>
                      <a:pt x="125621" y="508800"/>
                    </a:cubicBezTo>
                    <a:cubicBezTo>
                      <a:pt x="121410" y="518157"/>
                      <a:pt x="116030" y="525410"/>
                      <a:pt x="109480" y="530556"/>
                    </a:cubicBezTo>
                    <a:cubicBezTo>
                      <a:pt x="102930" y="535702"/>
                      <a:pt x="94274" y="538509"/>
                      <a:pt x="83513" y="538977"/>
                    </a:cubicBezTo>
                    <a:cubicBezTo>
                      <a:pt x="70881" y="538977"/>
                      <a:pt x="60354" y="534767"/>
                      <a:pt x="51933" y="526345"/>
                    </a:cubicBezTo>
                    <a:cubicBezTo>
                      <a:pt x="43511" y="517924"/>
                      <a:pt x="39067" y="507163"/>
                      <a:pt x="38599" y="494063"/>
                    </a:cubicBezTo>
                    <a:cubicBezTo>
                      <a:pt x="38599" y="489384"/>
                      <a:pt x="39300" y="484471"/>
                      <a:pt x="40704" y="479325"/>
                    </a:cubicBezTo>
                    <a:cubicBezTo>
                      <a:pt x="65033" y="409146"/>
                      <a:pt x="99655" y="344814"/>
                      <a:pt x="144569" y="286332"/>
                    </a:cubicBezTo>
                    <a:cubicBezTo>
                      <a:pt x="189484" y="227849"/>
                      <a:pt x="241417" y="177320"/>
                      <a:pt x="300368" y="134744"/>
                    </a:cubicBezTo>
                    <a:cubicBezTo>
                      <a:pt x="359318" y="92169"/>
                      <a:pt x="423883" y="59185"/>
                      <a:pt x="494063" y="35791"/>
                    </a:cubicBezTo>
                    <a:cubicBezTo>
                      <a:pt x="564242" y="12398"/>
                      <a:pt x="636527" y="468"/>
                      <a:pt x="710917" y="0"/>
                    </a:cubicBezTo>
                    <a:cubicBezTo>
                      <a:pt x="776885" y="0"/>
                      <a:pt x="841219" y="8188"/>
                      <a:pt x="903910" y="24563"/>
                    </a:cubicBezTo>
                    <a:cubicBezTo>
                      <a:pt x="966601" y="40938"/>
                      <a:pt x="1025320" y="65267"/>
                      <a:pt x="1080060" y="97549"/>
                    </a:cubicBezTo>
                    <a:cubicBezTo>
                      <a:pt x="1134800" y="129832"/>
                      <a:pt x="1185098" y="168664"/>
                      <a:pt x="1230946" y="214047"/>
                    </a:cubicBezTo>
                    <a:cubicBezTo>
                      <a:pt x="1276794" y="259430"/>
                      <a:pt x="1315631" y="311596"/>
                      <a:pt x="1347444" y="370547"/>
                    </a:cubicBezTo>
                    <a:lnTo>
                      <a:pt x="1347444" y="134744"/>
                    </a:lnTo>
                    <a:cubicBezTo>
                      <a:pt x="1347444" y="122580"/>
                      <a:pt x="1351886" y="112053"/>
                      <a:pt x="1360778" y="103164"/>
                    </a:cubicBezTo>
                    <a:cubicBezTo>
                      <a:pt x="1369669" y="94274"/>
                      <a:pt x="1380196" y="89830"/>
                      <a:pt x="1392358" y="89830"/>
                    </a:cubicBezTo>
                    <a:cubicBezTo>
                      <a:pt x="1404520" y="89830"/>
                      <a:pt x="1415047" y="94274"/>
                      <a:pt x="1423939" y="103164"/>
                    </a:cubicBezTo>
                    <a:cubicBezTo>
                      <a:pt x="1432831" y="112053"/>
                      <a:pt x="1437273" y="122580"/>
                      <a:pt x="1437273" y="134744"/>
                    </a:cubicBezTo>
                    <a:lnTo>
                      <a:pt x="1437273" y="494063"/>
                    </a:lnTo>
                    <a:cubicBezTo>
                      <a:pt x="1437273" y="506227"/>
                      <a:pt x="1432831" y="516754"/>
                      <a:pt x="1423939" y="525643"/>
                    </a:cubicBezTo>
                    <a:cubicBezTo>
                      <a:pt x="1415047" y="534533"/>
                      <a:pt x="1404520" y="538977"/>
                      <a:pt x="1392358" y="538977"/>
                    </a:cubicBezTo>
                    <a:lnTo>
                      <a:pt x="1033040" y="538977"/>
                    </a:lnTo>
                    <a:close/>
                    <a:moveTo>
                      <a:pt x="873031" y="1391656"/>
                    </a:moveTo>
                    <a:cubicBezTo>
                      <a:pt x="846363" y="1380428"/>
                      <a:pt x="820165" y="1366160"/>
                      <a:pt x="794430" y="1348847"/>
                    </a:cubicBezTo>
                    <a:cubicBezTo>
                      <a:pt x="798641" y="1333878"/>
                      <a:pt x="802620" y="1319372"/>
                      <a:pt x="806361" y="1305336"/>
                    </a:cubicBezTo>
                    <a:cubicBezTo>
                      <a:pt x="810101" y="1291300"/>
                      <a:pt x="812207" y="1276331"/>
                      <a:pt x="812677" y="1260421"/>
                    </a:cubicBezTo>
                    <a:cubicBezTo>
                      <a:pt x="812677" y="1239838"/>
                      <a:pt x="809168" y="1220187"/>
                      <a:pt x="802150" y="1201470"/>
                    </a:cubicBezTo>
                    <a:cubicBezTo>
                      <a:pt x="795132" y="1182754"/>
                      <a:pt x="785538" y="1165447"/>
                      <a:pt x="773376" y="1149538"/>
                    </a:cubicBezTo>
                    <a:cubicBezTo>
                      <a:pt x="761214" y="1133628"/>
                      <a:pt x="746708" y="1120533"/>
                      <a:pt x="729865" y="1110237"/>
                    </a:cubicBezTo>
                    <a:cubicBezTo>
                      <a:pt x="713022" y="1099942"/>
                      <a:pt x="694542" y="1091991"/>
                      <a:pt x="674424" y="1086376"/>
                    </a:cubicBezTo>
                    <a:lnTo>
                      <a:pt x="630912" y="1076551"/>
                    </a:lnTo>
                    <a:cubicBezTo>
                      <a:pt x="629509" y="1062045"/>
                      <a:pt x="628807" y="1047546"/>
                      <a:pt x="628807" y="1033040"/>
                    </a:cubicBezTo>
                    <a:cubicBezTo>
                      <a:pt x="628807" y="1019004"/>
                      <a:pt x="629509" y="1004498"/>
                      <a:pt x="630912" y="989529"/>
                    </a:cubicBezTo>
                    <a:lnTo>
                      <a:pt x="674424" y="979704"/>
                    </a:lnTo>
                    <a:cubicBezTo>
                      <a:pt x="694542" y="975023"/>
                      <a:pt x="713022" y="967303"/>
                      <a:pt x="729865" y="956545"/>
                    </a:cubicBezTo>
                    <a:cubicBezTo>
                      <a:pt x="746708" y="945786"/>
                      <a:pt x="761214" y="932452"/>
                      <a:pt x="773376" y="916542"/>
                    </a:cubicBezTo>
                    <a:cubicBezTo>
                      <a:pt x="785538" y="900633"/>
                      <a:pt x="795132" y="883558"/>
                      <a:pt x="802150" y="865311"/>
                    </a:cubicBezTo>
                    <a:cubicBezTo>
                      <a:pt x="809168" y="847065"/>
                      <a:pt x="812677" y="827183"/>
                      <a:pt x="812677" y="805659"/>
                    </a:cubicBezTo>
                    <a:cubicBezTo>
                      <a:pt x="812677" y="790219"/>
                      <a:pt x="810803" y="775482"/>
                      <a:pt x="807063" y="761446"/>
                    </a:cubicBezTo>
                    <a:cubicBezTo>
                      <a:pt x="803322" y="747410"/>
                      <a:pt x="799111" y="732672"/>
                      <a:pt x="794430" y="717233"/>
                    </a:cubicBezTo>
                    <a:cubicBezTo>
                      <a:pt x="820165" y="699922"/>
                      <a:pt x="846363" y="685652"/>
                      <a:pt x="873031" y="674424"/>
                    </a:cubicBezTo>
                    <a:cubicBezTo>
                      <a:pt x="885663" y="687056"/>
                      <a:pt x="897362" y="698518"/>
                      <a:pt x="908121" y="708811"/>
                    </a:cubicBezTo>
                    <a:cubicBezTo>
                      <a:pt x="918879" y="719107"/>
                      <a:pt x="930578" y="727991"/>
                      <a:pt x="943210" y="735480"/>
                    </a:cubicBezTo>
                    <a:cubicBezTo>
                      <a:pt x="955843" y="742968"/>
                      <a:pt x="969177" y="749045"/>
                      <a:pt x="983213" y="753726"/>
                    </a:cubicBezTo>
                    <a:cubicBezTo>
                      <a:pt x="997249" y="758407"/>
                      <a:pt x="1013860" y="760513"/>
                      <a:pt x="1033040" y="760042"/>
                    </a:cubicBezTo>
                    <a:cubicBezTo>
                      <a:pt x="1051757" y="760042"/>
                      <a:pt x="1068361" y="757937"/>
                      <a:pt x="1082867" y="753726"/>
                    </a:cubicBezTo>
                    <a:cubicBezTo>
                      <a:pt x="1097373" y="749515"/>
                      <a:pt x="1110708" y="743670"/>
                      <a:pt x="1122870" y="736181"/>
                    </a:cubicBezTo>
                    <a:cubicBezTo>
                      <a:pt x="1135032" y="728693"/>
                      <a:pt x="1146499" y="719570"/>
                      <a:pt x="1157257" y="708811"/>
                    </a:cubicBezTo>
                    <a:cubicBezTo>
                      <a:pt x="1168016" y="698051"/>
                      <a:pt x="1179946" y="686588"/>
                      <a:pt x="1193049" y="674424"/>
                    </a:cubicBezTo>
                    <a:cubicBezTo>
                      <a:pt x="1219717" y="685652"/>
                      <a:pt x="1245915" y="699922"/>
                      <a:pt x="1271650" y="717233"/>
                    </a:cubicBezTo>
                    <a:cubicBezTo>
                      <a:pt x="1267439" y="732202"/>
                      <a:pt x="1263460" y="746708"/>
                      <a:pt x="1259719" y="760744"/>
                    </a:cubicBezTo>
                    <a:cubicBezTo>
                      <a:pt x="1255979" y="774780"/>
                      <a:pt x="1253873" y="789749"/>
                      <a:pt x="1253403" y="805659"/>
                    </a:cubicBezTo>
                    <a:cubicBezTo>
                      <a:pt x="1253403" y="826242"/>
                      <a:pt x="1256681" y="845893"/>
                      <a:pt x="1263228" y="864610"/>
                    </a:cubicBezTo>
                    <a:cubicBezTo>
                      <a:pt x="1269776" y="883326"/>
                      <a:pt x="1279370" y="900633"/>
                      <a:pt x="1292002" y="916542"/>
                    </a:cubicBezTo>
                    <a:cubicBezTo>
                      <a:pt x="1304634" y="932452"/>
                      <a:pt x="1319372" y="945547"/>
                      <a:pt x="1336215" y="955843"/>
                    </a:cubicBezTo>
                    <a:cubicBezTo>
                      <a:pt x="1353058" y="966138"/>
                      <a:pt x="1371536" y="974089"/>
                      <a:pt x="1391656" y="979704"/>
                    </a:cubicBezTo>
                    <a:lnTo>
                      <a:pt x="1435168" y="989529"/>
                    </a:lnTo>
                    <a:cubicBezTo>
                      <a:pt x="1436571" y="1004498"/>
                      <a:pt x="1437273" y="1019004"/>
                      <a:pt x="1437273" y="1033040"/>
                    </a:cubicBezTo>
                    <a:cubicBezTo>
                      <a:pt x="1437273" y="1047546"/>
                      <a:pt x="1436571" y="1062045"/>
                      <a:pt x="1435168" y="1076551"/>
                    </a:cubicBezTo>
                    <a:lnTo>
                      <a:pt x="1391656" y="1086376"/>
                    </a:lnTo>
                    <a:cubicBezTo>
                      <a:pt x="1371536" y="1091057"/>
                      <a:pt x="1353058" y="1098777"/>
                      <a:pt x="1336215" y="1109536"/>
                    </a:cubicBezTo>
                    <a:cubicBezTo>
                      <a:pt x="1319372" y="1120294"/>
                      <a:pt x="1304866" y="1133628"/>
                      <a:pt x="1292704" y="1149538"/>
                    </a:cubicBezTo>
                    <a:cubicBezTo>
                      <a:pt x="1280542" y="1165447"/>
                      <a:pt x="1270948" y="1182522"/>
                      <a:pt x="1263930" y="1200769"/>
                    </a:cubicBezTo>
                    <a:cubicBezTo>
                      <a:pt x="1256912" y="1219015"/>
                      <a:pt x="1253403" y="1238897"/>
                      <a:pt x="1253403" y="1260421"/>
                    </a:cubicBezTo>
                    <a:cubicBezTo>
                      <a:pt x="1253403" y="1275861"/>
                      <a:pt x="1255277" y="1290598"/>
                      <a:pt x="1259018" y="1304634"/>
                    </a:cubicBezTo>
                    <a:cubicBezTo>
                      <a:pt x="1262758" y="1318670"/>
                      <a:pt x="1266969" y="1333408"/>
                      <a:pt x="1271650" y="1348847"/>
                    </a:cubicBezTo>
                    <a:cubicBezTo>
                      <a:pt x="1245915" y="1366160"/>
                      <a:pt x="1219717" y="1380428"/>
                      <a:pt x="1193049" y="1391656"/>
                    </a:cubicBezTo>
                    <a:cubicBezTo>
                      <a:pt x="1180417" y="1379024"/>
                      <a:pt x="1168718" y="1367564"/>
                      <a:pt x="1157959" y="1357269"/>
                    </a:cubicBezTo>
                    <a:cubicBezTo>
                      <a:pt x="1147201" y="1346973"/>
                      <a:pt x="1135502" y="1338089"/>
                      <a:pt x="1122870" y="1330600"/>
                    </a:cubicBezTo>
                    <a:cubicBezTo>
                      <a:pt x="1110237" y="1323112"/>
                      <a:pt x="1096903" y="1317035"/>
                      <a:pt x="1082867" y="1312354"/>
                    </a:cubicBezTo>
                    <a:cubicBezTo>
                      <a:pt x="1068831" y="1307673"/>
                      <a:pt x="1052220" y="1305567"/>
                      <a:pt x="1033040" y="1306038"/>
                    </a:cubicBezTo>
                    <a:cubicBezTo>
                      <a:pt x="1013860" y="1306038"/>
                      <a:pt x="997249" y="1308143"/>
                      <a:pt x="983213" y="1312354"/>
                    </a:cubicBezTo>
                    <a:cubicBezTo>
                      <a:pt x="969177" y="1316565"/>
                      <a:pt x="955843" y="1322410"/>
                      <a:pt x="943210" y="1329899"/>
                    </a:cubicBezTo>
                    <a:cubicBezTo>
                      <a:pt x="930578" y="1337387"/>
                      <a:pt x="919118" y="1346510"/>
                      <a:pt x="908823" y="1357269"/>
                    </a:cubicBezTo>
                    <a:cubicBezTo>
                      <a:pt x="898527" y="1368027"/>
                      <a:pt x="886597" y="1379494"/>
                      <a:pt x="873031" y="1391656"/>
                    </a:cubicBezTo>
                    <a:close/>
                    <a:moveTo>
                      <a:pt x="89830" y="1083569"/>
                    </a:moveTo>
                    <a:lnTo>
                      <a:pt x="89830" y="1302529"/>
                    </a:lnTo>
                    <a:cubicBezTo>
                      <a:pt x="89830" y="1314691"/>
                      <a:pt x="85385" y="1325218"/>
                      <a:pt x="76495" y="1334109"/>
                    </a:cubicBezTo>
                    <a:cubicBezTo>
                      <a:pt x="67606" y="1343001"/>
                      <a:pt x="57079" y="1347444"/>
                      <a:pt x="44915" y="1347444"/>
                    </a:cubicBezTo>
                    <a:cubicBezTo>
                      <a:pt x="32750" y="1347444"/>
                      <a:pt x="22223" y="1343001"/>
                      <a:pt x="13334" y="1334109"/>
                    </a:cubicBezTo>
                    <a:cubicBezTo>
                      <a:pt x="4445" y="1325218"/>
                      <a:pt x="0" y="1314691"/>
                      <a:pt x="0" y="1302529"/>
                    </a:cubicBezTo>
                    <a:lnTo>
                      <a:pt x="0" y="943210"/>
                    </a:lnTo>
                    <a:cubicBezTo>
                      <a:pt x="0" y="931048"/>
                      <a:pt x="4445" y="920521"/>
                      <a:pt x="13334" y="911630"/>
                    </a:cubicBezTo>
                    <a:cubicBezTo>
                      <a:pt x="22223" y="902738"/>
                      <a:pt x="32750" y="898296"/>
                      <a:pt x="44915" y="898296"/>
                    </a:cubicBezTo>
                    <a:lnTo>
                      <a:pt x="404233" y="898296"/>
                    </a:lnTo>
                    <a:cubicBezTo>
                      <a:pt x="416397" y="898296"/>
                      <a:pt x="426924" y="902738"/>
                      <a:pt x="435814" y="911630"/>
                    </a:cubicBezTo>
                    <a:cubicBezTo>
                      <a:pt x="444703" y="920521"/>
                      <a:pt x="449148" y="931048"/>
                      <a:pt x="449148" y="943210"/>
                    </a:cubicBezTo>
                    <a:cubicBezTo>
                      <a:pt x="449148" y="955372"/>
                      <a:pt x="444703" y="965899"/>
                      <a:pt x="435814" y="974791"/>
                    </a:cubicBezTo>
                    <a:cubicBezTo>
                      <a:pt x="426924" y="983683"/>
                      <a:pt x="416397" y="988125"/>
                      <a:pt x="404233" y="988125"/>
                    </a:cubicBezTo>
                    <a:lnTo>
                      <a:pt x="141060" y="988125"/>
                    </a:lnTo>
                    <a:cubicBezTo>
                      <a:pt x="163986" y="1037251"/>
                      <a:pt x="193227" y="1082636"/>
                      <a:pt x="228785" y="1124273"/>
                    </a:cubicBezTo>
                    <a:cubicBezTo>
                      <a:pt x="264342" y="1165911"/>
                      <a:pt x="304110" y="1202172"/>
                      <a:pt x="348090" y="1233051"/>
                    </a:cubicBezTo>
                    <a:cubicBezTo>
                      <a:pt x="392069" y="1263930"/>
                      <a:pt x="439791" y="1289195"/>
                      <a:pt x="491255" y="1308845"/>
                    </a:cubicBezTo>
                    <a:cubicBezTo>
                      <a:pt x="542720" y="1328495"/>
                      <a:pt x="595589" y="1340426"/>
                      <a:pt x="649861" y="1344636"/>
                    </a:cubicBezTo>
                    <a:cubicBezTo>
                      <a:pt x="677933" y="1379726"/>
                      <a:pt x="710447" y="1410373"/>
                      <a:pt x="747410" y="1436571"/>
                    </a:cubicBezTo>
                    <a:cubicBezTo>
                      <a:pt x="740862" y="1437042"/>
                      <a:pt x="734546" y="1437273"/>
                      <a:pt x="728462" y="1437273"/>
                    </a:cubicBezTo>
                    <a:cubicBezTo>
                      <a:pt x="722377" y="1437273"/>
                      <a:pt x="715829" y="1437273"/>
                      <a:pt x="708811" y="1437273"/>
                    </a:cubicBezTo>
                    <a:cubicBezTo>
                      <a:pt x="645650" y="1437273"/>
                      <a:pt x="583892" y="1429083"/>
                      <a:pt x="523538" y="1412710"/>
                    </a:cubicBezTo>
                    <a:cubicBezTo>
                      <a:pt x="463184" y="1396337"/>
                      <a:pt x="406105" y="1372940"/>
                      <a:pt x="352300" y="1342531"/>
                    </a:cubicBezTo>
                    <a:cubicBezTo>
                      <a:pt x="298496" y="1312122"/>
                      <a:pt x="249137" y="1275159"/>
                      <a:pt x="204222" y="1231648"/>
                    </a:cubicBezTo>
                    <a:cubicBezTo>
                      <a:pt x="159307" y="1188136"/>
                      <a:pt x="121177" y="1138779"/>
                      <a:pt x="89830" y="1083569"/>
                    </a:cubicBezTo>
                    <a:close/>
                    <a:moveTo>
                      <a:pt x="1122870" y="1033040"/>
                    </a:moveTo>
                    <a:cubicBezTo>
                      <a:pt x="1122870" y="1020878"/>
                      <a:pt x="1120533" y="1009411"/>
                      <a:pt x="1115852" y="998652"/>
                    </a:cubicBezTo>
                    <a:cubicBezTo>
                      <a:pt x="1111171" y="987894"/>
                      <a:pt x="1104855" y="978300"/>
                      <a:pt x="1096903" y="969879"/>
                    </a:cubicBezTo>
                    <a:cubicBezTo>
                      <a:pt x="1088952" y="961457"/>
                      <a:pt x="1079358" y="954909"/>
                      <a:pt x="1068130" y="950228"/>
                    </a:cubicBezTo>
                    <a:cubicBezTo>
                      <a:pt x="1056901" y="945547"/>
                      <a:pt x="1045202" y="943210"/>
                      <a:pt x="1033040" y="943210"/>
                    </a:cubicBezTo>
                    <a:cubicBezTo>
                      <a:pt x="1020408" y="943210"/>
                      <a:pt x="1008709" y="945547"/>
                      <a:pt x="997950" y="950228"/>
                    </a:cubicBezTo>
                    <a:cubicBezTo>
                      <a:pt x="987192" y="954909"/>
                      <a:pt x="977830" y="961226"/>
                      <a:pt x="969879" y="969177"/>
                    </a:cubicBezTo>
                    <a:cubicBezTo>
                      <a:pt x="961927" y="977128"/>
                      <a:pt x="955372" y="986722"/>
                      <a:pt x="950228" y="997950"/>
                    </a:cubicBezTo>
                    <a:cubicBezTo>
                      <a:pt x="945084" y="1009179"/>
                      <a:pt x="942740" y="1020878"/>
                      <a:pt x="943210" y="1033040"/>
                    </a:cubicBezTo>
                    <a:cubicBezTo>
                      <a:pt x="943210" y="1045672"/>
                      <a:pt x="945547" y="1057371"/>
                      <a:pt x="950228" y="1068130"/>
                    </a:cubicBezTo>
                    <a:cubicBezTo>
                      <a:pt x="954909" y="1078888"/>
                      <a:pt x="961226" y="1088482"/>
                      <a:pt x="969177" y="1096903"/>
                    </a:cubicBezTo>
                    <a:cubicBezTo>
                      <a:pt x="977128" y="1105325"/>
                      <a:pt x="986490" y="1111641"/>
                      <a:pt x="997249" y="1115852"/>
                    </a:cubicBezTo>
                    <a:cubicBezTo>
                      <a:pt x="1008007" y="1120062"/>
                      <a:pt x="1019937" y="1122399"/>
                      <a:pt x="1033040" y="1122870"/>
                    </a:cubicBezTo>
                    <a:cubicBezTo>
                      <a:pt x="1045672" y="1122870"/>
                      <a:pt x="1057371" y="1120533"/>
                      <a:pt x="1068130" y="1115852"/>
                    </a:cubicBezTo>
                    <a:cubicBezTo>
                      <a:pt x="1078888" y="1111171"/>
                      <a:pt x="1088250" y="1104855"/>
                      <a:pt x="1096201" y="1096903"/>
                    </a:cubicBezTo>
                    <a:cubicBezTo>
                      <a:pt x="1104153" y="1088952"/>
                      <a:pt x="1110708" y="1079358"/>
                      <a:pt x="1115852" y="1068130"/>
                    </a:cubicBezTo>
                    <a:cubicBezTo>
                      <a:pt x="1120996" y="1056901"/>
                      <a:pt x="1123340" y="1045202"/>
                      <a:pt x="1122870" y="1033040"/>
                    </a:cubicBez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Calibri" panose="020F0502020204030204"/>
                  <a:ea typeface="+mn-ea"/>
                  <a:cs typeface="Segoe UI" pitchFamily="34" charset="0"/>
                </a:endParaRPr>
              </a:p>
            </p:txBody>
          </p:sp>
          <p:sp>
            <p:nvSpPr>
              <p:cNvPr id="46" name="Graphic 14">
                <a:extLst>
                  <a:ext uri="{FF2B5EF4-FFF2-40B4-BE49-F238E27FC236}">
                    <a16:creationId xmlns:a16="http://schemas.microsoft.com/office/drawing/2014/main" id="{9069B920-DCA0-EF59-79BA-735792D55C82}"/>
                  </a:ext>
                  <a:ext uri="{C183D7F6-B498-43B3-948B-1728B52AA6E4}">
                    <adec:decorative xmlns:adec="http://schemas.microsoft.com/office/drawing/2017/decorative" val="1"/>
                  </a:ext>
                </a:extLst>
              </p:cNvPr>
              <p:cNvSpPr>
                <a:spLocks noChangeAspect="1"/>
              </p:cNvSpPr>
              <p:nvPr/>
            </p:nvSpPr>
            <p:spPr>
              <a:xfrm>
                <a:off x="9154001" y="3301038"/>
                <a:ext cx="548640" cy="548640"/>
              </a:xfrm>
              <a:custGeom>
                <a:avLst/>
                <a:gdLst>
                  <a:gd name="connsiteX0" fmla="*/ 23577 w 380532"/>
                  <a:gd name="connsiteY0" fmla="*/ 171215 h 380532"/>
                  <a:gd name="connsiteX1" fmla="*/ 707 w 380532"/>
                  <a:gd name="connsiteY1" fmla="*/ 171215 h 380532"/>
                  <a:gd name="connsiteX2" fmla="*/ 171215 w 380532"/>
                  <a:gd name="connsiteY2" fmla="*/ 707 h 380532"/>
                  <a:gd name="connsiteX3" fmla="*/ 171215 w 380532"/>
                  <a:gd name="connsiteY3" fmla="*/ 23579 h 380532"/>
                  <a:gd name="connsiteX4" fmla="*/ 185503 w 380532"/>
                  <a:gd name="connsiteY4" fmla="*/ 37866 h 380532"/>
                  <a:gd name="connsiteX5" fmla="*/ 199790 w 380532"/>
                  <a:gd name="connsiteY5" fmla="*/ 23579 h 380532"/>
                  <a:gd name="connsiteX6" fmla="*/ 199790 w 380532"/>
                  <a:gd name="connsiteY6" fmla="*/ 0 h 380532"/>
                  <a:gd name="connsiteX7" fmla="*/ 379826 w 380532"/>
                  <a:gd name="connsiteY7" fmla="*/ 171215 h 380532"/>
                  <a:gd name="connsiteX8" fmla="*/ 356953 w 380532"/>
                  <a:gd name="connsiteY8" fmla="*/ 171215 h 380532"/>
                  <a:gd name="connsiteX9" fmla="*/ 342665 w 380532"/>
                  <a:gd name="connsiteY9" fmla="*/ 185503 h 380532"/>
                  <a:gd name="connsiteX10" fmla="*/ 356953 w 380532"/>
                  <a:gd name="connsiteY10" fmla="*/ 199790 h 380532"/>
                  <a:gd name="connsiteX11" fmla="*/ 380533 w 380532"/>
                  <a:gd name="connsiteY11" fmla="*/ 199790 h 380532"/>
                  <a:gd name="connsiteX12" fmla="*/ 199790 w 380532"/>
                  <a:gd name="connsiteY12" fmla="*/ 380533 h 380532"/>
                  <a:gd name="connsiteX13" fmla="*/ 199790 w 380532"/>
                  <a:gd name="connsiteY13" fmla="*/ 356953 h 380532"/>
                  <a:gd name="connsiteX14" fmla="*/ 185503 w 380532"/>
                  <a:gd name="connsiteY14" fmla="*/ 342665 h 380532"/>
                  <a:gd name="connsiteX15" fmla="*/ 171215 w 380532"/>
                  <a:gd name="connsiteY15" fmla="*/ 356953 h 380532"/>
                  <a:gd name="connsiteX16" fmla="*/ 171215 w 380532"/>
                  <a:gd name="connsiteY16" fmla="*/ 379826 h 380532"/>
                  <a:gd name="connsiteX17" fmla="*/ 0 w 380532"/>
                  <a:gd name="connsiteY17" fmla="*/ 199790 h 380532"/>
                  <a:gd name="connsiteX18" fmla="*/ 23577 w 380532"/>
                  <a:gd name="connsiteY18" fmla="*/ 199790 h 380532"/>
                  <a:gd name="connsiteX19" fmla="*/ 37865 w 380532"/>
                  <a:gd name="connsiteY19" fmla="*/ 185503 h 380532"/>
                  <a:gd name="connsiteX20" fmla="*/ 23577 w 380532"/>
                  <a:gd name="connsiteY20" fmla="*/ 171215 h 380532"/>
                  <a:gd name="connsiteX21" fmla="*/ 240820 w 380532"/>
                  <a:gd name="connsiteY21" fmla="*/ 181232 h 380532"/>
                  <a:gd name="connsiteX22" fmla="*/ 198990 w 380532"/>
                  <a:gd name="connsiteY22" fmla="*/ 140462 h 380532"/>
                  <a:gd name="connsiteX23" fmla="*/ 122253 w 380532"/>
                  <a:gd name="connsiteY23" fmla="*/ 109883 h 380532"/>
                  <a:gd name="connsiteX24" fmla="*/ 109879 w 380532"/>
                  <a:gd name="connsiteY24" fmla="*/ 122258 h 380532"/>
                  <a:gd name="connsiteX25" fmla="*/ 140459 w 380532"/>
                  <a:gd name="connsiteY25" fmla="*/ 198994 h 380532"/>
                  <a:gd name="connsiteX26" fmla="*/ 181228 w 380532"/>
                  <a:gd name="connsiteY26" fmla="*/ 240822 h 380532"/>
                  <a:gd name="connsiteX27" fmla="*/ 263627 w 380532"/>
                  <a:gd name="connsiteY27" fmla="*/ 276137 h 380532"/>
                  <a:gd name="connsiteX28" fmla="*/ 276135 w 380532"/>
                  <a:gd name="connsiteY28" fmla="*/ 263631 h 380532"/>
                  <a:gd name="connsiteX29" fmla="*/ 240820 w 380532"/>
                  <a:gd name="connsiteY29" fmla="*/ 181232 h 380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80532" h="380532">
                    <a:moveTo>
                      <a:pt x="23577" y="171215"/>
                    </a:moveTo>
                    <a:lnTo>
                      <a:pt x="707" y="171215"/>
                    </a:lnTo>
                    <a:cubicBezTo>
                      <a:pt x="9642" y="81216"/>
                      <a:pt x="81216" y="9642"/>
                      <a:pt x="171215" y="707"/>
                    </a:cubicBezTo>
                    <a:lnTo>
                      <a:pt x="171215" y="23579"/>
                    </a:lnTo>
                    <a:cubicBezTo>
                      <a:pt x="171215" y="31469"/>
                      <a:pt x="177612" y="37866"/>
                      <a:pt x="185503" y="37866"/>
                    </a:cubicBezTo>
                    <a:cubicBezTo>
                      <a:pt x="193393" y="37866"/>
                      <a:pt x="199790" y="31469"/>
                      <a:pt x="199790" y="23579"/>
                    </a:cubicBezTo>
                    <a:lnTo>
                      <a:pt x="199790" y="0"/>
                    </a:lnTo>
                    <a:cubicBezTo>
                      <a:pt x="294225" y="4650"/>
                      <a:pt x="370577" y="78063"/>
                      <a:pt x="379826" y="171215"/>
                    </a:cubicBezTo>
                    <a:lnTo>
                      <a:pt x="356953" y="171215"/>
                    </a:lnTo>
                    <a:cubicBezTo>
                      <a:pt x="349062" y="171215"/>
                      <a:pt x="342665" y="177612"/>
                      <a:pt x="342665" y="185503"/>
                    </a:cubicBezTo>
                    <a:cubicBezTo>
                      <a:pt x="342665" y="193393"/>
                      <a:pt x="349062" y="199790"/>
                      <a:pt x="356953" y="199790"/>
                    </a:cubicBezTo>
                    <a:lnTo>
                      <a:pt x="380533" y="199790"/>
                    </a:lnTo>
                    <a:cubicBezTo>
                      <a:pt x="375725" y="297422"/>
                      <a:pt x="297422" y="375725"/>
                      <a:pt x="199790" y="380533"/>
                    </a:cubicBezTo>
                    <a:lnTo>
                      <a:pt x="199790" y="356953"/>
                    </a:lnTo>
                    <a:cubicBezTo>
                      <a:pt x="199790" y="349062"/>
                      <a:pt x="193393" y="342665"/>
                      <a:pt x="185503" y="342665"/>
                    </a:cubicBezTo>
                    <a:cubicBezTo>
                      <a:pt x="177612" y="342665"/>
                      <a:pt x="171215" y="349062"/>
                      <a:pt x="171215" y="356953"/>
                    </a:cubicBezTo>
                    <a:lnTo>
                      <a:pt x="171215" y="379826"/>
                    </a:lnTo>
                    <a:cubicBezTo>
                      <a:pt x="78063" y="370577"/>
                      <a:pt x="4650" y="294225"/>
                      <a:pt x="0" y="199790"/>
                    </a:cubicBezTo>
                    <a:lnTo>
                      <a:pt x="23577" y="199790"/>
                    </a:lnTo>
                    <a:cubicBezTo>
                      <a:pt x="31468" y="199790"/>
                      <a:pt x="37865" y="193393"/>
                      <a:pt x="37865" y="185503"/>
                    </a:cubicBezTo>
                    <a:cubicBezTo>
                      <a:pt x="37865" y="177612"/>
                      <a:pt x="31468" y="171215"/>
                      <a:pt x="23577" y="171215"/>
                    </a:cubicBezTo>
                    <a:close/>
                    <a:moveTo>
                      <a:pt x="240820" y="181232"/>
                    </a:moveTo>
                    <a:cubicBezTo>
                      <a:pt x="232846" y="162624"/>
                      <a:pt x="217796" y="147955"/>
                      <a:pt x="198990" y="140462"/>
                    </a:cubicBezTo>
                    <a:lnTo>
                      <a:pt x="122253" y="109883"/>
                    </a:lnTo>
                    <a:cubicBezTo>
                      <a:pt x="114485" y="106788"/>
                      <a:pt x="106783" y="114489"/>
                      <a:pt x="109879" y="122258"/>
                    </a:cubicBezTo>
                    <a:lnTo>
                      <a:pt x="140459" y="198994"/>
                    </a:lnTo>
                    <a:cubicBezTo>
                      <a:pt x="147953" y="217798"/>
                      <a:pt x="162622" y="232848"/>
                      <a:pt x="181228" y="240822"/>
                    </a:cubicBezTo>
                    <a:lnTo>
                      <a:pt x="263627" y="276137"/>
                    </a:lnTo>
                    <a:cubicBezTo>
                      <a:pt x="271531" y="279524"/>
                      <a:pt x="279522" y="271533"/>
                      <a:pt x="276135" y="263631"/>
                    </a:cubicBezTo>
                    <a:lnTo>
                      <a:pt x="240820" y="181232"/>
                    </a:ln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Calibri" panose="020F0502020204030204"/>
                  <a:ea typeface="+mn-ea"/>
                  <a:cs typeface="Segoe UI" pitchFamily="34" charset="0"/>
                </a:endParaRPr>
              </a:p>
            </p:txBody>
          </p:sp>
          <p:sp>
            <p:nvSpPr>
              <p:cNvPr id="47" name="Graphic 73">
                <a:extLst>
                  <a:ext uri="{FF2B5EF4-FFF2-40B4-BE49-F238E27FC236}">
                    <a16:creationId xmlns:a16="http://schemas.microsoft.com/office/drawing/2014/main" id="{17B9FFB2-D971-4CE7-1748-27C8B46C68C0}"/>
                  </a:ext>
                  <a:ext uri="{C183D7F6-B498-43B3-948B-1728B52AA6E4}">
                    <adec:decorative xmlns:adec="http://schemas.microsoft.com/office/drawing/2017/decorative" val="1"/>
                  </a:ext>
                </a:extLst>
              </p:cNvPr>
              <p:cNvSpPr>
                <a:spLocks noChangeAspect="1"/>
              </p:cNvSpPr>
              <p:nvPr/>
            </p:nvSpPr>
            <p:spPr>
              <a:xfrm>
                <a:off x="6931438" y="3301038"/>
                <a:ext cx="548640" cy="548640"/>
              </a:xfrm>
              <a:custGeom>
                <a:avLst/>
                <a:gdLst>
                  <a:gd name="connsiteX0" fmla="*/ 247650 w 342900"/>
                  <a:gd name="connsiteY0" fmla="*/ 0 h 342900"/>
                  <a:gd name="connsiteX1" fmla="*/ 190500 w 342900"/>
                  <a:gd name="connsiteY1" fmla="*/ 57150 h 342900"/>
                  <a:gd name="connsiteX2" fmla="*/ 190500 w 342900"/>
                  <a:gd name="connsiteY2" fmla="*/ 95250 h 342900"/>
                  <a:gd name="connsiteX3" fmla="*/ 247650 w 342900"/>
                  <a:gd name="connsiteY3" fmla="*/ 152400 h 342900"/>
                  <a:gd name="connsiteX4" fmla="*/ 285750 w 342900"/>
                  <a:gd name="connsiteY4" fmla="*/ 152400 h 342900"/>
                  <a:gd name="connsiteX5" fmla="*/ 342900 w 342900"/>
                  <a:gd name="connsiteY5" fmla="*/ 95250 h 342900"/>
                  <a:gd name="connsiteX6" fmla="*/ 342900 w 342900"/>
                  <a:gd name="connsiteY6" fmla="*/ 57150 h 342900"/>
                  <a:gd name="connsiteX7" fmla="*/ 285750 w 342900"/>
                  <a:gd name="connsiteY7" fmla="*/ 0 h 342900"/>
                  <a:gd name="connsiteX8" fmla="*/ 247650 w 342900"/>
                  <a:gd name="connsiteY8" fmla="*/ 0 h 342900"/>
                  <a:gd name="connsiteX9" fmla="*/ 48583 w 342900"/>
                  <a:gd name="connsiteY9" fmla="*/ 17115 h 342900"/>
                  <a:gd name="connsiteX10" fmla="*/ 103817 w 342900"/>
                  <a:gd name="connsiteY10" fmla="*/ 17115 h 342900"/>
                  <a:gd name="connsiteX11" fmla="*/ 149002 w 342900"/>
                  <a:gd name="connsiteY11" fmla="*/ 106952 h 342900"/>
                  <a:gd name="connsiteX12" fmla="*/ 121385 w 342900"/>
                  <a:gd name="connsiteY12" fmla="*/ 152400 h 342900"/>
                  <a:gd name="connsiteX13" fmla="*/ 31016 w 342900"/>
                  <a:gd name="connsiteY13" fmla="*/ 152400 h 342900"/>
                  <a:gd name="connsiteX14" fmla="*/ 3399 w 342900"/>
                  <a:gd name="connsiteY14" fmla="*/ 106952 h 342900"/>
                  <a:gd name="connsiteX15" fmla="*/ 48583 w 342900"/>
                  <a:gd name="connsiteY15" fmla="*/ 17115 h 342900"/>
                  <a:gd name="connsiteX16" fmla="*/ 151021 w 342900"/>
                  <a:gd name="connsiteY16" fmla="*/ 281210 h 342900"/>
                  <a:gd name="connsiteX17" fmla="*/ 139235 w 342900"/>
                  <a:gd name="connsiteY17" fmla="*/ 309528 h 342900"/>
                  <a:gd name="connsiteX18" fmla="*/ 33371 w 342900"/>
                  <a:gd name="connsiteY18" fmla="*/ 203666 h 342900"/>
                  <a:gd name="connsiteX19" fmla="*/ 61947 w 342900"/>
                  <a:gd name="connsiteY19" fmla="*/ 191832 h 342900"/>
                  <a:gd name="connsiteX20" fmla="*/ 63103 w 342900"/>
                  <a:gd name="connsiteY20" fmla="*/ 191622 h 342900"/>
                  <a:gd name="connsiteX21" fmla="*/ 76200 w 342900"/>
                  <a:gd name="connsiteY21" fmla="*/ 190500 h 342900"/>
                  <a:gd name="connsiteX22" fmla="*/ 152400 w 342900"/>
                  <a:gd name="connsiteY22" fmla="*/ 266700 h 342900"/>
                  <a:gd name="connsiteX23" fmla="*/ 151068 w 342900"/>
                  <a:gd name="connsiteY23" fmla="*/ 280953 h 342900"/>
                  <a:gd name="connsiteX24" fmla="*/ 151021 w 342900"/>
                  <a:gd name="connsiteY24" fmla="*/ 281210 h 342900"/>
                  <a:gd name="connsiteX25" fmla="*/ 89297 w 342900"/>
                  <a:gd name="connsiteY25" fmla="*/ 341778 h 342900"/>
                  <a:gd name="connsiteX26" fmla="*/ 76200 w 342900"/>
                  <a:gd name="connsiteY26" fmla="*/ 342900 h 342900"/>
                  <a:gd name="connsiteX27" fmla="*/ 0 w 342900"/>
                  <a:gd name="connsiteY27" fmla="*/ 266700 h 342900"/>
                  <a:gd name="connsiteX28" fmla="*/ 1331 w 342900"/>
                  <a:gd name="connsiteY28" fmla="*/ 252447 h 342900"/>
                  <a:gd name="connsiteX29" fmla="*/ 1380 w 342900"/>
                  <a:gd name="connsiteY29" fmla="*/ 252190 h 342900"/>
                  <a:gd name="connsiteX30" fmla="*/ 13166 w 342900"/>
                  <a:gd name="connsiteY30" fmla="*/ 223872 h 342900"/>
                  <a:gd name="connsiteX31" fmla="*/ 119029 w 342900"/>
                  <a:gd name="connsiteY31" fmla="*/ 329735 h 342900"/>
                  <a:gd name="connsiteX32" fmla="*/ 90453 w 342900"/>
                  <a:gd name="connsiteY32" fmla="*/ 341568 h 342900"/>
                  <a:gd name="connsiteX33" fmla="*/ 89297 w 342900"/>
                  <a:gd name="connsiteY33" fmla="*/ 341778 h 342900"/>
                  <a:gd name="connsiteX34" fmla="*/ 257554 w 342900"/>
                  <a:gd name="connsiteY34" fmla="*/ 192716 h 342900"/>
                  <a:gd name="connsiteX35" fmla="*/ 275846 w 342900"/>
                  <a:gd name="connsiteY35" fmla="*/ 192716 h 342900"/>
                  <a:gd name="connsiteX36" fmla="*/ 332493 w 342900"/>
                  <a:gd name="connsiteY36" fmla="*/ 221973 h 342900"/>
                  <a:gd name="connsiteX37" fmla="*/ 342900 w 342900"/>
                  <a:gd name="connsiteY37" fmla="*/ 238836 h 342900"/>
                  <a:gd name="connsiteX38" fmla="*/ 342900 w 342900"/>
                  <a:gd name="connsiteY38" fmla="*/ 294564 h 342900"/>
                  <a:gd name="connsiteX39" fmla="*/ 332493 w 342900"/>
                  <a:gd name="connsiteY39" fmla="*/ 311428 h 342900"/>
                  <a:gd name="connsiteX40" fmla="*/ 275846 w 342900"/>
                  <a:gd name="connsiteY40" fmla="*/ 340685 h 342900"/>
                  <a:gd name="connsiteX41" fmla="*/ 257554 w 342900"/>
                  <a:gd name="connsiteY41" fmla="*/ 340685 h 342900"/>
                  <a:gd name="connsiteX42" fmla="*/ 200907 w 342900"/>
                  <a:gd name="connsiteY42" fmla="*/ 311428 h 342900"/>
                  <a:gd name="connsiteX43" fmla="*/ 190500 w 342900"/>
                  <a:gd name="connsiteY43" fmla="*/ 294564 h 342900"/>
                  <a:gd name="connsiteX44" fmla="*/ 190500 w 342900"/>
                  <a:gd name="connsiteY44" fmla="*/ 238836 h 342900"/>
                  <a:gd name="connsiteX45" fmla="*/ 200907 w 342900"/>
                  <a:gd name="connsiteY45" fmla="*/ 221973 h 342900"/>
                  <a:gd name="connsiteX46" fmla="*/ 257554 w 342900"/>
                  <a:gd name="connsiteY46" fmla="*/ 192716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42900" h="342900">
                    <a:moveTo>
                      <a:pt x="247650" y="0"/>
                    </a:moveTo>
                    <a:cubicBezTo>
                      <a:pt x="216086" y="0"/>
                      <a:pt x="190500" y="25587"/>
                      <a:pt x="190500" y="57150"/>
                    </a:cubicBezTo>
                    <a:lnTo>
                      <a:pt x="190500" y="95250"/>
                    </a:lnTo>
                    <a:cubicBezTo>
                      <a:pt x="190500" y="126813"/>
                      <a:pt x="216086" y="152400"/>
                      <a:pt x="247650" y="152400"/>
                    </a:cubicBezTo>
                    <a:lnTo>
                      <a:pt x="285750" y="152400"/>
                    </a:lnTo>
                    <a:cubicBezTo>
                      <a:pt x="317314" y="152400"/>
                      <a:pt x="342900" y="126813"/>
                      <a:pt x="342900" y="95250"/>
                    </a:cubicBezTo>
                    <a:lnTo>
                      <a:pt x="342900" y="57150"/>
                    </a:lnTo>
                    <a:cubicBezTo>
                      <a:pt x="342900" y="25587"/>
                      <a:pt x="317314" y="0"/>
                      <a:pt x="285750" y="0"/>
                    </a:cubicBezTo>
                    <a:lnTo>
                      <a:pt x="247650" y="0"/>
                    </a:lnTo>
                    <a:close/>
                    <a:moveTo>
                      <a:pt x="48583" y="17115"/>
                    </a:moveTo>
                    <a:cubicBezTo>
                      <a:pt x="60061" y="-5705"/>
                      <a:pt x="92339" y="-5705"/>
                      <a:pt x="103817" y="17115"/>
                    </a:cubicBezTo>
                    <a:lnTo>
                      <a:pt x="149002" y="106952"/>
                    </a:lnTo>
                    <a:cubicBezTo>
                      <a:pt x="159468" y="127762"/>
                      <a:pt x="144496" y="152400"/>
                      <a:pt x="121385" y="152400"/>
                    </a:cubicBezTo>
                    <a:lnTo>
                      <a:pt x="31016" y="152400"/>
                    </a:lnTo>
                    <a:cubicBezTo>
                      <a:pt x="7904" y="152400"/>
                      <a:pt x="-7068" y="127762"/>
                      <a:pt x="3399" y="106952"/>
                    </a:cubicBezTo>
                    <a:lnTo>
                      <a:pt x="48583" y="17115"/>
                    </a:lnTo>
                    <a:close/>
                    <a:moveTo>
                      <a:pt x="151021" y="281210"/>
                    </a:moveTo>
                    <a:cubicBezTo>
                      <a:pt x="149028" y="291547"/>
                      <a:pt x="144946" y="301137"/>
                      <a:pt x="139235" y="309528"/>
                    </a:cubicBezTo>
                    <a:lnTo>
                      <a:pt x="33371" y="203666"/>
                    </a:lnTo>
                    <a:cubicBezTo>
                      <a:pt x="41833" y="197907"/>
                      <a:pt x="51514" y="193805"/>
                      <a:pt x="61947" y="191832"/>
                    </a:cubicBezTo>
                    <a:cubicBezTo>
                      <a:pt x="62332" y="191757"/>
                      <a:pt x="62717" y="191689"/>
                      <a:pt x="63103" y="191622"/>
                    </a:cubicBezTo>
                    <a:cubicBezTo>
                      <a:pt x="67358" y="190885"/>
                      <a:pt x="71734" y="190500"/>
                      <a:pt x="76200" y="190500"/>
                    </a:cubicBezTo>
                    <a:cubicBezTo>
                      <a:pt x="118284" y="190500"/>
                      <a:pt x="152400" y="224617"/>
                      <a:pt x="152400" y="266700"/>
                    </a:cubicBezTo>
                    <a:cubicBezTo>
                      <a:pt x="152400" y="271571"/>
                      <a:pt x="151943" y="276336"/>
                      <a:pt x="151068" y="280953"/>
                    </a:cubicBezTo>
                    <a:cubicBezTo>
                      <a:pt x="151053" y="281039"/>
                      <a:pt x="151036" y="281125"/>
                      <a:pt x="151021" y="281210"/>
                    </a:cubicBezTo>
                    <a:close/>
                    <a:moveTo>
                      <a:pt x="89297" y="341778"/>
                    </a:moveTo>
                    <a:cubicBezTo>
                      <a:pt x="85042" y="342515"/>
                      <a:pt x="80666" y="342900"/>
                      <a:pt x="76200" y="342900"/>
                    </a:cubicBezTo>
                    <a:cubicBezTo>
                      <a:pt x="34116" y="342900"/>
                      <a:pt x="0" y="308783"/>
                      <a:pt x="0" y="266700"/>
                    </a:cubicBezTo>
                    <a:cubicBezTo>
                      <a:pt x="0" y="261829"/>
                      <a:pt x="457" y="257065"/>
                      <a:pt x="1331" y="252447"/>
                    </a:cubicBezTo>
                    <a:cubicBezTo>
                      <a:pt x="1347" y="252361"/>
                      <a:pt x="1363" y="252275"/>
                      <a:pt x="1380" y="252190"/>
                    </a:cubicBezTo>
                    <a:cubicBezTo>
                      <a:pt x="3373" y="241853"/>
                      <a:pt x="7453" y="232263"/>
                      <a:pt x="13166" y="223872"/>
                    </a:cubicBezTo>
                    <a:lnTo>
                      <a:pt x="119029" y="329735"/>
                    </a:lnTo>
                    <a:cubicBezTo>
                      <a:pt x="110567" y="335493"/>
                      <a:pt x="100886" y="339595"/>
                      <a:pt x="90453" y="341568"/>
                    </a:cubicBezTo>
                    <a:cubicBezTo>
                      <a:pt x="90069" y="341643"/>
                      <a:pt x="89683" y="341711"/>
                      <a:pt x="89297" y="341778"/>
                    </a:cubicBezTo>
                    <a:close/>
                    <a:moveTo>
                      <a:pt x="257554" y="192716"/>
                    </a:moveTo>
                    <a:cubicBezTo>
                      <a:pt x="263275" y="189761"/>
                      <a:pt x="270125" y="189761"/>
                      <a:pt x="275846" y="192716"/>
                    </a:cubicBezTo>
                    <a:lnTo>
                      <a:pt x="332493" y="221973"/>
                    </a:lnTo>
                    <a:cubicBezTo>
                      <a:pt x="338896" y="225278"/>
                      <a:pt x="342900" y="231768"/>
                      <a:pt x="342900" y="238836"/>
                    </a:cubicBezTo>
                    <a:lnTo>
                      <a:pt x="342900" y="294564"/>
                    </a:lnTo>
                    <a:cubicBezTo>
                      <a:pt x="342900" y="301632"/>
                      <a:pt x="338896" y="308122"/>
                      <a:pt x="332493" y="311428"/>
                    </a:cubicBezTo>
                    <a:lnTo>
                      <a:pt x="275846" y="340685"/>
                    </a:lnTo>
                    <a:cubicBezTo>
                      <a:pt x="270125" y="343639"/>
                      <a:pt x="263275" y="343639"/>
                      <a:pt x="257554" y="340685"/>
                    </a:cubicBezTo>
                    <a:lnTo>
                      <a:pt x="200907" y="311428"/>
                    </a:lnTo>
                    <a:cubicBezTo>
                      <a:pt x="194504" y="308122"/>
                      <a:pt x="190500" y="301632"/>
                      <a:pt x="190500" y="294564"/>
                    </a:cubicBezTo>
                    <a:lnTo>
                      <a:pt x="190500" y="238836"/>
                    </a:lnTo>
                    <a:cubicBezTo>
                      <a:pt x="190500" y="231768"/>
                      <a:pt x="194504" y="225278"/>
                      <a:pt x="200907" y="221973"/>
                    </a:cubicBezTo>
                    <a:lnTo>
                      <a:pt x="257554" y="192716"/>
                    </a:lnTo>
                    <a:close/>
                  </a:path>
                </a:pathLst>
              </a:cu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w="3175">
                    <a:noFill/>
                  </a:ln>
                  <a:gradFill>
                    <a:gsLst>
                      <a:gs pos="53933">
                        <a:srgbClr val="FFFFFF"/>
                      </a:gs>
                      <a:gs pos="38000">
                        <a:srgbClr val="FFFFFF"/>
                      </a:gs>
                    </a:gsLst>
                    <a:path path="circle">
                      <a:fillToRect l="100000" b="100000"/>
                    </a:path>
                  </a:gradFill>
                  <a:effectLst/>
                  <a:uLnTx/>
                  <a:uFillTx/>
                  <a:latin typeface="Calibri" panose="020F0502020204030204"/>
                  <a:ea typeface="+mn-ea"/>
                  <a:cs typeface="Segoe UI" pitchFamily="34" charset="0"/>
                </a:endParaRPr>
              </a:p>
            </p:txBody>
          </p:sp>
        </p:grpSp>
      </p:grpSp>
      <p:sp>
        <p:nvSpPr>
          <p:cNvPr id="9" name="TextBox 8">
            <a:extLst>
              <a:ext uri="{FF2B5EF4-FFF2-40B4-BE49-F238E27FC236}">
                <a16:creationId xmlns:a16="http://schemas.microsoft.com/office/drawing/2014/main" id="{9CFBDE45-65BA-BD73-3862-80CA1AFBBFDA}"/>
              </a:ext>
            </a:extLst>
          </p:cNvPr>
          <p:cNvSpPr txBox="1"/>
          <p:nvPr/>
        </p:nvSpPr>
        <p:spPr>
          <a:xfrm>
            <a:off x="586740" y="1989683"/>
            <a:ext cx="11018520" cy="721422"/>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ja-JP" altLang="en-US" sz="2400" b="1" i="0" u="none" strike="noStrike" kern="0" cap="none" spc="0" normalizeH="0" baseline="0" noProof="0" dirty="0">
                <a:ln w="3175">
                  <a:noFill/>
                </a:ln>
                <a:solidFill>
                  <a:srgbClr val="FFFFFF"/>
                </a:solidFill>
                <a:effectLst/>
                <a:uLnTx/>
                <a:uFillTx/>
                <a:latin typeface="Yu Gothic UI" panose="020B0500000000000000" pitchFamily="50" charset="-128"/>
                <a:ea typeface="Yu Gothic UI" panose="020B0500000000000000" pitchFamily="50" charset="-128"/>
              </a:rPr>
              <a:t>まだ課題は山積み</a:t>
            </a:r>
            <a:r>
              <a:rPr kumimoji="0" lang="en-US" altLang="ja-JP" sz="2400" b="1" i="0" u="none" strike="noStrike" kern="0" cap="none" spc="0" normalizeH="0" baseline="0" noProof="0" dirty="0">
                <a:ln w="3175">
                  <a:noFill/>
                </a:ln>
                <a:solidFill>
                  <a:srgbClr val="FFFFFF"/>
                </a:solidFill>
                <a:effectLst/>
                <a:uLnTx/>
                <a:uFillTx/>
                <a:latin typeface="Yu Gothic UI" panose="020B0500000000000000" pitchFamily="50" charset="-128"/>
                <a:ea typeface="Yu Gothic UI" panose="020B0500000000000000" pitchFamily="50" charset="-128"/>
              </a:rPr>
              <a:t>…</a:t>
            </a:r>
            <a:r>
              <a:rPr kumimoji="0" lang="en-US" sz="2400" b="1" i="0" u="none" strike="noStrike" kern="0" cap="none" spc="0" normalizeH="0" baseline="0" noProof="0" dirty="0">
                <a:ln w="3175">
                  <a:noFill/>
                </a:ln>
                <a:solidFill>
                  <a:srgbClr val="FFFFFF"/>
                </a:solidFill>
                <a:effectLst/>
                <a:uLnTx/>
                <a:uFillTx/>
                <a:latin typeface="Yu Gothic UI" panose="020B0500000000000000" pitchFamily="50" charset="-128"/>
                <a:ea typeface="Yu Gothic UI" panose="020B0500000000000000" pitchFamily="50" charset="-128"/>
              </a:rPr>
              <a:t>🙁</a:t>
            </a:r>
          </a:p>
        </p:txBody>
      </p:sp>
    </p:spTree>
    <p:extLst>
      <p:ext uri="{BB962C8B-B14F-4D97-AF65-F5344CB8AC3E}">
        <p14:creationId xmlns:p14="http://schemas.microsoft.com/office/powerpoint/2010/main" val="2375766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42" presetClass="path" presetSubtype="0" decel="100000" fill="hold" grpId="1" nodeType="withEffect">
                                  <p:stCondLst>
                                    <p:cond delay="0"/>
                                  </p:stCondLst>
                                  <p:childTnLst>
                                    <p:animMotion origin="layout" path="M 0 0.04606 L 0 0 " pathEditMode="relative" rAng="0" ptsTypes="AA">
                                      <p:cBhvr>
                                        <p:cTn id="9" dur="500" fill="hold"/>
                                        <p:tgtEl>
                                          <p:spTgt spid="9"/>
                                        </p:tgtEl>
                                        <p:attrNameLst>
                                          <p:attrName>ppt_x</p:attrName>
                                          <p:attrName>ppt_y</p:attrName>
                                        </p:attrNameLst>
                                      </p:cBhvr>
                                      <p:rCtr x="0" y="-2315"/>
                                    </p:animMotion>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par>
                                <p:cTn id="14" presetID="42" presetClass="path" presetSubtype="0" decel="100000" fill="hold" nodeType="withEffect">
                                  <p:stCondLst>
                                    <p:cond delay="0"/>
                                  </p:stCondLst>
                                  <p:childTnLst>
                                    <p:animMotion origin="layout" path="M 0 0.04606 L 0 0 " pathEditMode="relative" rAng="0" ptsTypes="AA">
                                      <p:cBhvr>
                                        <p:cTn id="15" dur="500" fill="hold"/>
                                        <p:tgtEl>
                                          <p:spTgt spid="22"/>
                                        </p:tgtEl>
                                        <p:attrNameLst>
                                          <p:attrName>ppt_x</p:attrName>
                                          <p:attrName>ppt_y</p:attrName>
                                        </p:attrNameLst>
                                      </p:cBhvr>
                                      <p:rCtr x="0" y="-23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B10E93F-3424-BCEB-18A3-3226DF479D13}"/>
              </a:ext>
            </a:extLst>
          </p:cNvPr>
          <p:cNvSpPr txBox="1"/>
          <p:nvPr/>
        </p:nvSpPr>
        <p:spPr>
          <a:xfrm>
            <a:off x="2120900" y="3681288"/>
            <a:ext cx="7950200" cy="954212"/>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ja-JP" altLang="en-US" sz="2000" b="1" i="0" u="none" strike="noStrike" kern="0" cap="none" spc="0" normalizeH="0" baseline="0" noProof="0" dirty="0">
                <a:ln w="3175">
                  <a:noFill/>
                </a:ln>
                <a:solidFill>
                  <a:srgbClr val="FFFFFF"/>
                </a:solidFill>
                <a:effectLst/>
                <a:uLnTx/>
                <a:uFillTx/>
                <a:latin typeface="Yu Gothic UI" panose="020B0500000000000000" pitchFamily="50" charset="-128"/>
                <a:ea typeface="Yu Gothic UI" panose="020B0500000000000000" pitchFamily="50" charset="-128"/>
              </a:rPr>
              <a:t>観測可能で、本番環境に対応した</a:t>
            </a:r>
            <a:r>
              <a:rPr lang="ja-JP" altLang="en-US" sz="2000" dirty="0">
                <a:latin typeface="Yu Gothic UI" panose="020B0500000000000000" pitchFamily="50" charset="-128"/>
                <a:ea typeface="Yu Gothic UI" panose="020B0500000000000000" pitchFamily="50" charset="-128"/>
              </a:rPr>
              <a:t>分散アプリケーションを</a:t>
            </a:r>
            <a:endParaRPr lang="en-US" altLang="ja-JP" sz="2000" dirty="0">
              <a:latin typeface="Yu Gothic UI" panose="020B0500000000000000" pitchFamily="50" charset="-128"/>
              <a:ea typeface="Yu Gothic UI" panose="020B0500000000000000" pitchFamily="50" charset="-128"/>
            </a:endParaRPr>
          </a:p>
          <a:p>
            <a:pPr marL="0" marR="0" lvl="0" indent="0" algn="ctr" defTabSz="914367" rtl="0" eaLnBrk="1" fontAlgn="base" latinLnBrk="0" hangingPunct="1">
              <a:lnSpc>
                <a:spcPct val="100000"/>
              </a:lnSpc>
              <a:spcBef>
                <a:spcPct val="0"/>
              </a:spcBef>
              <a:spcAft>
                <a:spcPct val="0"/>
              </a:spcAft>
              <a:buClrTx/>
              <a:buSzTx/>
              <a:buFontTx/>
              <a:buNone/>
              <a:tabLst/>
              <a:defRPr/>
            </a:pPr>
            <a:r>
              <a:rPr lang="ja-JP" altLang="en-US" sz="2000" dirty="0">
                <a:latin typeface="Yu Gothic UI" panose="020B0500000000000000" pitchFamily="50" charset="-128"/>
                <a:ea typeface="Yu Gothic UI" panose="020B0500000000000000" pitchFamily="50" charset="-128"/>
              </a:rPr>
              <a:t>構築するためのクラウド対応スタック</a:t>
            </a:r>
            <a:endParaRPr kumimoji="0" lang="en-US" sz="2000" b="1" i="0" u="none" strike="noStrike" kern="0" cap="none" spc="0" normalizeH="0" baseline="0" noProof="0" dirty="0">
              <a:ln w="3175">
                <a:noFill/>
              </a:ln>
              <a:solidFill>
                <a:srgbClr val="FFFFFF"/>
              </a:solidFill>
              <a:effectLst/>
              <a:uLnTx/>
              <a:uFillTx/>
              <a:latin typeface="Yu Gothic UI" panose="020B0500000000000000" pitchFamily="50" charset="-128"/>
              <a:ea typeface="Yu Gothic UI" panose="020B0500000000000000" pitchFamily="50" charset="-128"/>
            </a:endParaRPr>
          </a:p>
        </p:txBody>
      </p:sp>
      <p:pic>
        <p:nvPicPr>
          <p:cNvPr id="9" name="Picture 8">
            <a:extLst>
              <a:ext uri="{FF2B5EF4-FFF2-40B4-BE49-F238E27FC236}">
                <a16:creationId xmlns:a16="http://schemas.microsoft.com/office/drawing/2014/main" id="{E6D9580A-4C76-2090-54CB-AC57995AF678}"/>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383045" y="1719642"/>
            <a:ext cx="5425910" cy="1457070"/>
          </a:xfrm>
          <a:prstGeom prst="rect">
            <a:avLst/>
          </a:prstGeom>
        </p:spPr>
      </p:pic>
    </p:spTree>
    <p:extLst>
      <p:ext uri="{BB962C8B-B14F-4D97-AF65-F5344CB8AC3E}">
        <p14:creationId xmlns:p14="http://schemas.microsoft.com/office/powerpoint/2010/main" val="17324391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42" presetClass="path" presetSubtype="0" decel="100000" fill="hold" nodeType="withEffect">
                                  <p:stCondLst>
                                    <p:cond delay="0"/>
                                  </p:stCondLst>
                                  <p:childTnLst>
                                    <p:animMotion origin="layout" path="M 0 0.04607 L 0 -4.44444E-6 " pathEditMode="relative" rAng="0" ptsTypes="AA">
                                      <p:cBhvr>
                                        <p:cTn id="9" dur="500" fill="hold"/>
                                        <p:tgtEl>
                                          <p:spTgt spid="9"/>
                                        </p:tgtEl>
                                        <p:attrNameLst>
                                          <p:attrName>ppt_x</p:attrName>
                                          <p:attrName>ppt_y</p:attrName>
                                        </p:attrNameLst>
                                      </p:cBhvr>
                                      <p:rCtr x="0" y="-2315"/>
                                    </p:animMotion>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par>
                                <p:cTn id="14" presetID="42" presetClass="path" presetSubtype="0" decel="100000" fill="hold" grpId="1" nodeType="withEffect">
                                  <p:stCondLst>
                                    <p:cond delay="0"/>
                                  </p:stCondLst>
                                  <p:childTnLst>
                                    <p:animMotion origin="layout" path="M 0 0.04606 L 0 0 " pathEditMode="relative" rAng="0" ptsTypes="AA">
                                      <p:cBhvr>
                                        <p:cTn id="15" dur="500" fill="hold"/>
                                        <p:tgtEl>
                                          <p:spTgt spid="3"/>
                                        </p:tgtEl>
                                        <p:attrNameLst>
                                          <p:attrName>ppt_x</p:attrName>
                                          <p:attrName>ppt_y</p:attrName>
                                        </p:attrNameLst>
                                      </p:cBhvr>
                                      <p:rCtr x="0" y="-23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B10E93F-3424-BCEB-18A3-3226DF479D13}"/>
              </a:ext>
            </a:extLst>
          </p:cNvPr>
          <p:cNvSpPr txBox="1"/>
          <p:nvPr/>
        </p:nvSpPr>
        <p:spPr>
          <a:xfrm>
            <a:off x="2120900" y="3681288"/>
            <a:ext cx="7950200" cy="954212"/>
          </a:xfrm>
          <a:prstGeom prst="roundRect">
            <a:avLst>
              <a:gd name="adj" fmla="val 50000"/>
            </a:avLst>
          </a:prstGeom>
          <a:gradFill flip="none" rotWithShape="1">
            <a:gsLst>
              <a:gs pos="85000">
                <a:srgbClr val="3803DB"/>
              </a:gs>
              <a:gs pos="0">
                <a:srgbClr val="C03BC4"/>
              </a:gs>
            </a:gsLst>
            <a:path path="circle">
              <a:fillToRect l="100000" t="100000"/>
            </a:path>
            <a:tileRect r="-100000" b="-100000"/>
          </a:gradFill>
          <a:ln w="9525" cap="flat" cmpd="sng" algn="ctr">
            <a:noFill/>
            <a:prstDash val="solid"/>
            <a:headEnd type="none" w="med" len="med"/>
            <a:tailEnd type="none" w="med" len="med"/>
          </a:ln>
          <a:effectLst>
            <a:outerShdw blurRad="63500" dist="127000" dir="2700000" algn="tl" rotWithShape="0">
              <a:srgbClr val="454142">
                <a:alpha val="20000"/>
              </a:srgb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en-US"/>
            </a:defPPr>
            <a:lvl1pPr marR="0" lvl="0" indent="0" algn="ctr" defTabSz="914367" fontAlgn="base">
              <a:lnSpc>
                <a:spcPct val="100000"/>
              </a:lnSpc>
              <a:spcBef>
                <a:spcPct val="0"/>
              </a:spcBef>
              <a:spcAft>
                <a:spcPct val="0"/>
              </a:spcAft>
              <a:buClrTx/>
              <a:buSzTx/>
              <a:buFontTx/>
              <a:buNone/>
              <a:tabLst/>
              <a:defRPr kumimoji="0" sz="1600" b="1" i="0" u="none" strike="noStrike" kern="0" cap="none" spc="0" normalizeH="0" baseline="0">
                <a:ln w="3175">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ja-JP" altLang="en-US" sz="2000" b="1" i="0" u="none" strike="noStrike" kern="0" cap="none" spc="0" normalizeH="0" baseline="0" noProof="0" dirty="0">
                <a:ln w="3175">
                  <a:noFill/>
                </a:ln>
                <a:solidFill>
                  <a:srgbClr val="FFFFFF"/>
                </a:solidFill>
                <a:effectLst/>
                <a:uLnTx/>
                <a:uFillTx/>
                <a:latin typeface="Yu Gothic UI" panose="020B0500000000000000" pitchFamily="50" charset="-128"/>
                <a:ea typeface="Yu Gothic UI" panose="020B0500000000000000" pitchFamily="50" charset="-128"/>
              </a:rPr>
              <a:t>具体的には？ 誰のためのもの？ 自分達も使うべき？</a:t>
            </a:r>
            <a:endParaRPr kumimoji="0" lang="en-US" sz="2000" b="1" i="0" u="none" strike="noStrike" kern="0" cap="none" spc="0" normalizeH="0" baseline="0" noProof="0" dirty="0">
              <a:ln w="3175">
                <a:noFill/>
              </a:ln>
              <a:solidFill>
                <a:srgbClr val="FFFFFF"/>
              </a:solidFill>
              <a:effectLst/>
              <a:uLnTx/>
              <a:uFillTx/>
              <a:latin typeface="Yu Gothic UI" panose="020B0500000000000000" pitchFamily="50" charset="-128"/>
              <a:ea typeface="Yu Gothic UI" panose="020B0500000000000000" pitchFamily="50" charset="-128"/>
            </a:endParaRPr>
          </a:p>
        </p:txBody>
      </p:sp>
      <p:pic>
        <p:nvPicPr>
          <p:cNvPr id="9" name="Picture 8">
            <a:extLst>
              <a:ext uri="{FF2B5EF4-FFF2-40B4-BE49-F238E27FC236}">
                <a16:creationId xmlns:a16="http://schemas.microsoft.com/office/drawing/2014/main" id="{E6D9580A-4C76-2090-54CB-AC57995AF678}"/>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383045" y="1719642"/>
            <a:ext cx="5425910" cy="1457070"/>
          </a:xfrm>
          <a:prstGeom prst="rect">
            <a:avLst/>
          </a:prstGeom>
        </p:spPr>
      </p:pic>
    </p:spTree>
    <p:extLst>
      <p:ext uri="{BB962C8B-B14F-4D97-AF65-F5344CB8AC3E}">
        <p14:creationId xmlns:p14="http://schemas.microsoft.com/office/powerpoint/2010/main" val="10839568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42" presetClass="path" presetSubtype="0" decel="100000" fill="hold" nodeType="withEffect">
                                  <p:stCondLst>
                                    <p:cond delay="0"/>
                                  </p:stCondLst>
                                  <p:childTnLst>
                                    <p:animMotion origin="layout" path="M 0 0.04607 L 0 -4.44444E-6 " pathEditMode="relative" rAng="0" ptsTypes="AA">
                                      <p:cBhvr>
                                        <p:cTn id="9" dur="500" fill="hold"/>
                                        <p:tgtEl>
                                          <p:spTgt spid="9"/>
                                        </p:tgtEl>
                                        <p:attrNameLst>
                                          <p:attrName>ppt_x</p:attrName>
                                          <p:attrName>ppt_y</p:attrName>
                                        </p:attrNameLst>
                                      </p:cBhvr>
                                      <p:rCtr x="0" y="-2315"/>
                                    </p:animMotion>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par>
                                <p:cTn id="14" presetID="42" presetClass="path" presetSubtype="0" decel="100000" fill="hold" grpId="1" nodeType="withEffect">
                                  <p:stCondLst>
                                    <p:cond delay="0"/>
                                  </p:stCondLst>
                                  <p:childTnLst>
                                    <p:animMotion origin="layout" path="M 0 0.04606 L 0 0 " pathEditMode="relative" rAng="0" ptsTypes="AA">
                                      <p:cBhvr>
                                        <p:cTn id="15" dur="500" fill="hold"/>
                                        <p:tgtEl>
                                          <p:spTgt spid="3"/>
                                        </p:tgtEl>
                                        <p:attrNameLst>
                                          <p:attrName>ppt_x</p:attrName>
                                          <p:attrName>ppt_y</p:attrName>
                                        </p:attrNameLst>
                                      </p:cBhvr>
                                      <p:rCtr x="0" y="-23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7B1BAE96-0638-B0C5-54ED-199CF06D7220}"/>
              </a:ext>
            </a:extLst>
          </p:cNvPr>
          <p:cNvGrpSpPr/>
          <p:nvPr/>
        </p:nvGrpSpPr>
        <p:grpSpPr>
          <a:xfrm>
            <a:off x="0" y="0"/>
            <a:ext cx="12192000" cy="6858000"/>
            <a:chOff x="0" y="0"/>
            <a:chExt cx="12192000" cy="6858000"/>
          </a:xfrm>
        </p:grpSpPr>
        <p:pic>
          <p:nvPicPr>
            <p:cNvPr id="12" name="Picture 11">
              <a:extLst>
                <a:ext uri="{FF2B5EF4-FFF2-40B4-BE49-F238E27FC236}">
                  <a16:creationId xmlns:a16="http://schemas.microsoft.com/office/drawing/2014/main" id="{1132B9A7-06B3-3548-4416-6D768FBB08A6}"/>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3" name="Picture 2">
              <a:extLst>
                <a:ext uri="{FF2B5EF4-FFF2-40B4-BE49-F238E27FC236}">
                  <a16:creationId xmlns:a16="http://schemas.microsoft.com/office/drawing/2014/main" id="{ADB88D07-71C0-3634-88CD-04C824D30BEF}"/>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175688" y="306212"/>
              <a:ext cx="1581800" cy="150935"/>
            </a:xfrm>
            <a:prstGeom prst="rect">
              <a:avLst/>
            </a:prstGeom>
          </p:spPr>
        </p:pic>
      </p:grpSp>
    </p:spTree>
    <p:extLst>
      <p:ext uri="{BB962C8B-B14F-4D97-AF65-F5344CB8AC3E}">
        <p14:creationId xmlns:p14="http://schemas.microsoft.com/office/powerpoint/2010/main" val="4216479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office theme</Template>
  <TotalTime>0</TotalTime>
  <Words>11049</Words>
  <Application>Microsoft Office PowerPoint</Application>
  <PresentationFormat>ワイド画面</PresentationFormat>
  <Paragraphs>660</Paragraphs>
  <Slides>57</Slides>
  <Notes>56</Notes>
  <HiddenSlides>0</HiddenSlides>
  <MMClips>3</MMClips>
  <ScaleCrop>false</ScaleCrop>
  <HeadingPairs>
    <vt:vector size="6" baseType="variant">
      <vt:variant>
        <vt:lpstr>使用されているフォント</vt:lpstr>
      </vt:variant>
      <vt:variant>
        <vt:i4>15</vt:i4>
      </vt:variant>
      <vt:variant>
        <vt:lpstr>テーマ</vt:lpstr>
      </vt:variant>
      <vt:variant>
        <vt:i4>1</vt:i4>
      </vt:variant>
      <vt:variant>
        <vt:lpstr>スライド タイトル</vt:lpstr>
      </vt:variant>
      <vt:variant>
        <vt:i4>57</vt:i4>
      </vt:variant>
    </vt:vector>
  </HeadingPairs>
  <TitlesOfParts>
    <vt:vector size="73" baseType="lpstr">
      <vt:lpstr>-apple-system</vt:lpstr>
      <vt:lpstr>SFMono-Regular</vt:lpstr>
      <vt:lpstr>Space Grotesk Medium</vt:lpstr>
      <vt:lpstr>Yu Gothic UI</vt:lpstr>
      <vt:lpstr>Aptos</vt:lpstr>
      <vt:lpstr>Aptos Display</vt:lpstr>
      <vt:lpstr>Arial</vt:lpstr>
      <vt:lpstr>Calibri</vt:lpstr>
      <vt:lpstr>Consolas</vt:lpstr>
      <vt:lpstr>Open Sans</vt:lpstr>
      <vt:lpstr>Open Sans SemiBold</vt:lpstr>
      <vt:lpstr>Segoe UI</vt:lpstr>
      <vt:lpstr>Segoe UI Light</vt:lpstr>
      <vt:lpstr>Segoe UI Semibold</vt:lpstr>
      <vt:lpstr>Wingdings</vt:lpstr>
      <vt:lpstr>office theme</vt:lpstr>
      <vt:lpstr>PowerPoint プレゼンテーション</vt:lpstr>
      <vt:lpstr>PowerPoint プレゼンテーション</vt:lpstr>
      <vt:lpstr>Build anything with a unified platform</vt:lpstr>
      <vt:lpstr>PowerPoint プレゼンテーション</vt:lpstr>
      <vt:lpstr>.NET 8 Includes</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DEMO</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DEMO</vt:lpstr>
      <vt:lpstr>Q&amp;A</vt:lpstr>
      <vt:lpstr>PowerPoint プレゼンテーション</vt:lpstr>
      <vt:lpstr>PowerPoint プレゼンテーション</vt:lpstr>
      <vt:lpstr>Integrating the Developer Dashboard</vt:lpstr>
      <vt:lpstr>PowerPoint プレゼンテーション</vt:lpstr>
      <vt:lpstr>Before</vt:lpstr>
      <vt:lpstr>PowerPoint プレゼンテーション</vt:lpstr>
      <vt:lpstr>After</vt:lpstr>
      <vt:lpstr>DEMO</vt:lpstr>
      <vt:lpstr>Q&amp;A</vt:lpstr>
      <vt:lpstr>Visual Studio Tooling for .NET Aspire</vt:lpstr>
      <vt:lpstr>PowerPoint プレゼンテーション</vt:lpstr>
      <vt:lpstr>Before</vt:lpstr>
      <vt:lpstr>PowerPoint プレゼンテーション</vt:lpstr>
      <vt:lpstr>接続文字列が無くなるわけではない</vt:lpstr>
      <vt:lpstr>DEMO</vt:lpstr>
      <vt:lpstr>Q&amp;A</vt:lpstr>
      <vt:lpstr>PowerPoint プレゼンテーション</vt:lpstr>
      <vt:lpstr>PowerPoint プレゼンテーション</vt:lpstr>
      <vt:lpstr>PowerPoint プレゼンテーション</vt:lpstr>
      <vt:lpstr>PowerPoint プレゼンテーション</vt:lpstr>
      <vt:lpstr>DEMO</vt:lpstr>
      <vt:lpstr>Q&amp;A</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DEMO</vt:lpstr>
      <vt:lpstr>Q&amp;A</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2024-06-14T18:40:01Z</dcterms:created>
  <dcterms:modified xsi:type="dcterms:W3CDTF">2024-07-08T01:14:25Z</dcterms:modified>
</cp:coreProperties>
</file>

<file path=docProps/thumbnail.jpeg>
</file>